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Helvetica World" panose="020B0604020202020204" charset="-128"/>
      <p:regular r:id="rId20"/>
    </p:embeddedFont>
    <p:embeddedFont>
      <p:font typeface="Helvetica World Bold" panose="020B0604020202020204" charset="-128"/>
      <p:regular r:id="rId21"/>
    </p:embeddedFont>
    <p:embeddedFont>
      <p:font typeface="Arimo Bold" panose="020B0604020202020204" charset="0"/>
      <p:regular r:id="rId22"/>
      <p:bold r:id="rId23"/>
    </p:embeddedFont>
    <p:embeddedFont>
      <p:font typeface="Rosario Bold" panose="020B0604020202020204" charset="0"/>
      <p:regular r:id="rId24"/>
      <p:bold r:id="rId25"/>
    </p:embeddedFont>
    <p:embeddedFont>
      <p:font typeface="TT Small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96" autoAdjust="0"/>
    <p:restoredTop sz="80463" autoAdjust="0"/>
  </p:normalViewPr>
  <p:slideViewPr>
    <p:cSldViewPr>
      <p:cViewPr varScale="1">
        <p:scale>
          <a:sx n="52" d="100"/>
          <a:sy n="52" d="100"/>
        </p:scale>
        <p:origin x="108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journals.lww.com/picp/fulltext/2011/02040/patient_reported_outcomes__a_new_era_in_clinical.6.aspx" TargetMode="External"/><Relationship Id="rId2" Type="http://schemas.openxmlformats.org/officeDocument/2006/relationships/hyperlink" Target="https://www.ema.europa.eu/en/human-regulatory-overview/post-authorisation/patient-registries" TargetMode="External"/><Relationship Id="rId1" Type="http://schemas.openxmlformats.org/officeDocument/2006/relationships/slideLayout" Target="../slideLayouts/slideLayout7.xml"/><Relationship Id="rId5" Type="http://schemas.openxmlformats.org/officeDocument/2006/relationships/hyperlink" Target="https://gdpr-info.eu/recitals/no-35/#:~:text=Personal%20data%20concerning%20health%20should,status%20of%20the%20data%20subject." TargetMode="External"/><Relationship Id="rId4" Type="http://schemas.openxmlformats.org/officeDocument/2006/relationships/hyperlink" Target="https://www.who.int/standards/classification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mc/articles/PMC6834729/" TargetMode="External"/><Relationship Id="rId2" Type="http://schemas.openxmlformats.org/officeDocument/2006/relationships/hyperlink" Target="https://www.krebsdaten.de/Krebs/EN/Home/homepage_node.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5994" y="840908"/>
            <a:ext cx="16863662" cy="8699030"/>
            <a:chOff x="0" y="0"/>
            <a:chExt cx="22484882" cy="11598706"/>
          </a:xfrm>
        </p:grpSpPr>
        <p:sp>
          <p:nvSpPr>
            <p:cNvPr id="3" name="Freeform 3"/>
            <p:cNvSpPr/>
            <p:nvPr/>
          </p:nvSpPr>
          <p:spPr>
            <a:xfrm>
              <a:off x="0" y="0"/>
              <a:ext cx="22484969" cy="11598656"/>
            </a:xfrm>
            <a:custGeom>
              <a:avLst/>
              <a:gdLst/>
              <a:ahLst/>
              <a:cxnLst/>
              <a:rect l="l" t="t" r="r" b="b"/>
              <a:pathLst>
                <a:path w="22484969" h="11598656">
                  <a:moveTo>
                    <a:pt x="0" y="2026285"/>
                  </a:moveTo>
                  <a:cubicBezTo>
                    <a:pt x="0" y="905637"/>
                    <a:pt x="918845" y="0"/>
                    <a:pt x="2048891" y="0"/>
                  </a:cubicBezTo>
                  <a:lnTo>
                    <a:pt x="20436078" y="0"/>
                  </a:lnTo>
                  <a:lnTo>
                    <a:pt x="20436078" y="139700"/>
                  </a:lnTo>
                  <a:lnTo>
                    <a:pt x="20436078" y="0"/>
                  </a:lnTo>
                  <a:cubicBezTo>
                    <a:pt x="21565997" y="0"/>
                    <a:pt x="22484969" y="905637"/>
                    <a:pt x="22484969" y="2026285"/>
                  </a:cubicBezTo>
                  <a:lnTo>
                    <a:pt x="22345269" y="2026285"/>
                  </a:lnTo>
                  <a:lnTo>
                    <a:pt x="22484969" y="2026285"/>
                  </a:lnTo>
                  <a:lnTo>
                    <a:pt x="22484969" y="9572371"/>
                  </a:lnTo>
                  <a:lnTo>
                    <a:pt x="22345269" y="9572371"/>
                  </a:lnTo>
                  <a:lnTo>
                    <a:pt x="22484969" y="9572371"/>
                  </a:lnTo>
                  <a:cubicBezTo>
                    <a:pt x="22484969" y="10693019"/>
                    <a:pt x="21566124" y="11598656"/>
                    <a:pt x="20436078" y="11598656"/>
                  </a:cubicBezTo>
                  <a:lnTo>
                    <a:pt x="20436078" y="11458956"/>
                  </a:lnTo>
                  <a:lnTo>
                    <a:pt x="20436078" y="11598656"/>
                  </a:lnTo>
                  <a:lnTo>
                    <a:pt x="2048891" y="11598656"/>
                  </a:lnTo>
                  <a:lnTo>
                    <a:pt x="2048891" y="11458956"/>
                  </a:lnTo>
                  <a:lnTo>
                    <a:pt x="2048891" y="11598656"/>
                  </a:lnTo>
                  <a:cubicBezTo>
                    <a:pt x="918845" y="11598656"/>
                    <a:pt x="0" y="10693019"/>
                    <a:pt x="0" y="9572371"/>
                  </a:cubicBezTo>
                  <a:lnTo>
                    <a:pt x="0" y="2026285"/>
                  </a:lnTo>
                  <a:lnTo>
                    <a:pt x="139700" y="2026285"/>
                  </a:lnTo>
                  <a:lnTo>
                    <a:pt x="0" y="2026285"/>
                  </a:lnTo>
                  <a:moveTo>
                    <a:pt x="279400" y="2026285"/>
                  </a:moveTo>
                  <a:lnTo>
                    <a:pt x="279400" y="9572371"/>
                  </a:lnTo>
                  <a:lnTo>
                    <a:pt x="139700" y="9572371"/>
                  </a:lnTo>
                  <a:lnTo>
                    <a:pt x="279400" y="9572371"/>
                  </a:lnTo>
                  <a:cubicBezTo>
                    <a:pt x="279400" y="10535539"/>
                    <a:pt x="1069975" y="11319256"/>
                    <a:pt x="2048891" y="11319256"/>
                  </a:cubicBezTo>
                  <a:lnTo>
                    <a:pt x="20436078" y="11319256"/>
                  </a:lnTo>
                  <a:cubicBezTo>
                    <a:pt x="21414867" y="11319256"/>
                    <a:pt x="22205569" y="10535539"/>
                    <a:pt x="22205569" y="9572371"/>
                  </a:cubicBezTo>
                  <a:lnTo>
                    <a:pt x="22205569" y="2026285"/>
                  </a:lnTo>
                  <a:cubicBezTo>
                    <a:pt x="22205569" y="1063117"/>
                    <a:pt x="21414994" y="279400"/>
                    <a:pt x="20436078" y="279400"/>
                  </a:cubicBezTo>
                  <a:lnTo>
                    <a:pt x="2048891" y="279400"/>
                  </a:lnTo>
                  <a:lnTo>
                    <a:pt x="2048891" y="139700"/>
                  </a:lnTo>
                  <a:lnTo>
                    <a:pt x="2048891" y="279400"/>
                  </a:lnTo>
                  <a:cubicBezTo>
                    <a:pt x="1069975" y="279400"/>
                    <a:pt x="279400" y="1063117"/>
                    <a:pt x="279400" y="2026285"/>
                  </a:cubicBezTo>
                  <a:close/>
                </a:path>
              </a:pathLst>
            </a:custGeom>
            <a:solidFill>
              <a:srgbClr val="283991"/>
            </a:solidFill>
          </p:spPr>
          <p:txBody>
            <a:bodyPr/>
            <a:lstStyle/>
            <a:p>
              <a:endParaRPr lang="en-GB"/>
            </a:p>
          </p:txBody>
        </p:sp>
      </p:grpSp>
      <p:sp>
        <p:nvSpPr>
          <p:cNvPr id="7" name="Freeform 7"/>
          <p:cNvSpPr/>
          <p:nvPr/>
        </p:nvSpPr>
        <p:spPr>
          <a:xfrm>
            <a:off x="10808868" y="6302498"/>
            <a:ext cx="5601253" cy="3734169"/>
          </a:xfrm>
          <a:custGeom>
            <a:avLst/>
            <a:gdLst/>
            <a:ahLst/>
            <a:cxnLst/>
            <a:rect l="l" t="t" r="r" b="b"/>
            <a:pathLst>
              <a:path w="5601253" h="3734169">
                <a:moveTo>
                  <a:pt x="0" y="0"/>
                </a:moveTo>
                <a:lnTo>
                  <a:pt x="5601253" y="0"/>
                </a:lnTo>
                <a:lnTo>
                  <a:pt x="5601253" y="3734169"/>
                </a:lnTo>
                <a:lnTo>
                  <a:pt x="0" y="373416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TextBox 8"/>
          <p:cNvSpPr txBox="1"/>
          <p:nvPr/>
        </p:nvSpPr>
        <p:spPr>
          <a:xfrm>
            <a:off x="2377440" y="5496402"/>
            <a:ext cx="13533120" cy="493014"/>
          </a:xfrm>
          <a:prstGeom prst="rect">
            <a:avLst/>
          </a:prstGeom>
        </p:spPr>
        <p:txBody>
          <a:bodyPr lIns="0" tIns="0" rIns="0" bIns="0" rtlCol="0" anchor="t">
            <a:spAutoFit/>
          </a:bodyPr>
          <a:lstStyle/>
          <a:p>
            <a:pPr algn="ctr">
              <a:lnSpc>
                <a:spcPts val="3888"/>
              </a:lnSpc>
            </a:pPr>
            <a:r>
              <a:rPr lang="en-US" sz="3600" b="1" spc="8" dirty="0">
                <a:solidFill>
                  <a:srgbClr val="FCB040"/>
                </a:solidFill>
                <a:latin typeface="Rosario Bold"/>
                <a:ea typeface="Rosario Bold"/>
                <a:cs typeface="Rosario Bold"/>
                <a:sym typeface="Rosario Bold"/>
              </a:rPr>
              <a:t>Understanding Real-World Data (RWD) and Registries</a:t>
            </a:r>
          </a:p>
        </p:txBody>
      </p:sp>
      <p:sp>
        <p:nvSpPr>
          <p:cNvPr id="9" name="TextBox 6">
            <a:extLst>
              <a:ext uri="{FF2B5EF4-FFF2-40B4-BE49-F238E27FC236}">
                <a16:creationId xmlns:a16="http://schemas.microsoft.com/office/drawing/2014/main" id="{D28D2123-0788-19D1-6E2A-FE702482B50B}"/>
              </a:ext>
            </a:extLst>
          </p:cNvPr>
          <p:cNvSpPr txBox="1"/>
          <p:nvPr/>
        </p:nvSpPr>
        <p:spPr>
          <a:xfrm>
            <a:off x="2286000" y="1407390"/>
            <a:ext cx="13716000" cy="2577111"/>
          </a:xfrm>
          <a:prstGeom prst="rect">
            <a:avLst/>
          </a:prstGeom>
        </p:spPr>
        <p:txBody>
          <a:bodyPr lIns="50800" tIns="50800" rIns="50800" bIns="50800" rtlCol="0" anchor="b"/>
          <a:lstStyle/>
          <a:p>
            <a:pPr algn="ctr">
              <a:lnSpc>
                <a:spcPts val="5832"/>
              </a:lnSpc>
            </a:pPr>
            <a:r>
              <a:rPr lang="en-GB" sz="3600" b="1" spc="-3" dirty="0">
                <a:solidFill>
                  <a:srgbClr val="283991"/>
                </a:solidFill>
                <a:latin typeface="Arimo Bold"/>
                <a:ea typeface="Arimo Bold"/>
                <a:cs typeface="Arimo Bold"/>
              </a:rPr>
              <a:t>Real-World Data: How Sharing and Analysis Can Benefit You</a:t>
            </a:r>
            <a:endParaRPr lang="en-US" sz="3600" b="1" spc="-3" dirty="0">
              <a:solidFill>
                <a:srgbClr val="283991"/>
              </a:solidFill>
              <a:latin typeface="Arimo Bold"/>
              <a:ea typeface="Arimo Bold"/>
              <a:cs typeface="Arimo Bold"/>
              <a:sym typeface="Arimo Bold"/>
            </a:endParaRPr>
          </a:p>
          <a:p>
            <a:pPr algn="ctr">
              <a:lnSpc>
                <a:spcPts val="5832"/>
              </a:lnSpc>
            </a:pPr>
            <a:r>
              <a:rPr lang="en-US" sz="3600" b="1" spc="-3" dirty="0">
                <a:solidFill>
                  <a:srgbClr val="283991"/>
                </a:solidFill>
                <a:latin typeface="Arimo Bold"/>
                <a:ea typeface="Arimo Bold"/>
                <a:cs typeface="Arimo Bold"/>
                <a:sym typeface="Arimo Bold"/>
              </a:rPr>
              <a:t>Session 1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63652"/>
            <a:ext cx="15590520" cy="1492781"/>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Real-Life Examples of RWD and RWE in Action</a:t>
            </a:r>
          </a:p>
          <a:p>
            <a:pPr algn="l">
              <a:lnSpc>
                <a:spcPts val="5832"/>
              </a:lnSpc>
            </a:pPr>
            <a:endParaRPr lang="en-US" sz="5400" b="1" dirty="0">
              <a:solidFill>
                <a:srgbClr val="FCB040"/>
              </a:solidFill>
              <a:latin typeface="Helvetica World Bold"/>
              <a:ea typeface="Helvetica World Bold"/>
              <a:cs typeface="Helvetica World Bold"/>
              <a:sym typeface="Helvetica World Bold"/>
            </a:endParaRPr>
          </a:p>
        </p:txBody>
      </p:sp>
      <p:sp>
        <p:nvSpPr>
          <p:cNvPr id="3" name="TextBox 3"/>
          <p:cNvSpPr txBox="1"/>
          <p:nvPr/>
        </p:nvSpPr>
        <p:spPr>
          <a:xfrm>
            <a:off x="2474496" y="1517333"/>
            <a:ext cx="15018303" cy="8257453"/>
          </a:xfrm>
          <a:prstGeom prst="rect">
            <a:avLst/>
          </a:prstGeom>
        </p:spPr>
        <p:txBody>
          <a:bodyPr lIns="0" tIns="0" rIns="0" bIns="0" rtlCol="0" anchor="t">
            <a:spAutoFit/>
          </a:bodyPr>
          <a:lstStyle/>
          <a:p>
            <a:pPr algn="just">
              <a:lnSpc>
                <a:spcPts val="4319"/>
              </a:lnSpc>
              <a:spcBef>
                <a:spcPct val="0"/>
              </a:spcBef>
            </a:pPr>
            <a:r>
              <a:rPr lang="en-US" sz="3500" b="1" dirty="0">
                <a:solidFill>
                  <a:srgbClr val="283991"/>
                </a:solidFill>
                <a:latin typeface="Helvetica World Bold"/>
                <a:ea typeface="Helvetica World Bold"/>
                <a:cs typeface="Helvetica World Bold"/>
                <a:sym typeface="Helvetica World Bold"/>
              </a:rPr>
              <a:t>Medication Safety: </a:t>
            </a:r>
            <a:r>
              <a:rPr lang="en-US" sz="3500" dirty="0">
                <a:solidFill>
                  <a:srgbClr val="283991"/>
                </a:solidFill>
                <a:latin typeface="Helvetica World"/>
                <a:ea typeface="Helvetica World"/>
                <a:cs typeface="Helvetica World"/>
                <a:sym typeface="Helvetica World"/>
              </a:rPr>
              <a:t>RWD can reveal side effects of medications in real life, and RWE helps adjust treatment guidelines.</a:t>
            </a:r>
          </a:p>
          <a:p>
            <a:pPr algn="just">
              <a:lnSpc>
                <a:spcPts val="4319"/>
              </a:lnSpc>
              <a:spcBef>
                <a:spcPct val="0"/>
              </a:spcBef>
            </a:pPr>
            <a:endParaRPr lang="en-US" sz="3500" dirty="0">
              <a:solidFill>
                <a:srgbClr val="283991"/>
              </a:solidFill>
              <a:latin typeface="Helvetica World"/>
              <a:ea typeface="Helvetica World"/>
              <a:cs typeface="Helvetica World"/>
              <a:sym typeface="Helvetica World"/>
            </a:endParaRPr>
          </a:p>
          <a:p>
            <a:pPr algn="just">
              <a:lnSpc>
                <a:spcPts val="4319"/>
              </a:lnSpc>
              <a:spcBef>
                <a:spcPct val="0"/>
              </a:spcBef>
            </a:pPr>
            <a:endParaRPr lang="en-US" sz="3500" dirty="0">
              <a:solidFill>
                <a:srgbClr val="283991"/>
              </a:solidFill>
              <a:latin typeface="Helvetica World"/>
              <a:ea typeface="Helvetica World"/>
              <a:cs typeface="Helvetica World"/>
              <a:sym typeface="Helvetica World"/>
            </a:endParaRPr>
          </a:p>
          <a:p>
            <a:pPr algn="just">
              <a:lnSpc>
                <a:spcPts val="4319"/>
              </a:lnSpc>
              <a:spcBef>
                <a:spcPct val="0"/>
              </a:spcBef>
            </a:pPr>
            <a:r>
              <a:rPr lang="en-US" sz="3500" b="1" dirty="0">
                <a:solidFill>
                  <a:srgbClr val="283991"/>
                </a:solidFill>
                <a:latin typeface="Helvetica World Bold"/>
                <a:ea typeface="Helvetica World Bold"/>
                <a:cs typeface="Helvetica World Bold"/>
                <a:sym typeface="Helvetica World Bold"/>
              </a:rPr>
              <a:t>Chronic Disease Management: </a:t>
            </a:r>
            <a:r>
              <a:rPr lang="en-US" sz="3500" dirty="0">
                <a:solidFill>
                  <a:srgbClr val="283991"/>
                </a:solidFill>
                <a:latin typeface="Helvetica World"/>
                <a:ea typeface="Helvetica World"/>
                <a:cs typeface="Helvetica World"/>
                <a:sym typeface="Helvetica World"/>
              </a:rPr>
              <a:t>RWD tracks how patients with chronic illnesses (e.g., MS, diabetes) are doing, while RWE helps doctors figure out the best treatments.</a:t>
            </a:r>
          </a:p>
          <a:p>
            <a:pPr algn="just">
              <a:lnSpc>
                <a:spcPts val="4319"/>
              </a:lnSpc>
              <a:spcBef>
                <a:spcPct val="0"/>
              </a:spcBef>
            </a:pPr>
            <a:endParaRPr lang="en-US" sz="3500" dirty="0">
              <a:solidFill>
                <a:srgbClr val="283991"/>
              </a:solidFill>
              <a:latin typeface="Helvetica World"/>
              <a:ea typeface="Helvetica World"/>
              <a:cs typeface="Helvetica World"/>
              <a:sym typeface="Helvetica World"/>
            </a:endParaRPr>
          </a:p>
          <a:p>
            <a:pPr algn="just">
              <a:lnSpc>
                <a:spcPts val="4319"/>
              </a:lnSpc>
              <a:spcBef>
                <a:spcPct val="0"/>
              </a:spcBef>
            </a:pPr>
            <a:endParaRPr lang="en-US" sz="3500" dirty="0">
              <a:solidFill>
                <a:srgbClr val="283991"/>
              </a:solidFill>
              <a:latin typeface="Helvetica World"/>
              <a:ea typeface="Helvetica World"/>
              <a:cs typeface="Helvetica World"/>
              <a:sym typeface="Helvetica World"/>
            </a:endParaRPr>
          </a:p>
          <a:p>
            <a:pPr algn="just">
              <a:lnSpc>
                <a:spcPts val="4319"/>
              </a:lnSpc>
              <a:spcBef>
                <a:spcPct val="0"/>
              </a:spcBef>
            </a:pPr>
            <a:r>
              <a:rPr lang="en-US" sz="3500" b="1" dirty="0">
                <a:solidFill>
                  <a:srgbClr val="283991"/>
                </a:solidFill>
                <a:latin typeface="Helvetica World Bold"/>
                <a:ea typeface="Helvetica World Bold"/>
                <a:cs typeface="Helvetica World Bold"/>
                <a:sym typeface="Helvetica World Bold"/>
              </a:rPr>
              <a:t>Drug Development: </a:t>
            </a:r>
            <a:r>
              <a:rPr lang="en-US" sz="3500" dirty="0">
                <a:solidFill>
                  <a:srgbClr val="283991"/>
                </a:solidFill>
                <a:latin typeface="Helvetica World"/>
                <a:ea typeface="Helvetica World"/>
                <a:cs typeface="Helvetica World"/>
                <a:sym typeface="Helvetica World"/>
              </a:rPr>
              <a:t>RWD helps researchers understand the needs of patients, and RWE tests how well new drugs work in everyday settings.</a:t>
            </a:r>
          </a:p>
          <a:p>
            <a:pPr algn="just">
              <a:lnSpc>
                <a:spcPts val="4319"/>
              </a:lnSpc>
              <a:spcBef>
                <a:spcPct val="0"/>
              </a:spcBef>
            </a:pPr>
            <a:endParaRPr lang="en-US" sz="3500" dirty="0">
              <a:solidFill>
                <a:srgbClr val="283991"/>
              </a:solidFill>
              <a:latin typeface="Helvetica World"/>
              <a:ea typeface="Helvetica World"/>
              <a:cs typeface="Helvetica World"/>
              <a:sym typeface="Helvetica World"/>
            </a:endParaRPr>
          </a:p>
          <a:p>
            <a:pPr algn="just">
              <a:lnSpc>
                <a:spcPts val="4319"/>
              </a:lnSpc>
              <a:spcBef>
                <a:spcPct val="0"/>
              </a:spcBef>
            </a:pPr>
            <a:endParaRPr lang="en-US" sz="3500" dirty="0">
              <a:solidFill>
                <a:srgbClr val="283991"/>
              </a:solidFill>
              <a:latin typeface="Helvetica World"/>
              <a:ea typeface="Helvetica World"/>
              <a:cs typeface="Helvetica World"/>
              <a:sym typeface="Helvetica World"/>
            </a:endParaRPr>
          </a:p>
          <a:p>
            <a:pPr algn="just">
              <a:lnSpc>
                <a:spcPts val="4319"/>
              </a:lnSpc>
              <a:spcBef>
                <a:spcPct val="0"/>
              </a:spcBef>
            </a:pPr>
            <a:r>
              <a:rPr lang="en-US" sz="3500" b="1" spc="-2" dirty="0">
                <a:solidFill>
                  <a:srgbClr val="283991"/>
                </a:solidFill>
                <a:latin typeface="Helvetica World Bold"/>
                <a:ea typeface="Helvetica World Bold"/>
                <a:cs typeface="Helvetica World Bold"/>
                <a:sym typeface="Helvetica World Bold"/>
              </a:rPr>
              <a:t>Health Policies: </a:t>
            </a:r>
            <a:r>
              <a:rPr lang="en-US" sz="3500" spc="-2" dirty="0">
                <a:solidFill>
                  <a:srgbClr val="283991"/>
                </a:solidFill>
                <a:latin typeface="Helvetica World"/>
                <a:ea typeface="Helvetica World"/>
                <a:cs typeface="Helvetica World"/>
                <a:sym typeface="Helvetica World"/>
              </a:rPr>
              <a:t>Governments use RWD to spot healthcare problems and RWE to create better policies.</a:t>
            </a:r>
          </a:p>
        </p:txBody>
      </p:sp>
      <p:sp>
        <p:nvSpPr>
          <p:cNvPr id="4" name="Freeform 4"/>
          <p:cNvSpPr/>
          <p:nvPr/>
        </p:nvSpPr>
        <p:spPr>
          <a:xfrm>
            <a:off x="1052991" y="1419906"/>
            <a:ext cx="1006244" cy="1649581"/>
          </a:xfrm>
          <a:custGeom>
            <a:avLst/>
            <a:gdLst/>
            <a:ahLst/>
            <a:cxnLst/>
            <a:rect l="l" t="t" r="r" b="b"/>
            <a:pathLst>
              <a:path w="1006244" h="1649581">
                <a:moveTo>
                  <a:pt x="0" y="0"/>
                </a:moveTo>
                <a:lnTo>
                  <a:pt x="1006244" y="0"/>
                </a:lnTo>
                <a:lnTo>
                  <a:pt x="1006244" y="1649581"/>
                </a:lnTo>
                <a:lnTo>
                  <a:pt x="0" y="16495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a:off x="376187" y="6005978"/>
            <a:ext cx="1717717" cy="1451471"/>
          </a:xfrm>
          <a:custGeom>
            <a:avLst/>
            <a:gdLst/>
            <a:ahLst/>
            <a:cxnLst/>
            <a:rect l="l" t="t" r="r" b="b"/>
            <a:pathLst>
              <a:path w="1717717" h="1451471">
                <a:moveTo>
                  <a:pt x="0" y="0"/>
                </a:moveTo>
                <a:lnTo>
                  <a:pt x="1717717" y="0"/>
                </a:lnTo>
                <a:lnTo>
                  <a:pt x="1717717" y="1451470"/>
                </a:lnTo>
                <a:lnTo>
                  <a:pt x="0" y="1451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a:off x="435148" y="3607964"/>
            <a:ext cx="1599796" cy="1628291"/>
          </a:xfrm>
          <a:custGeom>
            <a:avLst/>
            <a:gdLst/>
            <a:ahLst/>
            <a:cxnLst/>
            <a:rect l="l" t="t" r="r" b="b"/>
            <a:pathLst>
              <a:path w="1599796" h="1628291">
                <a:moveTo>
                  <a:pt x="0" y="0"/>
                </a:moveTo>
                <a:lnTo>
                  <a:pt x="1599796" y="0"/>
                </a:lnTo>
                <a:lnTo>
                  <a:pt x="1599796" y="1628291"/>
                </a:lnTo>
                <a:lnTo>
                  <a:pt x="0" y="16282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Freeform 7"/>
          <p:cNvSpPr/>
          <p:nvPr/>
        </p:nvSpPr>
        <p:spPr>
          <a:xfrm>
            <a:off x="435148" y="8044768"/>
            <a:ext cx="1674209" cy="2057400"/>
          </a:xfrm>
          <a:custGeom>
            <a:avLst/>
            <a:gdLst/>
            <a:ahLst/>
            <a:cxnLst/>
            <a:rect l="l" t="t" r="r" b="b"/>
            <a:pathLst>
              <a:path w="1674209" h="2057400">
                <a:moveTo>
                  <a:pt x="0" y="0"/>
                </a:moveTo>
                <a:lnTo>
                  <a:pt x="1674210" y="0"/>
                </a:lnTo>
                <a:lnTo>
                  <a:pt x="1674210" y="2057400"/>
                </a:lnTo>
                <a:lnTo>
                  <a:pt x="0" y="20574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63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BEBA8EAE-BF5A-486C-A8C5-ECC9F3942E4B}">
                  <a14:imgProps xmlns:a14="http://schemas.microsoft.com/office/drawing/2010/main">
                    <a14:imgLayer r:embed="rId3">
                      <a14:imgEffect>
                        <a14:colorTemperature colorTemp="6890"/>
                      </a14:imgEffect>
                      <a14:imgEffect>
                        <a14:saturation sat="0"/>
                      </a14:imgEffect>
                    </a14:imgLayer>
                  </a14:imgProps>
                </a:ext>
                <a:ext uri="{28A0092B-C50C-407E-A947-70E740481C1C}">
                  <a14:useLocalDpi xmlns:a14="http://schemas.microsoft.com/office/drawing/2010/main"/>
                </a:ext>
              </a:extLst>
            </a:blip>
            <a:stretch>
              <a:fillRect t="-9222" b="-9222"/>
            </a:stretch>
          </a:blipFill>
        </p:spPr>
        <p:txBody>
          <a:bodyPr/>
          <a:lstStyle/>
          <a:p>
            <a:endParaRPr lang="en-GB"/>
          </a:p>
        </p:txBody>
      </p:sp>
      <p:sp>
        <p:nvSpPr>
          <p:cNvPr id="3" name="TextBox 3"/>
          <p:cNvSpPr txBox="1"/>
          <p:nvPr/>
        </p:nvSpPr>
        <p:spPr>
          <a:xfrm>
            <a:off x="1314808" y="2531873"/>
            <a:ext cx="15018303" cy="4966552"/>
          </a:xfrm>
          <a:prstGeom prst="rect">
            <a:avLst/>
          </a:prstGeom>
        </p:spPr>
        <p:txBody>
          <a:bodyPr lIns="0" tIns="0" rIns="0" bIns="0" rtlCol="0" anchor="t">
            <a:spAutoFit/>
          </a:bodyPr>
          <a:lstStyle/>
          <a:p>
            <a:pPr marL="863599" lvl="1" indent="-431800" algn="just">
              <a:lnSpc>
                <a:spcPts val="4319"/>
              </a:lnSpc>
              <a:spcBef>
                <a:spcPct val="0"/>
              </a:spcBef>
              <a:buFont typeface="Arial"/>
              <a:buChar char="•"/>
            </a:pPr>
            <a:r>
              <a:rPr lang="en-US" sz="3500" b="1" dirty="0">
                <a:solidFill>
                  <a:srgbClr val="283991"/>
                </a:solidFill>
                <a:latin typeface="Helvetica World Bold"/>
                <a:ea typeface="Helvetica World Bold"/>
                <a:cs typeface="Helvetica World Bold"/>
                <a:sym typeface="Helvetica World Bold"/>
              </a:rPr>
              <a:t>Definition: </a:t>
            </a:r>
            <a:r>
              <a:rPr lang="en-US" sz="3500" dirty="0">
                <a:solidFill>
                  <a:srgbClr val="283991"/>
                </a:solidFill>
                <a:latin typeface="Helvetica World"/>
                <a:ea typeface="Helvetica World"/>
                <a:cs typeface="Helvetica World"/>
                <a:sym typeface="Helvetica World"/>
              </a:rPr>
              <a:t>A data registry is a collection of information about patients with specific conditions or treatments, like cancer registries.</a:t>
            </a:r>
          </a:p>
          <a:p>
            <a:pPr algn="just">
              <a:lnSpc>
                <a:spcPts val="4319"/>
              </a:lnSpc>
              <a:spcBef>
                <a:spcPct val="0"/>
              </a:spcBef>
            </a:pPr>
            <a:endParaRPr lang="en-US" sz="3500" dirty="0">
              <a:solidFill>
                <a:srgbClr val="283991"/>
              </a:solidFill>
              <a:latin typeface="Helvetica World"/>
              <a:ea typeface="Helvetica World"/>
              <a:cs typeface="Helvetica World"/>
              <a:sym typeface="Helvetica World"/>
            </a:endParaRPr>
          </a:p>
          <a:p>
            <a:pPr marL="863599" lvl="1" indent="-431800" algn="just">
              <a:lnSpc>
                <a:spcPts val="4319"/>
              </a:lnSpc>
              <a:spcBef>
                <a:spcPct val="0"/>
              </a:spcBef>
              <a:buFont typeface="Arial"/>
              <a:buChar char="•"/>
            </a:pPr>
            <a:r>
              <a:rPr lang="en-US" sz="3500" b="1" dirty="0">
                <a:solidFill>
                  <a:srgbClr val="283991"/>
                </a:solidFill>
                <a:latin typeface="Helvetica World Bold"/>
                <a:ea typeface="Helvetica World Bold"/>
                <a:cs typeface="Helvetica World Bold"/>
                <a:sym typeface="Helvetica World Bold"/>
              </a:rPr>
              <a:t>Purpose: </a:t>
            </a:r>
            <a:r>
              <a:rPr lang="en-US" sz="3500" dirty="0">
                <a:solidFill>
                  <a:srgbClr val="283991"/>
                </a:solidFill>
                <a:latin typeface="Helvetica World"/>
                <a:ea typeface="Helvetica World"/>
                <a:cs typeface="Helvetica World"/>
                <a:sym typeface="Helvetica World"/>
              </a:rPr>
              <a:t>Registries collect long-term data to track disease patterns, treatment outcomes, and patient demographics (age, gender, lifestyle)</a:t>
            </a:r>
          </a:p>
          <a:p>
            <a:pPr algn="just">
              <a:lnSpc>
                <a:spcPts val="4319"/>
              </a:lnSpc>
              <a:spcBef>
                <a:spcPct val="0"/>
              </a:spcBef>
            </a:pPr>
            <a:endParaRPr lang="en-US" sz="3500" dirty="0">
              <a:solidFill>
                <a:srgbClr val="283991"/>
              </a:solidFill>
              <a:latin typeface="Helvetica World"/>
              <a:ea typeface="Helvetica World"/>
              <a:cs typeface="Helvetica World"/>
              <a:sym typeface="Helvetica World"/>
            </a:endParaRPr>
          </a:p>
          <a:p>
            <a:pPr marL="863599" lvl="1" indent="-431800" algn="just">
              <a:lnSpc>
                <a:spcPts val="4319"/>
              </a:lnSpc>
              <a:spcBef>
                <a:spcPct val="0"/>
              </a:spcBef>
              <a:buFont typeface="Arial"/>
              <a:buChar char="•"/>
            </a:pPr>
            <a:r>
              <a:rPr lang="en-US" sz="3500" b="1" dirty="0">
                <a:solidFill>
                  <a:srgbClr val="283991"/>
                </a:solidFill>
                <a:latin typeface="Helvetica World Bold"/>
                <a:ea typeface="Helvetica World Bold"/>
                <a:cs typeface="Helvetica World Bold"/>
                <a:sym typeface="Helvetica World Bold"/>
              </a:rPr>
              <a:t>Importance: </a:t>
            </a:r>
            <a:r>
              <a:rPr lang="en-US" sz="3500" dirty="0">
                <a:solidFill>
                  <a:srgbClr val="283991"/>
                </a:solidFill>
                <a:latin typeface="Helvetica World"/>
                <a:ea typeface="Helvetica World"/>
                <a:cs typeface="Helvetica World"/>
                <a:sym typeface="Helvetica World"/>
              </a:rPr>
              <a:t>They help researchers study diseases over time, monitor treatment success, and improve patient care.</a:t>
            </a:r>
          </a:p>
          <a:p>
            <a:pPr algn="just">
              <a:lnSpc>
                <a:spcPts val="4319"/>
              </a:lnSpc>
              <a:spcBef>
                <a:spcPct val="0"/>
              </a:spcBef>
            </a:pPr>
            <a:endParaRPr lang="en-US" sz="3999" dirty="0">
              <a:solidFill>
                <a:srgbClr val="283991"/>
              </a:solidFill>
              <a:latin typeface="Helvetica World"/>
              <a:ea typeface="Helvetica World"/>
              <a:cs typeface="Helvetica World"/>
              <a:sym typeface="Helvetica World"/>
            </a:endParaRPr>
          </a:p>
        </p:txBody>
      </p:sp>
      <p:sp>
        <p:nvSpPr>
          <p:cNvPr id="4" name="TextBox 4"/>
          <p:cNvSpPr txBox="1"/>
          <p:nvPr/>
        </p:nvSpPr>
        <p:spPr>
          <a:xfrm>
            <a:off x="1375177" y="715620"/>
            <a:ext cx="15590520" cy="743793"/>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What Are Data Registries?</a:t>
            </a:r>
            <a:endParaRPr lang="en-US" sz="5400" b="1" dirty="0">
              <a:solidFill>
                <a:srgbClr val="FCB040"/>
              </a:solidFill>
              <a:latin typeface="Helvetica World Bold"/>
              <a:ea typeface="Helvetica World Bold"/>
              <a:cs typeface="Helvetica World Bold"/>
              <a:sym typeface="Helvetica World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71870" y="4186218"/>
            <a:ext cx="3133069" cy="2088713"/>
          </a:xfrm>
          <a:custGeom>
            <a:avLst/>
            <a:gdLst/>
            <a:ahLst/>
            <a:cxnLst/>
            <a:rect l="l" t="t" r="r" b="b"/>
            <a:pathLst>
              <a:path w="3133069" h="2088713">
                <a:moveTo>
                  <a:pt x="0" y="0"/>
                </a:moveTo>
                <a:lnTo>
                  <a:pt x="3133069" y="0"/>
                </a:lnTo>
                <a:lnTo>
                  <a:pt x="3133069" y="2088713"/>
                </a:lnTo>
                <a:lnTo>
                  <a:pt x="0" y="2088713"/>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TextBox 3"/>
          <p:cNvSpPr txBox="1"/>
          <p:nvPr/>
        </p:nvSpPr>
        <p:spPr>
          <a:xfrm>
            <a:off x="791541" y="2190613"/>
            <a:ext cx="16701258" cy="2251710"/>
          </a:xfrm>
          <a:prstGeom prst="rect">
            <a:avLst/>
          </a:prstGeom>
        </p:spPr>
        <p:txBody>
          <a:bodyPr wrap="square" lIns="0" tIns="0" rIns="0" bIns="0" rtlCol="0" anchor="t">
            <a:spAutoFit/>
          </a:bodyPr>
          <a:lstStyle/>
          <a:p>
            <a:pPr algn="just">
              <a:lnSpc>
                <a:spcPts val="4319"/>
              </a:lnSpc>
              <a:spcBef>
                <a:spcPct val="0"/>
              </a:spcBef>
            </a:pPr>
            <a:r>
              <a:rPr lang="en-US" sz="3500" b="1" dirty="0">
                <a:solidFill>
                  <a:srgbClr val="283991"/>
                </a:solidFill>
                <a:latin typeface="Helvetica World Bold"/>
                <a:ea typeface="Helvetica World Bold"/>
                <a:cs typeface="Helvetica World Bold"/>
                <a:sym typeface="Helvetica World Bold"/>
              </a:rPr>
              <a:t>Data registries are incredibly valuable for patients. </a:t>
            </a:r>
          </a:p>
          <a:p>
            <a:pPr algn="just">
              <a:lnSpc>
                <a:spcPts val="4319"/>
              </a:lnSpc>
              <a:spcBef>
                <a:spcPct val="0"/>
              </a:spcBef>
            </a:pPr>
            <a:r>
              <a:rPr lang="en-US" sz="3500" dirty="0">
                <a:solidFill>
                  <a:srgbClr val="283991"/>
                </a:solidFill>
                <a:latin typeface="Helvetica World"/>
                <a:ea typeface="Helvetica World"/>
                <a:cs typeface="Helvetica World"/>
                <a:sym typeface="Helvetica World"/>
              </a:rPr>
              <a:t>They help doctors understand how disease affects a person over time, track which treatments are working, and provide researchers with the data they need to create better treatments for the future.</a:t>
            </a:r>
          </a:p>
        </p:txBody>
      </p:sp>
      <p:sp>
        <p:nvSpPr>
          <p:cNvPr id="4" name="TextBox 4"/>
          <p:cNvSpPr txBox="1"/>
          <p:nvPr/>
        </p:nvSpPr>
        <p:spPr>
          <a:xfrm>
            <a:off x="791541" y="566261"/>
            <a:ext cx="15990222"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Why are Data Registries important for Patients?</a:t>
            </a:r>
          </a:p>
        </p:txBody>
      </p:sp>
      <p:sp>
        <p:nvSpPr>
          <p:cNvPr id="6" name="TextBox 6"/>
          <p:cNvSpPr txBox="1"/>
          <p:nvPr/>
        </p:nvSpPr>
        <p:spPr>
          <a:xfrm>
            <a:off x="789986" y="4851058"/>
            <a:ext cx="14564462" cy="4518660"/>
          </a:xfrm>
          <a:prstGeom prst="rect">
            <a:avLst/>
          </a:prstGeom>
        </p:spPr>
        <p:txBody>
          <a:bodyPr lIns="0" tIns="0" rIns="0" bIns="0" rtlCol="0" anchor="t">
            <a:spAutoFit/>
          </a:bodyPr>
          <a:lstStyle/>
          <a:p>
            <a:pPr algn="l">
              <a:lnSpc>
                <a:spcPts val="4319"/>
              </a:lnSpc>
              <a:spcBef>
                <a:spcPct val="0"/>
              </a:spcBef>
            </a:pPr>
            <a:r>
              <a:rPr lang="en-US" sz="3500" b="1" dirty="0">
                <a:solidFill>
                  <a:srgbClr val="283991"/>
                </a:solidFill>
                <a:latin typeface="Helvetica World Bold"/>
                <a:ea typeface="Helvetica World Bold"/>
                <a:cs typeface="Helvetica World Bold"/>
                <a:sym typeface="Helvetica World Bold"/>
              </a:rPr>
              <a:t>Understanding Disease: </a:t>
            </a:r>
            <a:r>
              <a:rPr lang="en-US" sz="3500" dirty="0">
                <a:solidFill>
                  <a:srgbClr val="283991"/>
                </a:solidFill>
                <a:latin typeface="Helvetica World"/>
                <a:ea typeface="Helvetica World"/>
                <a:cs typeface="Helvetica World"/>
                <a:sym typeface="Helvetica World"/>
              </a:rPr>
              <a:t>Registries show how diseases behave over time and in different groups of people.</a:t>
            </a:r>
          </a:p>
          <a:p>
            <a:pPr algn="l">
              <a:lnSpc>
                <a:spcPts val="4319"/>
              </a:lnSpc>
              <a:spcBef>
                <a:spcPct val="0"/>
              </a:spcBef>
            </a:pPr>
            <a:endParaRPr lang="en-US" sz="3500" dirty="0">
              <a:solidFill>
                <a:srgbClr val="283991"/>
              </a:solidFill>
              <a:latin typeface="Helvetica World"/>
              <a:ea typeface="Helvetica World"/>
              <a:cs typeface="Helvetica World"/>
              <a:sym typeface="Helvetica World"/>
            </a:endParaRPr>
          </a:p>
          <a:p>
            <a:pPr algn="l">
              <a:lnSpc>
                <a:spcPts val="4319"/>
              </a:lnSpc>
              <a:spcBef>
                <a:spcPct val="0"/>
              </a:spcBef>
            </a:pPr>
            <a:r>
              <a:rPr lang="en-US" sz="3500" b="1" dirty="0">
                <a:solidFill>
                  <a:srgbClr val="283991"/>
                </a:solidFill>
                <a:latin typeface="Helvetica World Bold"/>
                <a:ea typeface="Helvetica World Bold"/>
                <a:cs typeface="Helvetica World Bold"/>
                <a:sym typeface="Helvetica World Bold"/>
              </a:rPr>
              <a:t>Tracking Treatment Success: </a:t>
            </a:r>
            <a:r>
              <a:rPr lang="en-US" sz="3500" dirty="0">
                <a:solidFill>
                  <a:srgbClr val="283991"/>
                </a:solidFill>
                <a:latin typeface="Helvetica World"/>
                <a:ea typeface="Helvetica World"/>
                <a:cs typeface="Helvetica World"/>
                <a:sym typeface="Helvetica World"/>
              </a:rPr>
              <a:t>They help doctors see which treatments work well and which may need improvement.</a:t>
            </a:r>
          </a:p>
          <a:p>
            <a:pPr algn="l">
              <a:lnSpc>
                <a:spcPts val="4319"/>
              </a:lnSpc>
              <a:spcBef>
                <a:spcPct val="0"/>
              </a:spcBef>
            </a:pPr>
            <a:endParaRPr lang="en-US" sz="3500" dirty="0">
              <a:solidFill>
                <a:srgbClr val="283991"/>
              </a:solidFill>
              <a:latin typeface="Helvetica World"/>
              <a:ea typeface="Helvetica World"/>
              <a:cs typeface="Helvetica World"/>
              <a:sym typeface="Helvetica World"/>
            </a:endParaRPr>
          </a:p>
          <a:p>
            <a:pPr algn="l">
              <a:lnSpc>
                <a:spcPts val="4319"/>
              </a:lnSpc>
              <a:spcBef>
                <a:spcPct val="0"/>
              </a:spcBef>
            </a:pPr>
            <a:r>
              <a:rPr lang="en-US" sz="3500" b="1" spc="-2" dirty="0">
                <a:solidFill>
                  <a:srgbClr val="283991"/>
                </a:solidFill>
                <a:latin typeface="Helvetica World Bold"/>
                <a:ea typeface="Helvetica World Bold"/>
                <a:cs typeface="Helvetica World Bold"/>
                <a:sym typeface="Helvetica World Bold"/>
              </a:rPr>
              <a:t>Supporting Research: </a:t>
            </a:r>
            <a:r>
              <a:rPr lang="en-US" sz="3500" spc="-2" dirty="0">
                <a:solidFill>
                  <a:srgbClr val="283991"/>
                </a:solidFill>
                <a:latin typeface="Helvetica World"/>
                <a:ea typeface="Helvetica World"/>
                <a:cs typeface="Helvetica World"/>
                <a:sym typeface="Helvetica World"/>
              </a:rPr>
              <a:t>Registries provide data that helps develop new treatments and improves care for future patients.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336821" y="7166205"/>
            <a:ext cx="4091448" cy="2727632"/>
          </a:xfrm>
          <a:custGeom>
            <a:avLst/>
            <a:gdLst/>
            <a:ahLst/>
            <a:cxnLst/>
            <a:rect l="l" t="t" r="r" b="b"/>
            <a:pathLst>
              <a:path w="4091448" h="2727632">
                <a:moveTo>
                  <a:pt x="0" y="0"/>
                </a:moveTo>
                <a:lnTo>
                  <a:pt x="4091448" y="0"/>
                </a:lnTo>
                <a:lnTo>
                  <a:pt x="4091448" y="2727632"/>
                </a:lnTo>
                <a:lnTo>
                  <a:pt x="0" y="272763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TextBox 3"/>
          <p:cNvSpPr txBox="1"/>
          <p:nvPr/>
        </p:nvSpPr>
        <p:spPr>
          <a:xfrm>
            <a:off x="1028700" y="630365"/>
            <a:ext cx="15990222"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Summary </a:t>
            </a:r>
          </a:p>
        </p:txBody>
      </p:sp>
      <p:sp>
        <p:nvSpPr>
          <p:cNvPr id="4" name="TextBox 4"/>
          <p:cNvSpPr txBox="1"/>
          <p:nvPr/>
        </p:nvSpPr>
        <p:spPr>
          <a:xfrm>
            <a:off x="17492799" y="9407200"/>
            <a:ext cx="530801" cy="486637"/>
          </a:xfrm>
          <a:prstGeom prst="rect">
            <a:avLst/>
          </a:prstGeom>
        </p:spPr>
        <p:txBody>
          <a:bodyPr lIns="0" tIns="0" rIns="0" bIns="0" rtlCol="0" anchor="t">
            <a:spAutoFit/>
          </a:bodyPr>
          <a:lstStyle/>
          <a:p>
            <a:pPr algn="ctr">
              <a:lnSpc>
                <a:spcPts val="3615"/>
              </a:lnSpc>
              <a:spcBef>
                <a:spcPct val="0"/>
              </a:spcBef>
            </a:pPr>
            <a:r>
              <a:rPr lang="en-US" sz="3347" b="1" spc="-1" dirty="0">
                <a:solidFill>
                  <a:srgbClr val="000000"/>
                </a:solidFill>
                <a:latin typeface="Arimo Bold"/>
                <a:ea typeface="Arimo Bold"/>
                <a:cs typeface="Arimo Bold"/>
                <a:sym typeface="Arimo Bold"/>
              </a:rPr>
              <a:t>12</a:t>
            </a:r>
          </a:p>
        </p:txBody>
      </p:sp>
      <p:sp>
        <p:nvSpPr>
          <p:cNvPr id="5" name="TextBox 5"/>
          <p:cNvSpPr txBox="1"/>
          <p:nvPr/>
        </p:nvSpPr>
        <p:spPr>
          <a:xfrm>
            <a:off x="1028700" y="2207981"/>
            <a:ext cx="14269945" cy="4966552"/>
          </a:xfrm>
          <a:prstGeom prst="rect">
            <a:avLst/>
          </a:prstGeom>
        </p:spPr>
        <p:txBody>
          <a:bodyPr lIns="0" tIns="0" rIns="0" bIns="0" rtlCol="0" anchor="t">
            <a:spAutoFit/>
          </a:bodyPr>
          <a:lstStyle/>
          <a:p>
            <a:pPr marL="863599" lvl="1" indent="-431800" algn="just">
              <a:lnSpc>
                <a:spcPts val="4319"/>
              </a:lnSpc>
              <a:buFont typeface="Arial"/>
              <a:buChar char="•"/>
            </a:pPr>
            <a:r>
              <a:rPr lang="en-US" sz="3500" b="1" dirty="0">
                <a:solidFill>
                  <a:srgbClr val="283991"/>
                </a:solidFill>
                <a:latin typeface="Helvetica World Bold"/>
                <a:ea typeface="Helvetica World Bold"/>
                <a:cs typeface="Helvetica World Bold"/>
                <a:sym typeface="Helvetica World Bold"/>
              </a:rPr>
              <a:t>Real-World Data (RWD) is the raw data from your healthcare experiences.</a:t>
            </a:r>
          </a:p>
          <a:p>
            <a:pPr algn="just">
              <a:lnSpc>
                <a:spcPts val="4319"/>
              </a:lnSpc>
            </a:pPr>
            <a:endParaRPr lang="en-US" sz="3500" b="1" dirty="0">
              <a:solidFill>
                <a:srgbClr val="283991"/>
              </a:solidFill>
              <a:latin typeface="Helvetica World Bold"/>
              <a:ea typeface="Helvetica World Bold"/>
              <a:cs typeface="Helvetica World Bold"/>
              <a:sym typeface="Helvetica World Bold"/>
            </a:endParaRPr>
          </a:p>
          <a:p>
            <a:pPr marL="863599" lvl="1" indent="-431800" algn="just">
              <a:lnSpc>
                <a:spcPts val="4319"/>
              </a:lnSpc>
              <a:buFont typeface="Arial"/>
              <a:buChar char="•"/>
            </a:pPr>
            <a:r>
              <a:rPr lang="en-US" sz="3500" b="1" dirty="0">
                <a:solidFill>
                  <a:srgbClr val="283991"/>
                </a:solidFill>
                <a:latin typeface="Helvetica World Bold"/>
                <a:ea typeface="Helvetica World Bold"/>
                <a:cs typeface="Helvetica World Bold"/>
                <a:sym typeface="Helvetica World Bold"/>
              </a:rPr>
              <a:t>Real-World Evidence (RWE) is the result after analyzing RWD to improve healthcare.</a:t>
            </a:r>
          </a:p>
          <a:p>
            <a:pPr algn="just">
              <a:lnSpc>
                <a:spcPts val="4319"/>
              </a:lnSpc>
            </a:pPr>
            <a:endParaRPr lang="en-US" sz="3500" b="1" dirty="0">
              <a:solidFill>
                <a:srgbClr val="283991"/>
              </a:solidFill>
              <a:latin typeface="Helvetica World Bold"/>
              <a:ea typeface="Helvetica World Bold"/>
              <a:cs typeface="Helvetica World Bold"/>
              <a:sym typeface="Helvetica World Bold"/>
            </a:endParaRPr>
          </a:p>
          <a:p>
            <a:pPr marL="863599" lvl="1" indent="-431800" algn="just">
              <a:lnSpc>
                <a:spcPts val="4319"/>
              </a:lnSpc>
              <a:buFont typeface="Arial"/>
              <a:buChar char="•"/>
            </a:pPr>
            <a:r>
              <a:rPr lang="en-US" sz="3500" b="1" spc="-2" dirty="0">
                <a:solidFill>
                  <a:srgbClr val="283991"/>
                </a:solidFill>
                <a:latin typeface="Helvetica World Bold"/>
                <a:ea typeface="Helvetica World Bold"/>
                <a:cs typeface="Helvetica World Bold"/>
                <a:sym typeface="Helvetica World Bold"/>
              </a:rPr>
              <a:t>Data registries play a key role in helping doctors and researchers understand diseases and treatments better, leading to improved patient care.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630365"/>
            <a:ext cx="15990222"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Further Readings </a:t>
            </a:r>
          </a:p>
        </p:txBody>
      </p:sp>
      <p:sp>
        <p:nvSpPr>
          <p:cNvPr id="4" name="TextBox 4"/>
          <p:cNvSpPr txBox="1"/>
          <p:nvPr/>
        </p:nvSpPr>
        <p:spPr>
          <a:xfrm>
            <a:off x="1028700" y="1703095"/>
            <a:ext cx="16994900" cy="7593489"/>
          </a:xfrm>
          <a:prstGeom prst="rect">
            <a:avLst/>
          </a:prstGeom>
        </p:spPr>
        <p:txBody>
          <a:bodyPr lIns="0" tIns="0" rIns="0" bIns="0" rtlCol="0" anchor="t">
            <a:spAutoFit/>
          </a:bodyPr>
          <a:lstStyle/>
          <a:p>
            <a:pPr marL="734059" lvl="1" indent="-367030" algn="just">
              <a:lnSpc>
                <a:spcPts val="3671"/>
              </a:lnSpc>
              <a:buFont typeface="Arial"/>
              <a:buChar char="•"/>
            </a:pPr>
            <a:r>
              <a:rPr lang="en-US" sz="3200" b="1" dirty="0">
                <a:solidFill>
                  <a:srgbClr val="283991"/>
                </a:solidFill>
                <a:latin typeface="Helvetica World Bold"/>
                <a:ea typeface="Helvetica World Bold"/>
                <a:cs typeface="Helvetica World Bold"/>
                <a:sym typeface="Helvetica World Bold"/>
              </a:rPr>
              <a:t>Slide 3: </a:t>
            </a:r>
            <a:r>
              <a:rPr lang="en-US" sz="3200" dirty="0">
                <a:solidFill>
                  <a:srgbClr val="283991"/>
                </a:solidFill>
                <a:latin typeface="Helvetica World"/>
                <a:ea typeface="Helvetica World"/>
                <a:cs typeface="Helvetica World"/>
                <a:sym typeface="Helvetica World"/>
              </a:rPr>
              <a:t>Sources of Real-World Data: </a:t>
            </a:r>
            <a:r>
              <a:rPr lang="en-US" sz="3200" u="sng" dirty="0">
                <a:solidFill>
                  <a:srgbClr val="000000"/>
                </a:solidFill>
                <a:latin typeface="Helvetica World"/>
                <a:ea typeface="Helvetica World"/>
                <a:cs typeface="Helvetica World"/>
                <a:sym typeface="Helvetica World"/>
                <a:hlinkClick r:id="rId2" tooltip="https://www.ema.europa.eu/en/human-regulatory-overview/post-authorisation/patient-registries"/>
              </a:rPr>
              <a:t>Patient Registries Overview - EMA</a:t>
            </a:r>
          </a:p>
          <a:p>
            <a:pPr algn="just">
              <a:lnSpc>
                <a:spcPts val="3671"/>
              </a:lnSpc>
            </a:pPr>
            <a:r>
              <a:rPr lang="en-US" sz="3200" b="1" dirty="0">
                <a:solidFill>
                  <a:srgbClr val="283991"/>
                </a:solidFill>
                <a:latin typeface="Helvetica World Bold"/>
                <a:ea typeface="Helvetica World Bold"/>
                <a:cs typeface="Helvetica World Bold"/>
                <a:sym typeface="Helvetica World Bold"/>
              </a:rPr>
              <a:t>Purpose: </a:t>
            </a:r>
            <a:r>
              <a:rPr lang="en-US" sz="3200" dirty="0">
                <a:solidFill>
                  <a:srgbClr val="283991"/>
                </a:solidFill>
                <a:latin typeface="Helvetica World"/>
                <a:ea typeface="Helvetica World"/>
                <a:cs typeface="Helvetica World"/>
                <a:sym typeface="Helvetica World"/>
              </a:rPr>
              <a:t>To provide an overview of patient registries and their role in healthcare, as discussed in the data sources section.</a:t>
            </a:r>
          </a:p>
          <a:p>
            <a:pPr algn="just">
              <a:lnSpc>
                <a:spcPts val="3671"/>
              </a:lnSpc>
            </a:pPr>
            <a:endParaRPr lang="en-US" sz="3200" dirty="0">
              <a:solidFill>
                <a:srgbClr val="283991"/>
              </a:solidFill>
              <a:latin typeface="Helvetica World"/>
              <a:ea typeface="Helvetica World"/>
              <a:cs typeface="Helvetica World"/>
              <a:sym typeface="Helvetica World"/>
            </a:endParaRPr>
          </a:p>
          <a:p>
            <a:pPr marL="734059" lvl="1" indent="-367030" algn="just">
              <a:lnSpc>
                <a:spcPts val="3671"/>
              </a:lnSpc>
              <a:buFont typeface="Arial"/>
              <a:buChar char="•"/>
            </a:pPr>
            <a:r>
              <a:rPr lang="en-US" sz="3200" b="1" dirty="0">
                <a:solidFill>
                  <a:srgbClr val="283991"/>
                </a:solidFill>
                <a:latin typeface="Helvetica World Bold"/>
                <a:ea typeface="Helvetica World Bold"/>
                <a:cs typeface="Helvetica World Bold"/>
                <a:sym typeface="Helvetica World Bold"/>
              </a:rPr>
              <a:t>Slide 4: </a:t>
            </a:r>
            <a:r>
              <a:rPr lang="en-US" sz="3200" dirty="0">
                <a:solidFill>
                  <a:srgbClr val="283991"/>
                </a:solidFill>
                <a:latin typeface="Helvetica World"/>
                <a:ea typeface="Helvetica World"/>
                <a:cs typeface="Helvetica World"/>
                <a:sym typeface="Helvetica World"/>
              </a:rPr>
              <a:t>The Power of Patient-Reported Outcomes (PROs): </a:t>
            </a:r>
            <a:r>
              <a:rPr lang="en-US" sz="3200" u="sng" dirty="0">
                <a:solidFill>
                  <a:srgbClr val="283991"/>
                </a:solidFill>
                <a:latin typeface="Helvetica World"/>
                <a:ea typeface="Helvetica World"/>
                <a:cs typeface="Helvetica World"/>
                <a:sym typeface="Helvetica World"/>
                <a:hlinkClick r:id="rId3" tooltip="https://journals.lww.com/picp/fulltext/2011/02040/patient_reported_outcomes__a_new_era_in_clinical.6.aspx"/>
              </a:rPr>
              <a:t>Patient-Reported Outcomes in Clinical Practice</a:t>
            </a:r>
          </a:p>
          <a:p>
            <a:pPr algn="just">
              <a:lnSpc>
                <a:spcPts val="3671"/>
              </a:lnSpc>
            </a:pPr>
            <a:r>
              <a:rPr lang="en-US" sz="3200" b="1" dirty="0">
                <a:solidFill>
                  <a:srgbClr val="283991"/>
                </a:solidFill>
                <a:latin typeface="Helvetica World Bold"/>
                <a:ea typeface="Helvetica World Bold"/>
                <a:cs typeface="Helvetica World Bold"/>
                <a:sym typeface="Helvetica World Bold"/>
              </a:rPr>
              <a:t>Purpose: </a:t>
            </a:r>
            <a:r>
              <a:rPr lang="en-US" sz="3200" dirty="0">
                <a:solidFill>
                  <a:srgbClr val="283991"/>
                </a:solidFill>
                <a:latin typeface="Helvetica World"/>
                <a:ea typeface="Helvetica World"/>
                <a:cs typeface="Helvetica World"/>
                <a:sym typeface="Helvetica World"/>
              </a:rPr>
              <a:t>Gives insights into how PROs are used in clinical settings to understand patient experiences and outcomes.</a:t>
            </a:r>
          </a:p>
          <a:p>
            <a:pPr algn="just">
              <a:lnSpc>
                <a:spcPts val="3671"/>
              </a:lnSpc>
            </a:pPr>
            <a:endParaRPr lang="en-US" sz="3200" dirty="0">
              <a:solidFill>
                <a:srgbClr val="283991"/>
              </a:solidFill>
              <a:latin typeface="Helvetica World"/>
              <a:ea typeface="Helvetica World"/>
              <a:cs typeface="Helvetica World"/>
              <a:sym typeface="Helvetica World"/>
            </a:endParaRPr>
          </a:p>
          <a:p>
            <a:pPr marL="734059" lvl="1" indent="-367030" algn="just">
              <a:lnSpc>
                <a:spcPts val="3671"/>
              </a:lnSpc>
              <a:buFont typeface="Arial"/>
              <a:buChar char="•"/>
            </a:pPr>
            <a:r>
              <a:rPr lang="en-US" sz="3200" b="1" dirty="0">
                <a:solidFill>
                  <a:srgbClr val="283991"/>
                </a:solidFill>
                <a:latin typeface="Helvetica World Bold"/>
                <a:ea typeface="Helvetica World Bold"/>
                <a:cs typeface="Helvetica World Bold"/>
                <a:sym typeface="Helvetica World Bold"/>
              </a:rPr>
              <a:t>Slide 6: </a:t>
            </a:r>
            <a:r>
              <a:rPr lang="en-US" sz="3200" dirty="0">
                <a:solidFill>
                  <a:srgbClr val="283991"/>
                </a:solidFill>
                <a:latin typeface="Helvetica World"/>
                <a:ea typeface="Helvetica World"/>
                <a:cs typeface="Helvetica World"/>
                <a:sym typeface="Helvetica World"/>
              </a:rPr>
              <a:t>Classification of Health Data: </a:t>
            </a:r>
            <a:r>
              <a:rPr lang="en-US" sz="3200" u="sng" dirty="0">
                <a:solidFill>
                  <a:srgbClr val="283991"/>
                </a:solidFill>
                <a:latin typeface="Helvetica World"/>
                <a:ea typeface="Helvetica World"/>
                <a:cs typeface="Helvetica World"/>
                <a:sym typeface="Helvetica World"/>
                <a:hlinkClick r:id="rId4" tooltip="https://www.who.int/standards/classifications"/>
              </a:rPr>
              <a:t>World Health Organization Classification Systems</a:t>
            </a:r>
          </a:p>
          <a:p>
            <a:pPr algn="just">
              <a:lnSpc>
                <a:spcPts val="3671"/>
              </a:lnSpc>
            </a:pPr>
            <a:r>
              <a:rPr lang="en-US" sz="3200" b="1" dirty="0">
                <a:solidFill>
                  <a:srgbClr val="283991"/>
                </a:solidFill>
                <a:latin typeface="Helvetica World Bold"/>
                <a:ea typeface="Helvetica World Bold"/>
                <a:cs typeface="Helvetica World Bold"/>
                <a:sym typeface="Helvetica World Bold"/>
              </a:rPr>
              <a:t>Purpose: </a:t>
            </a:r>
            <a:r>
              <a:rPr lang="en-US" sz="3200" dirty="0">
                <a:solidFill>
                  <a:srgbClr val="283991"/>
                </a:solidFill>
                <a:latin typeface="Helvetica World"/>
                <a:ea typeface="Helvetica World"/>
                <a:cs typeface="Helvetica World"/>
                <a:sym typeface="Helvetica World"/>
              </a:rPr>
              <a:t>Details the WHO's classification systems for health data, including the family of data sets related to health.</a:t>
            </a:r>
          </a:p>
          <a:p>
            <a:pPr algn="just">
              <a:lnSpc>
                <a:spcPts val="3671"/>
              </a:lnSpc>
            </a:pPr>
            <a:endParaRPr lang="en-US" sz="3200" dirty="0">
              <a:solidFill>
                <a:srgbClr val="283991"/>
              </a:solidFill>
              <a:latin typeface="Helvetica World"/>
              <a:ea typeface="Helvetica World"/>
              <a:cs typeface="Helvetica World"/>
              <a:sym typeface="Helvetica World"/>
            </a:endParaRPr>
          </a:p>
          <a:p>
            <a:pPr marL="734059" lvl="1" indent="-367030" algn="just">
              <a:lnSpc>
                <a:spcPts val="3671"/>
              </a:lnSpc>
              <a:buFont typeface="Arial"/>
              <a:buChar char="•"/>
            </a:pPr>
            <a:r>
              <a:rPr lang="en-US" sz="3200" dirty="0">
                <a:solidFill>
                  <a:srgbClr val="283991"/>
                </a:solidFill>
                <a:latin typeface="Helvetica World"/>
                <a:ea typeface="Helvetica World"/>
                <a:cs typeface="Helvetica World"/>
                <a:sym typeface="Helvetica World"/>
              </a:rPr>
              <a:t>GDPR and Health Data: </a:t>
            </a:r>
            <a:r>
              <a:rPr lang="en-US" sz="3200" u="sng" dirty="0">
                <a:solidFill>
                  <a:srgbClr val="283991"/>
                </a:solidFill>
                <a:latin typeface="Helvetica World"/>
                <a:ea typeface="Helvetica World"/>
                <a:cs typeface="Helvetica World"/>
                <a:sym typeface="Helvetica World"/>
                <a:hlinkClick r:id="rId5" tooltip="https://gdpr-info.eu/recitals/no-35/#:~:text=Personal%20data%20concerning%20health%20should,status%20of%20the%20data%20subject."/>
              </a:rPr>
              <a:t>GDPR Recital 35: Personal Data Concerning Health</a:t>
            </a:r>
          </a:p>
          <a:p>
            <a:pPr algn="just">
              <a:lnSpc>
                <a:spcPts val="3671"/>
              </a:lnSpc>
            </a:pPr>
            <a:r>
              <a:rPr lang="en-US" sz="3200" b="1" dirty="0">
                <a:solidFill>
                  <a:srgbClr val="283991"/>
                </a:solidFill>
                <a:latin typeface="Helvetica World Bold"/>
                <a:ea typeface="Helvetica World Bold"/>
                <a:cs typeface="Helvetica World Bold"/>
                <a:sym typeface="Helvetica World Bold"/>
              </a:rPr>
              <a:t>Purpose: </a:t>
            </a:r>
            <a:r>
              <a:rPr lang="en-US" sz="3200" dirty="0">
                <a:solidFill>
                  <a:srgbClr val="283991"/>
                </a:solidFill>
                <a:latin typeface="Helvetica World"/>
                <a:ea typeface="Helvetica World"/>
                <a:cs typeface="Helvetica World"/>
                <a:sym typeface="Helvetica World"/>
              </a:rPr>
              <a:t>Provides legal context for how health data is classified and protected under GDPR regulations</a:t>
            </a:r>
            <a:r>
              <a:rPr lang="en-US" sz="3399" dirty="0">
                <a:solidFill>
                  <a:srgbClr val="283991"/>
                </a:solidFill>
                <a:latin typeface="Helvetica World"/>
                <a:ea typeface="Helvetica World"/>
                <a:cs typeface="Helvetica World"/>
                <a:sym typeface="Helvetica World"/>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630365"/>
            <a:ext cx="15990222"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Further Readings </a:t>
            </a:r>
          </a:p>
        </p:txBody>
      </p:sp>
      <p:sp>
        <p:nvSpPr>
          <p:cNvPr id="4" name="TextBox 4"/>
          <p:cNvSpPr txBox="1"/>
          <p:nvPr/>
        </p:nvSpPr>
        <p:spPr>
          <a:xfrm>
            <a:off x="902478" y="2502498"/>
            <a:ext cx="14269945" cy="4746556"/>
          </a:xfrm>
          <a:prstGeom prst="rect">
            <a:avLst/>
          </a:prstGeom>
        </p:spPr>
        <p:txBody>
          <a:bodyPr lIns="0" tIns="0" rIns="0" bIns="0" rtlCol="0" anchor="t">
            <a:spAutoFit/>
          </a:bodyPr>
          <a:lstStyle/>
          <a:p>
            <a:pPr marL="734059" lvl="1" indent="-367030" algn="just">
              <a:lnSpc>
                <a:spcPts val="3671"/>
              </a:lnSpc>
              <a:buFont typeface="Arial"/>
              <a:buChar char="•"/>
            </a:pPr>
            <a:r>
              <a:rPr lang="en-US" sz="3200" b="1" dirty="0">
                <a:solidFill>
                  <a:srgbClr val="283991"/>
                </a:solidFill>
                <a:latin typeface="Helvetica World Bold"/>
                <a:ea typeface="Helvetica World Bold"/>
                <a:cs typeface="Helvetica World Bold"/>
                <a:sym typeface="Helvetica World Bold"/>
              </a:rPr>
              <a:t>Slide 10: </a:t>
            </a:r>
            <a:r>
              <a:rPr lang="en-US" sz="3200" dirty="0">
                <a:solidFill>
                  <a:srgbClr val="283991"/>
                </a:solidFill>
                <a:latin typeface="Helvetica World"/>
                <a:ea typeface="Helvetica World"/>
                <a:cs typeface="Helvetica World"/>
                <a:sym typeface="Helvetica World"/>
              </a:rPr>
              <a:t>The Importance of Data Registries: </a:t>
            </a:r>
            <a:r>
              <a:rPr lang="en-US" sz="3200" u="sng" dirty="0">
                <a:solidFill>
                  <a:srgbClr val="283991"/>
                </a:solidFill>
                <a:latin typeface="Helvetica World"/>
                <a:ea typeface="Helvetica World"/>
                <a:cs typeface="Helvetica World"/>
                <a:sym typeface="Helvetica World"/>
                <a:hlinkClick r:id="rId2" tooltip="https://www.krebsdaten.de/Krebs/EN/Home/homepage_node.html"/>
              </a:rPr>
              <a:t>German Cancer Registry</a:t>
            </a:r>
          </a:p>
          <a:p>
            <a:pPr algn="just">
              <a:lnSpc>
                <a:spcPts val="3671"/>
              </a:lnSpc>
            </a:pPr>
            <a:r>
              <a:rPr lang="en-US" sz="3200" b="1" dirty="0">
                <a:solidFill>
                  <a:srgbClr val="283991"/>
                </a:solidFill>
                <a:latin typeface="Helvetica World Bold"/>
                <a:ea typeface="Helvetica World Bold"/>
                <a:cs typeface="Helvetica World Bold"/>
                <a:sym typeface="Helvetica World Bold"/>
              </a:rPr>
              <a:t>Purpose: </a:t>
            </a:r>
            <a:r>
              <a:rPr lang="en-US" sz="3200" dirty="0">
                <a:solidFill>
                  <a:srgbClr val="283991"/>
                </a:solidFill>
                <a:latin typeface="Helvetica World"/>
                <a:ea typeface="Helvetica World"/>
                <a:cs typeface="Helvetica World"/>
                <a:sym typeface="Helvetica World"/>
              </a:rPr>
              <a:t>Offers information about cancer registries in Germany, which are a specific type of data registry used to collect valuable information about cancer patients.</a:t>
            </a:r>
          </a:p>
          <a:p>
            <a:pPr algn="just">
              <a:lnSpc>
                <a:spcPts val="3671"/>
              </a:lnSpc>
            </a:pPr>
            <a:endParaRPr lang="en-US" sz="3200" dirty="0">
              <a:solidFill>
                <a:srgbClr val="283991"/>
              </a:solidFill>
              <a:latin typeface="Helvetica World"/>
              <a:ea typeface="Helvetica World"/>
              <a:cs typeface="Helvetica World"/>
              <a:sym typeface="Helvetica World"/>
            </a:endParaRPr>
          </a:p>
          <a:p>
            <a:pPr marL="734059" lvl="1" indent="-367030" algn="just">
              <a:lnSpc>
                <a:spcPts val="3671"/>
              </a:lnSpc>
              <a:buFont typeface="Arial"/>
              <a:buChar char="•"/>
            </a:pPr>
            <a:r>
              <a:rPr lang="en-US" sz="3200" b="1" dirty="0">
                <a:solidFill>
                  <a:srgbClr val="283991"/>
                </a:solidFill>
                <a:latin typeface="Helvetica World Bold"/>
                <a:ea typeface="Helvetica World Bold"/>
                <a:cs typeface="Helvetica World Bold"/>
                <a:sym typeface="Helvetica World Bold"/>
              </a:rPr>
              <a:t>Slide 10: </a:t>
            </a:r>
            <a:r>
              <a:rPr lang="en-US" sz="3200" dirty="0">
                <a:solidFill>
                  <a:srgbClr val="283991"/>
                </a:solidFill>
                <a:latin typeface="Helvetica World"/>
                <a:ea typeface="Helvetica World"/>
                <a:cs typeface="Helvetica World"/>
                <a:sym typeface="Helvetica World"/>
              </a:rPr>
              <a:t>Importance of Patient Registries for Medicine Evaluation: </a:t>
            </a:r>
            <a:r>
              <a:rPr lang="en-US" sz="3200" u="sng" dirty="0">
                <a:solidFill>
                  <a:srgbClr val="283991"/>
                </a:solidFill>
                <a:latin typeface="Helvetica World"/>
                <a:ea typeface="Helvetica World"/>
                <a:cs typeface="Helvetica World"/>
                <a:sym typeface="Helvetica World"/>
                <a:hlinkClick r:id="rId3" tooltip="https://www.ncbi.nlm.nih.gov/pmc/articles/PMC6834729/"/>
              </a:rPr>
              <a:t>Why Patient Registries Are an Underused Resource for Medicines Evaluation</a:t>
            </a:r>
          </a:p>
          <a:p>
            <a:pPr algn="just">
              <a:lnSpc>
                <a:spcPts val="3671"/>
              </a:lnSpc>
            </a:pPr>
            <a:r>
              <a:rPr lang="en-US" sz="3200" b="1" dirty="0">
                <a:solidFill>
                  <a:srgbClr val="283991"/>
                </a:solidFill>
                <a:latin typeface="Helvetica World Bold"/>
                <a:ea typeface="Helvetica World Bold"/>
                <a:cs typeface="Helvetica World Bold"/>
                <a:sym typeface="Helvetica World Bold"/>
              </a:rPr>
              <a:t>Purpose: </a:t>
            </a:r>
            <a:r>
              <a:rPr lang="en-US" sz="3200" dirty="0">
                <a:solidFill>
                  <a:srgbClr val="283991"/>
                </a:solidFill>
                <a:latin typeface="Helvetica World"/>
                <a:ea typeface="Helvetica World"/>
                <a:cs typeface="Helvetica World"/>
                <a:sym typeface="Helvetica World"/>
              </a:rPr>
              <a:t>Explains how patient registries can support the evaluation of medicines and their benefits, providing a research-based perspective</a:t>
            </a:r>
            <a:r>
              <a:rPr lang="en-US" sz="3200" b="1" dirty="0">
                <a:solidFill>
                  <a:srgbClr val="283991"/>
                </a:solidFill>
                <a:latin typeface="Helvetica World Bold"/>
                <a:ea typeface="Helvetica World Bold"/>
                <a:cs typeface="Helvetica World Bold"/>
                <a:sym typeface="Helvetica World Bold"/>
              </a:rPr>
              <a:t>.</a:t>
            </a:r>
          </a:p>
          <a:p>
            <a:pPr algn="just">
              <a:lnSpc>
                <a:spcPts val="3671"/>
              </a:lnSpc>
            </a:pPr>
            <a:endParaRPr lang="en-US" sz="3399" b="1" dirty="0">
              <a:solidFill>
                <a:srgbClr val="283991"/>
              </a:solidFill>
              <a:latin typeface="Helvetica World Bold"/>
              <a:ea typeface="Helvetica World Bold"/>
              <a:cs typeface="Helvetica World Bold"/>
              <a:sym typeface="Helvetica World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867400" y="2400300"/>
            <a:ext cx="6172200" cy="4724400"/>
          </a:xfrm>
          <a:custGeom>
            <a:avLst/>
            <a:gdLst/>
            <a:ahLst/>
            <a:cxnLst/>
            <a:rect l="l" t="t" r="r" b="b"/>
            <a:pathLst>
              <a:path w="4612952" h="3402052">
                <a:moveTo>
                  <a:pt x="0" y="0"/>
                </a:moveTo>
                <a:lnTo>
                  <a:pt x="4612952" y="0"/>
                </a:lnTo>
                <a:lnTo>
                  <a:pt x="4612952" y="3402053"/>
                </a:lnTo>
                <a:lnTo>
                  <a:pt x="0" y="3402053"/>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TextBox 4"/>
          <p:cNvSpPr txBox="1"/>
          <p:nvPr/>
        </p:nvSpPr>
        <p:spPr>
          <a:xfrm>
            <a:off x="734183" y="250078"/>
            <a:ext cx="15990222"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Quiz</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43721" y="2705100"/>
            <a:ext cx="11518326" cy="4039567"/>
          </a:xfrm>
          <a:prstGeom prst="rect">
            <a:avLst/>
          </a:prstGeom>
        </p:spPr>
        <p:txBody>
          <a:bodyPr lIns="0" tIns="0" rIns="0" bIns="0" rtlCol="0" anchor="t">
            <a:spAutoFit/>
          </a:bodyPr>
          <a:lstStyle/>
          <a:p>
            <a:pPr algn="just">
              <a:lnSpc>
                <a:spcPts val="4536"/>
              </a:lnSpc>
            </a:pPr>
            <a:r>
              <a:rPr lang="en-US" sz="3500" b="1" dirty="0">
                <a:solidFill>
                  <a:srgbClr val="283991"/>
                </a:solidFill>
                <a:latin typeface="Helvetica World Bold"/>
                <a:ea typeface="Helvetica World Bold"/>
                <a:cs typeface="Helvetica World Bold"/>
                <a:sym typeface="Helvetica World Bold"/>
              </a:rPr>
              <a:t>How can the insights gained from data registries and Real-World Data (RWD) enhance patient </a:t>
            </a:r>
            <a:r>
              <a:rPr lang="en-US" sz="3500" b="1" dirty="0">
                <a:solidFill>
                  <a:srgbClr val="283991"/>
                </a:solidFill>
                <a:latin typeface="Helvetica World Bold"/>
                <a:ea typeface="Helvetica World Bold"/>
                <a:cs typeface="Helvetica World Bold"/>
              </a:rPr>
              <a:t>outcomes and care</a:t>
            </a:r>
            <a:r>
              <a:rPr lang="en-US" sz="3500" b="1" dirty="0">
                <a:solidFill>
                  <a:srgbClr val="283991"/>
                </a:solidFill>
                <a:latin typeface="Helvetica World Bold"/>
                <a:ea typeface="Helvetica World Bold"/>
                <a:cs typeface="Helvetica World Bold"/>
                <a:sym typeface="Helvetica World Bold"/>
              </a:rPr>
              <a:t>? </a:t>
            </a:r>
          </a:p>
          <a:p>
            <a:pPr algn="just">
              <a:lnSpc>
                <a:spcPts val="4536"/>
              </a:lnSpc>
            </a:pPr>
            <a:endParaRPr lang="en-US" sz="3500" b="1" dirty="0">
              <a:solidFill>
                <a:srgbClr val="283991"/>
              </a:solidFill>
              <a:latin typeface="Helvetica World Bold"/>
              <a:ea typeface="Helvetica World Bold"/>
              <a:cs typeface="Helvetica World Bold"/>
              <a:sym typeface="Helvetica World Bold"/>
            </a:endParaRPr>
          </a:p>
          <a:p>
            <a:pPr algn="just">
              <a:lnSpc>
                <a:spcPts val="4536"/>
              </a:lnSpc>
            </a:pPr>
            <a:endParaRPr lang="en-US" sz="3500" b="1" dirty="0">
              <a:solidFill>
                <a:srgbClr val="283991"/>
              </a:solidFill>
              <a:latin typeface="Helvetica World Bold"/>
              <a:ea typeface="Helvetica World Bold"/>
              <a:cs typeface="Helvetica World Bold"/>
              <a:sym typeface="Helvetica World Bold"/>
            </a:endParaRPr>
          </a:p>
          <a:p>
            <a:pPr marL="906780" lvl="1" indent="-453390" algn="just">
              <a:lnSpc>
                <a:spcPts val="4536"/>
              </a:lnSpc>
              <a:buFont typeface="Arial"/>
              <a:buChar char="•"/>
            </a:pPr>
            <a:r>
              <a:rPr lang="en-US" sz="3500" b="1" dirty="0">
                <a:solidFill>
                  <a:srgbClr val="283991"/>
                </a:solidFill>
                <a:latin typeface="Helvetica World Bold"/>
                <a:ea typeface="Helvetica World Bold"/>
                <a:cs typeface="Helvetica World Bold"/>
                <a:sym typeface="Helvetica World Bold"/>
              </a:rPr>
              <a:t>There is no wrong or right answer </a:t>
            </a:r>
          </a:p>
          <a:p>
            <a:pPr algn="just">
              <a:lnSpc>
                <a:spcPts val="4536"/>
              </a:lnSpc>
            </a:pPr>
            <a:endParaRPr lang="en-US" sz="4200" b="1" dirty="0">
              <a:solidFill>
                <a:srgbClr val="283991"/>
              </a:solidFill>
              <a:latin typeface="Helvetica World Bold"/>
              <a:ea typeface="Helvetica World Bold"/>
              <a:cs typeface="Helvetica World Bold"/>
              <a:sym typeface="Helvetica World Bold"/>
            </a:endParaRPr>
          </a:p>
        </p:txBody>
      </p:sp>
      <p:sp>
        <p:nvSpPr>
          <p:cNvPr id="3" name="Freeform 3"/>
          <p:cNvSpPr/>
          <p:nvPr/>
        </p:nvSpPr>
        <p:spPr>
          <a:xfrm>
            <a:off x="14325600" y="475660"/>
            <a:ext cx="3167199" cy="3220040"/>
          </a:xfrm>
          <a:custGeom>
            <a:avLst/>
            <a:gdLst/>
            <a:ahLst/>
            <a:cxnLst/>
            <a:rect l="l" t="t" r="r" b="b"/>
            <a:pathLst>
              <a:path w="3878199" h="4114800">
                <a:moveTo>
                  <a:pt x="0" y="0"/>
                </a:moveTo>
                <a:lnTo>
                  <a:pt x="3878199" y="0"/>
                </a:lnTo>
                <a:lnTo>
                  <a:pt x="387819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75825" y="7402745"/>
            <a:ext cx="3235184" cy="2491092"/>
          </a:xfrm>
          <a:custGeom>
            <a:avLst/>
            <a:gdLst/>
            <a:ahLst/>
            <a:cxnLst/>
            <a:rect l="l" t="t" r="r" b="b"/>
            <a:pathLst>
              <a:path w="3235184" h="2491092">
                <a:moveTo>
                  <a:pt x="0" y="0"/>
                </a:moveTo>
                <a:lnTo>
                  <a:pt x="3235184" y="0"/>
                </a:lnTo>
                <a:lnTo>
                  <a:pt x="3235184" y="2491092"/>
                </a:lnTo>
                <a:lnTo>
                  <a:pt x="0" y="24910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502577" y="475660"/>
            <a:ext cx="15990222"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Reflective Question </a:t>
            </a:r>
          </a:p>
        </p:txBody>
      </p:sp>
      <p:sp>
        <p:nvSpPr>
          <p:cNvPr id="6" name="TextBox 6"/>
          <p:cNvSpPr txBox="1"/>
          <p:nvPr/>
        </p:nvSpPr>
        <p:spPr>
          <a:xfrm>
            <a:off x="17492799" y="9407200"/>
            <a:ext cx="530801" cy="486637"/>
          </a:xfrm>
          <a:prstGeom prst="rect">
            <a:avLst/>
          </a:prstGeom>
        </p:spPr>
        <p:txBody>
          <a:bodyPr lIns="0" tIns="0" rIns="0" bIns="0" rtlCol="0" anchor="t">
            <a:spAutoFit/>
          </a:bodyPr>
          <a:lstStyle/>
          <a:p>
            <a:pPr algn="ctr">
              <a:lnSpc>
                <a:spcPts val="3615"/>
              </a:lnSpc>
              <a:spcBef>
                <a:spcPct val="0"/>
              </a:spcBef>
            </a:pPr>
            <a:r>
              <a:rPr lang="en-US" sz="3347" b="1" spc="-1" dirty="0">
                <a:solidFill>
                  <a:srgbClr val="000000"/>
                </a:solidFill>
                <a:latin typeface="Arimo Bold"/>
                <a:ea typeface="Arimo Bold"/>
                <a:cs typeface="Arimo Bold"/>
                <a:sym typeface="Arimo Bold"/>
              </a:rPr>
              <a:t>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147" y="372126"/>
            <a:ext cx="17268510" cy="9542748"/>
            <a:chOff x="0" y="0"/>
            <a:chExt cx="23024680" cy="12723664"/>
          </a:xfrm>
        </p:grpSpPr>
        <p:sp>
          <p:nvSpPr>
            <p:cNvPr id="3" name="Freeform 3"/>
            <p:cNvSpPr/>
            <p:nvPr/>
          </p:nvSpPr>
          <p:spPr>
            <a:xfrm>
              <a:off x="0" y="0"/>
              <a:ext cx="23024720" cy="12723749"/>
            </a:xfrm>
            <a:custGeom>
              <a:avLst/>
              <a:gdLst/>
              <a:ahLst/>
              <a:cxnLst/>
              <a:rect l="l" t="t" r="r" b="b"/>
              <a:pathLst>
                <a:path w="23024720" h="12723749">
                  <a:moveTo>
                    <a:pt x="0" y="2129155"/>
                  </a:moveTo>
                  <a:cubicBezTo>
                    <a:pt x="0" y="953262"/>
                    <a:pt x="954151" y="0"/>
                    <a:pt x="2131060" y="0"/>
                  </a:cubicBezTo>
                  <a:lnTo>
                    <a:pt x="20893660" y="0"/>
                  </a:lnTo>
                  <a:lnTo>
                    <a:pt x="20893660" y="12700"/>
                  </a:lnTo>
                  <a:lnTo>
                    <a:pt x="20893660" y="0"/>
                  </a:lnTo>
                  <a:cubicBezTo>
                    <a:pt x="22070569" y="0"/>
                    <a:pt x="23024720" y="953262"/>
                    <a:pt x="23024720" y="2129155"/>
                  </a:cubicBezTo>
                  <a:lnTo>
                    <a:pt x="23012020" y="2129155"/>
                  </a:lnTo>
                  <a:lnTo>
                    <a:pt x="23024720" y="2129155"/>
                  </a:lnTo>
                  <a:lnTo>
                    <a:pt x="23024720" y="10594594"/>
                  </a:lnTo>
                  <a:lnTo>
                    <a:pt x="23012020" y="10594594"/>
                  </a:lnTo>
                  <a:lnTo>
                    <a:pt x="23024720" y="10594594"/>
                  </a:lnTo>
                  <a:cubicBezTo>
                    <a:pt x="23024720" y="11770487"/>
                    <a:pt x="22070569" y="12723749"/>
                    <a:pt x="20893660" y="12723749"/>
                  </a:cubicBezTo>
                  <a:lnTo>
                    <a:pt x="20893660" y="12711049"/>
                  </a:lnTo>
                  <a:lnTo>
                    <a:pt x="20893660" y="12723749"/>
                  </a:lnTo>
                  <a:lnTo>
                    <a:pt x="2131060" y="12723749"/>
                  </a:lnTo>
                  <a:lnTo>
                    <a:pt x="2131060" y="12711049"/>
                  </a:lnTo>
                  <a:lnTo>
                    <a:pt x="2131060" y="12723749"/>
                  </a:lnTo>
                  <a:cubicBezTo>
                    <a:pt x="954151" y="12723622"/>
                    <a:pt x="0" y="11770487"/>
                    <a:pt x="0" y="10594594"/>
                  </a:cubicBezTo>
                  <a:lnTo>
                    <a:pt x="0" y="2129155"/>
                  </a:lnTo>
                  <a:lnTo>
                    <a:pt x="12700" y="2129155"/>
                  </a:lnTo>
                  <a:lnTo>
                    <a:pt x="0" y="2129155"/>
                  </a:lnTo>
                  <a:moveTo>
                    <a:pt x="25400" y="2129155"/>
                  </a:moveTo>
                  <a:lnTo>
                    <a:pt x="25400" y="10594594"/>
                  </a:lnTo>
                  <a:lnTo>
                    <a:pt x="12700" y="10594594"/>
                  </a:lnTo>
                  <a:lnTo>
                    <a:pt x="25400" y="10594594"/>
                  </a:lnTo>
                  <a:cubicBezTo>
                    <a:pt x="25400" y="11756390"/>
                    <a:pt x="968121" y="12698222"/>
                    <a:pt x="2131060" y="12698222"/>
                  </a:cubicBezTo>
                  <a:lnTo>
                    <a:pt x="20893660" y="12698222"/>
                  </a:lnTo>
                  <a:cubicBezTo>
                    <a:pt x="22056598" y="12698222"/>
                    <a:pt x="22999320" y="11756390"/>
                    <a:pt x="22999320" y="10594467"/>
                  </a:cubicBezTo>
                  <a:lnTo>
                    <a:pt x="22999320" y="2129155"/>
                  </a:lnTo>
                  <a:cubicBezTo>
                    <a:pt x="22999319" y="967232"/>
                    <a:pt x="22056598" y="25400"/>
                    <a:pt x="20893660" y="25400"/>
                  </a:cubicBezTo>
                  <a:lnTo>
                    <a:pt x="2131060" y="25400"/>
                  </a:lnTo>
                  <a:lnTo>
                    <a:pt x="2131060" y="12700"/>
                  </a:lnTo>
                  <a:lnTo>
                    <a:pt x="2131060" y="25400"/>
                  </a:lnTo>
                  <a:cubicBezTo>
                    <a:pt x="968121" y="25400"/>
                    <a:pt x="25400" y="967232"/>
                    <a:pt x="25400" y="2129155"/>
                  </a:cubicBezTo>
                  <a:close/>
                </a:path>
              </a:pathLst>
            </a:custGeom>
            <a:solidFill>
              <a:srgbClr val="283991"/>
            </a:solidFill>
          </p:spPr>
          <p:txBody>
            <a:bodyPr/>
            <a:lstStyle/>
            <a:p>
              <a:endParaRPr lang="en-GB"/>
            </a:p>
          </p:txBody>
        </p:sp>
      </p:grpSp>
      <p:sp>
        <p:nvSpPr>
          <p:cNvPr id="4" name="TextBox 4"/>
          <p:cNvSpPr txBox="1"/>
          <p:nvPr/>
        </p:nvSpPr>
        <p:spPr>
          <a:xfrm>
            <a:off x="1348740" y="455946"/>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Arimo Bold"/>
                <a:ea typeface="Arimo Bold"/>
                <a:cs typeface="Arimo Bold"/>
                <a:sym typeface="Arimo Bold"/>
              </a:rPr>
              <a:t>Funding</a:t>
            </a:r>
          </a:p>
        </p:txBody>
      </p:sp>
      <p:sp>
        <p:nvSpPr>
          <p:cNvPr id="5" name="Freeform 5" descr="Inforegio - Download centre for visual elements"/>
          <p:cNvSpPr/>
          <p:nvPr/>
        </p:nvSpPr>
        <p:spPr>
          <a:xfrm>
            <a:off x="1396316" y="4247882"/>
            <a:ext cx="2988470" cy="1995487"/>
          </a:xfrm>
          <a:custGeom>
            <a:avLst/>
            <a:gdLst/>
            <a:ahLst/>
            <a:cxnLst/>
            <a:rect l="l" t="t" r="r" b="b"/>
            <a:pathLst>
              <a:path w="2988470" h="1995487">
                <a:moveTo>
                  <a:pt x="0" y="0"/>
                </a:moveTo>
                <a:lnTo>
                  <a:pt x="2988469" y="0"/>
                </a:lnTo>
                <a:lnTo>
                  <a:pt x="2988469" y="1995487"/>
                </a:lnTo>
                <a:lnTo>
                  <a:pt x="0" y="1995487"/>
                </a:lnTo>
                <a:lnTo>
                  <a:pt x="0" y="0"/>
                </a:lnTo>
                <a:close/>
              </a:path>
            </a:pathLst>
          </a:custGeom>
          <a:blipFill>
            <a:blip r:embed="rId2" cstate="email">
              <a:extLst>
                <a:ext uri="{28A0092B-C50C-407E-A947-70E740481C1C}">
                  <a14:useLocalDpi xmlns:a14="http://schemas.microsoft.com/office/drawing/2010/main"/>
                </a:ext>
              </a:extLst>
            </a:blip>
            <a:stretch>
              <a:fillRect r="-159"/>
            </a:stretch>
          </a:blipFill>
        </p:spPr>
        <p:txBody>
          <a:bodyPr/>
          <a:lstStyle/>
          <a:p>
            <a:endParaRPr lang="en-GB"/>
          </a:p>
        </p:txBody>
      </p:sp>
      <p:sp>
        <p:nvSpPr>
          <p:cNvPr id="6" name="TextBox 6"/>
          <p:cNvSpPr txBox="1"/>
          <p:nvPr/>
        </p:nvSpPr>
        <p:spPr>
          <a:xfrm>
            <a:off x="4476225" y="4159536"/>
            <a:ext cx="12463035" cy="2172177"/>
          </a:xfrm>
          <a:prstGeom prst="rect">
            <a:avLst/>
          </a:prstGeom>
        </p:spPr>
        <p:txBody>
          <a:bodyPr lIns="0" tIns="0" rIns="0" bIns="0" rtlCol="0" anchor="t">
            <a:spAutoFit/>
          </a:bodyPr>
          <a:lstStyle/>
          <a:p>
            <a:pPr algn="l">
              <a:lnSpc>
                <a:spcPts val="3240"/>
              </a:lnSpc>
            </a:pPr>
            <a:r>
              <a:rPr lang="en-US" sz="2700" spc="62" dirty="0">
                <a:solidFill>
                  <a:srgbClr val="002060"/>
                </a:solidFill>
                <a:latin typeface="TT Smalls"/>
                <a:ea typeface="TT Smalls"/>
                <a:cs typeface="TT Smalls"/>
                <a:sym typeface="TT Smalls"/>
              </a:rPr>
              <a:t>This project has received funding from the European Union’s Horizon Europe Research and Innovation Actions under grant no. 101095479 (More-EUROPA). Views and opinions expressed are however those of the author(s) only and do not necessarily reflect those of the European Union nor the granting authority. Neither the European Union nor the granting authority can be held responsible for them.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347237" y="7667168"/>
            <a:ext cx="2940890" cy="1960593"/>
          </a:xfrm>
          <a:custGeom>
            <a:avLst/>
            <a:gdLst/>
            <a:ahLst/>
            <a:cxnLst/>
            <a:rect l="l" t="t" r="r" b="b"/>
            <a:pathLst>
              <a:path w="2940890" h="1960593">
                <a:moveTo>
                  <a:pt x="0" y="0"/>
                </a:moveTo>
                <a:lnTo>
                  <a:pt x="2940890" y="0"/>
                </a:lnTo>
                <a:lnTo>
                  <a:pt x="2940890" y="1960594"/>
                </a:lnTo>
                <a:lnTo>
                  <a:pt x="0" y="1960594"/>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Freeform 3"/>
          <p:cNvSpPr/>
          <p:nvPr/>
        </p:nvSpPr>
        <p:spPr>
          <a:xfrm>
            <a:off x="605955" y="7356082"/>
            <a:ext cx="3078717" cy="2053120"/>
          </a:xfrm>
          <a:custGeom>
            <a:avLst/>
            <a:gdLst/>
            <a:ahLst/>
            <a:cxnLst/>
            <a:rect l="l" t="t" r="r" b="b"/>
            <a:pathLst>
              <a:path w="3078717" h="2053120">
                <a:moveTo>
                  <a:pt x="0" y="0"/>
                </a:moveTo>
                <a:lnTo>
                  <a:pt x="3078717" y="0"/>
                </a:lnTo>
                <a:lnTo>
                  <a:pt x="3078717" y="2053120"/>
                </a:lnTo>
                <a:lnTo>
                  <a:pt x="0" y="205312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191768" y="7519202"/>
            <a:ext cx="3109222" cy="2157023"/>
          </a:xfrm>
          <a:custGeom>
            <a:avLst/>
            <a:gdLst/>
            <a:ahLst/>
            <a:cxnLst/>
            <a:rect l="l" t="t" r="r" b="b"/>
            <a:pathLst>
              <a:path w="3109222" h="2157023">
                <a:moveTo>
                  <a:pt x="0" y="0"/>
                </a:moveTo>
                <a:lnTo>
                  <a:pt x="3109222" y="0"/>
                </a:lnTo>
                <a:lnTo>
                  <a:pt x="3109222" y="2157023"/>
                </a:lnTo>
                <a:lnTo>
                  <a:pt x="0" y="2157023"/>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5" name="Freeform 5"/>
          <p:cNvSpPr/>
          <p:nvPr/>
        </p:nvSpPr>
        <p:spPr>
          <a:xfrm>
            <a:off x="7706852" y="7052856"/>
            <a:ext cx="3234523" cy="2157023"/>
          </a:xfrm>
          <a:custGeom>
            <a:avLst/>
            <a:gdLst/>
            <a:ahLst/>
            <a:cxnLst/>
            <a:rect l="l" t="t" r="r" b="b"/>
            <a:pathLst>
              <a:path w="3234523" h="2157023">
                <a:moveTo>
                  <a:pt x="0" y="0"/>
                </a:moveTo>
                <a:lnTo>
                  <a:pt x="3234523" y="0"/>
                </a:lnTo>
                <a:lnTo>
                  <a:pt x="3234523" y="2157022"/>
                </a:lnTo>
                <a:lnTo>
                  <a:pt x="0" y="2157022"/>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Freeform 6"/>
          <p:cNvSpPr/>
          <p:nvPr/>
        </p:nvSpPr>
        <p:spPr>
          <a:xfrm>
            <a:off x="14795223" y="7402301"/>
            <a:ext cx="2993597" cy="2045001"/>
          </a:xfrm>
          <a:custGeom>
            <a:avLst/>
            <a:gdLst/>
            <a:ahLst/>
            <a:cxnLst/>
            <a:rect l="l" t="t" r="r" b="b"/>
            <a:pathLst>
              <a:path w="2993597" h="2045001">
                <a:moveTo>
                  <a:pt x="0" y="0"/>
                </a:moveTo>
                <a:lnTo>
                  <a:pt x="2993597" y="0"/>
                </a:lnTo>
                <a:lnTo>
                  <a:pt x="2993597" y="2045001"/>
                </a:lnTo>
                <a:lnTo>
                  <a:pt x="0" y="2045001"/>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TextBox 7"/>
          <p:cNvSpPr txBox="1"/>
          <p:nvPr/>
        </p:nvSpPr>
        <p:spPr>
          <a:xfrm>
            <a:off x="1348740" y="610775"/>
            <a:ext cx="15590520" cy="1492781"/>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What is Real-World Data (RWD)?</a:t>
            </a:r>
          </a:p>
          <a:p>
            <a:pPr algn="l">
              <a:lnSpc>
                <a:spcPts val="5832"/>
              </a:lnSpc>
            </a:pPr>
            <a:endParaRPr lang="en-US" sz="5400" b="1" dirty="0">
              <a:solidFill>
                <a:srgbClr val="FCB040"/>
              </a:solidFill>
              <a:latin typeface="Helvetica World Bold"/>
              <a:ea typeface="Helvetica World Bold"/>
              <a:cs typeface="Helvetica World Bold"/>
              <a:sym typeface="Helvetica World Bold"/>
            </a:endParaRPr>
          </a:p>
        </p:txBody>
      </p:sp>
      <p:sp>
        <p:nvSpPr>
          <p:cNvPr id="8" name="TextBox 8"/>
          <p:cNvSpPr txBox="1"/>
          <p:nvPr/>
        </p:nvSpPr>
        <p:spPr>
          <a:xfrm>
            <a:off x="1348740" y="1655701"/>
            <a:ext cx="15590520" cy="5518049"/>
          </a:xfrm>
          <a:prstGeom prst="rect">
            <a:avLst/>
          </a:prstGeom>
        </p:spPr>
        <p:txBody>
          <a:bodyPr lIns="0" tIns="0" rIns="0" bIns="0" rtlCol="0" anchor="t">
            <a:spAutoFit/>
          </a:bodyPr>
          <a:lstStyle/>
          <a:p>
            <a:pPr marL="723901" lvl="1" indent="-361950" algn="l">
              <a:lnSpc>
                <a:spcPts val="4320"/>
              </a:lnSpc>
              <a:buFont typeface="Arial"/>
              <a:buChar char="•"/>
            </a:pPr>
            <a:r>
              <a:rPr lang="en-US" sz="3500" b="1" spc="8" dirty="0">
                <a:solidFill>
                  <a:srgbClr val="283991"/>
                </a:solidFill>
                <a:latin typeface="Helvetica World Bold"/>
                <a:ea typeface="Helvetica World Bold"/>
                <a:cs typeface="Helvetica World Bold"/>
                <a:sym typeface="Helvetica World Bold"/>
              </a:rPr>
              <a:t>Definition:</a:t>
            </a:r>
            <a:r>
              <a:rPr lang="en-US" sz="3500" spc="8" dirty="0">
                <a:solidFill>
                  <a:srgbClr val="283991"/>
                </a:solidFill>
                <a:latin typeface="Helvetica World"/>
                <a:ea typeface="Helvetica World"/>
                <a:cs typeface="Helvetica World"/>
                <a:sym typeface="Helvetica World"/>
              </a:rPr>
              <a:t> Real-World Data (RWD) is data from daily healthcare experiences, not just from scientific studies or clinical trials.</a:t>
            </a:r>
          </a:p>
          <a:p>
            <a:pPr algn="l">
              <a:lnSpc>
                <a:spcPts val="4320"/>
              </a:lnSpc>
            </a:pPr>
            <a:endParaRPr lang="en-US" sz="3500" spc="8" dirty="0">
              <a:solidFill>
                <a:srgbClr val="283991"/>
              </a:solidFill>
              <a:latin typeface="Helvetica World"/>
              <a:ea typeface="Helvetica World"/>
              <a:cs typeface="Helvetica World"/>
              <a:sym typeface="Helvetica World"/>
            </a:endParaRPr>
          </a:p>
          <a:p>
            <a:pPr marL="723901" lvl="1" indent="-361950" algn="l">
              <a:lnSpc>
                <a:spcPts val="4320"/>
              </a:lnSpc>
              <a:buFont typeface="Arial"/>
              <a:buChar char="•"/>
            </a:pPr>
            <a:r>
              <a:rPr lang="en-US" sz="3500" b="1" spc="8" dirty="0">
                <a:solidFill>
                  <a:srgbClr val="283991"/>
                </a:solidFill>
                <a:latin typeface="Helvetica World Bold"/>
                <a:ea typeface="Helvetica World Bold"/>
                <a:cs typeface="Helvetica World Bold"/>
                <a:sym typeface="Helvetica World Bold"/>
              </a:rPr>
              <a:t>Where it comes from:</a:t>
            </a:r>
            <a:r>
              <a:rPr lang="en-US" sz="3500" spc="8" dirty="0">
                <a:solidFill>
                  <a:srgbClr val="283991"/>
                </a:solidFill>
                <a:latin typeface="Helvetica World"/>
                <a:ea typeface="Helvetica World"/>
                <a:cs typeface="Helvetica World"/>
                <a:sym typeface="Helvetica World"/>
              </a:rPr>
              <a:t> Information from doctor visits, hospital records, prescriptions, insurance claims, and even wearable devices like fitness trackers.</a:t>
            </a:r>
          </a:p>
          <a:p>
            <a:pPr algn="l">
              <a:lnSpc>
                <a:spcPts val="4320"/>
              </a:lnSpc>
            </a:pPr>
            <a:endParaRPr lang="en-US" sz="3500" spc="8" dirty="0">
              <a:solidFill>
                <a:srgbClr val="283991"/>
              </a:solidFill>
              <a:latin typeface="Helvetica World"/>
              <a:ea typeface="Helvetica World"/>
              <a:cs typeface="Helvetica World"/>
              <a:sym typeface="Helvetica World"/>
            </a:endParaRPr>
          </a:p>
          <a:p>
            <a:pPr marL="723901" lvl="1" indent="-361950" algn="l">
              <a:lnSpc>
                <a:spcPts val="4320"/>
              </a:lnSpc>
              <a:buFont typeface="Arial"/>
              <a:buChar char="•"/>
            </a:pPr>
            <a:r>
              <a:rPr lang="en-US" sz="3500" b="1" spc="8" dirty="0">
                <a:solidFill>
                  <a:srgbClr val="283991"/>
                </a:solidFill>
                <a:latin typeface="Helvetica World Bold"/>
                <a:ea typeface="Helvetica World Bold"/>
                <a:cs typeface="Helvetica World Bold"/>
                <a:sym typeface="Helvetica World Bold"/>
              </a:rPr>
              <a:t>Purpose:</a:t>
            </a:r>
            <a:r>
              <a:rPr lang="en-US" sz="3500" spc="8" dirty="0">
                <a:solidFill>
                  <a:srgbClr val="283991"/>
                </a:solidFill>
                <a:latin typeface="Helvetica World"/>
                <a:ea typeface="Helvetica World"/>
                <a:cs typeface="Helvetica World"/>
                <a:sym typeface="Helvetica World"/>
              </a:rPr>
              <a:t> To understand patients’ real-life experiences, how treatments work in everyday life, and where improvements are needed.</a:t>
            </a:r>
          </a:p>
          <a:p>
            <a:pPr algn="l">
              <a:lnSpc>
                <a:spcPts val="4320"/>
              </a:lnSpc>
            </a:pPr>
            <a:endParaRPr lang="en-US" sz="4000" spc="8" dirty="0">
              <a:solidFill>
                <a:srgbClr val="283991"/>
              </a:solidFill>
              <a:latin typeface="Helvetica World"/>
              <a:ea typeface="Helvetica World"/>
              <a:cs typeface="Helvetica World"/>
              <a:sym typeface="Helvetica Wor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572675"/>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Why is Real-World Data (RWD) important for You?</a:t>
            </a:r>
          </a:p>
        </p:txBody>
      </p:sp>
      <p:sp>
        <p:nvSpPr>
          <p:cNvPr id="3" name="TextBox 3"/>
          <p:cNvSpPr txBox="1"/>
          <p:nvPr/>
        </p:nvSpPr>
        <p:spPr>
          <a:xfrm>
            <a:off x="762000" y="2095500"/>
            <a:ext cx="15590520" cy="8275150"/>
          </a:xfrm>
          <a:prstGeom prst="rect">
            <a:avLst/>
          </a:prstGeom>
        </p:spPr>
        <p:txBody>
          <a:bodyPr lIns="0" tIns="0" rIns="0" bIns="0" rtlCol="0" anchor="t">
            <a:spAutoFit/>
          </a:bodyPr>
          <a:lstStyle/>
          <a:p>
            <a:pPr marL="723900" lvl="1" indent="-361950" algn="l">
              <a:lnSpc>
                <a:spcPts val="4319"/>
              </a:lnSpc>
              <a:buFont typeface="Arial"/>
              <a:buChar char="•"/>
            </a:pPr>
            <a:r>
              <a:rPr lang="en-US" sz="3500" b="1" spc="7" dirty="0">
                <a:solidFill>
                  <a:srgbClr val="283991"/>
                </a:solidFill>
                <a:latin typeface="Helvetica World Bold"/>
                <a:ea typeface="Helvetica World Bold"/>
                <a:cs typeface="Helvetica World Bold"/>
                <a:sym typeface="Helvetica World Bold"/>
              </a:rPr>
              <a:t>Reflects, shows what Patients experience in their lives: </a:t>
            </a:r>
            <a:r>
              <a:rPr lang="en-US" sz="3500" spc="7" dirty="0">
                <a:solidFill>
                  <a:srgbClr val="283991"/>
                </a:solidFill>
                <a:latin typeface="Helvetica World"/>
                <a:ea typeface="Helvetica World"/>
                <a:cs typeface="Helvetica World"/>
                <a:sym typeface="Helvetica World"/>
              </a:rPr>
              <a:t>RWD helps researchers and doctors, insurances and policy makers too, to understand what it’s like for real patients to live with a disease—not just during a study, but in everyday life. RWD is how your life goes … </a:t>
            </a:r>
            <a:r>
              <a:rPr lang="en-US" sz="3500" spc="7" dirty="0">
                <a:solidFill>
                  <a:srgbClr val="283991"/>
                </a:solidFill>
                <a:latin typeface="Helvetica World"/>
                <a:ea typeface="Helvetica World"/>
                <a:cs typeface="Helvetica World"/>
                <a:sym typeface="Wingdings" pitchFamily="2" charset="2"/>
              </a:rPr>
              <a:t> </a:t>
            </a:r>
            <a:endParaRPr lang="en-US" sz="3500" spc="7" dirty="0">
              <a:solidFill>
                <a:srgbClr val="283991"/>
              </a:solidFill>
              <a:latin typeface="Helvetica World"/>
              <a:ea typeface="Helvetica World"/>
              <a:cs typeface="Helvetica World"/>
              <a:sym typeface="Helvetica World"/>
            </a:endParaRPr>
          </a:p>
          <a:p>
            <a:pPr algn="l">
              <a:lnSpc>
                <a:spcPts val="4319"/>
              </a:lnSpc>
            </a:pPr>
            <a:endParaRPr lang="en-US" sz="3500" spc="7" dirty="0">
              <a:solidFill>
                <a:srgbClr val="283991"/>
              </a:solidFill>
              <a:latin typeface="Helvetica World"/>
              <a:ea typeface="Helvetica World"/>
              <a:cs typeface="Helvetica World"/>
              <a:sym typeface="Helvetica World"/>
            </a:endParaRPr>
          </a:p>
          <a:p>
            <a:pPr marL="723900" lvl="1" indent="-361950" algn="l">
              <a:lnSpc>
                <a:spcPts val="4319"/>
              </a:lnSpc>
              <a:buFont typeface="Arial"/>
              <a:buChar char="•"/>
            </a:pPr>
            <a:r>
              <a:rPr lang="en-US" sz="3500" b="1" spc="7" dirty="0">
                <a:solidFill>
                  <a:srgbClr val="283991"/>
                </a:solidFill>
                <a:latin typeface="Helvetica World Bold"/>
                <a:ea typeface="Helvetica World Bold"/>
                <a:cs typeface="Helvetica World Bold"/>
                <a:sym typeface="Helvetica World Bold"/>
              </a:rPr>
              <a:t>Improves Treatments: </a:t>
            </a:r>
            <a:r>
              <a:rPr lang="en-US" sz="3500" spc="7" dirty="0">
                <a:solidFill>
                  <a:srgbClr val="283991"/>
                </a:solidFill>
                <a:latin typeface="Helvetica World"/>
                <a:ea typeface="Helvetica World"/>
                <a:cs typeface="Helvetica World"/>
                <a:sym typeface="Helvetica World"/>
              </a:rPr>
              <a:t>Doctors can adjust treatments based on how patients like you respond to them in real-life settings, it is also helpful for patients to make the right decisions … more personalized medicine, better quality of life … </a:t>
            </a:r>
          </a:p>
          <a:p>
            <a:pPr algn="l">
              <a:lnSpc>
                <a:spcPts val="4319"/>
              </a:lnSpc>
            </a:pPr>
            <a:endParaRPr lang="en-US" sz="3500" spc="7" dirty="0">
              <a:solidFill>
                <a:srgbClr val="283991"/>
              </a:solidFill>
              <a:latin typeface="Helvetica World"/>
              <a:ea typeface="Helvetica World"/>
              <a:cs typeface="Helvetica World"/>
              <a:sym typeface="Helvetica World"/>
            </a:endParaRPr>
          </a:p>
          <a:p>
            <a:pPr marL="723900" lvl="1" indent="-361950" algn="l">
              <a:lnSpc>
                <a:spcPts val="4319"/>
              </a:lnSpc>
              <a:buFont typeface="Arial"/>
              <a:buChar char="•"/>
            </a:pPr>
            <a:r>
              <a:rPr lang="en-US" sz="3500" b="1" spc="7" dirty="0">
                <a:solidFill>
                  <a:srgbClr val="283991"/>
                </a:solidFill>
                <a:latin typeface="Helvetica World Bold"/>
                <a:ea typeface="Helvetica World Bold"/>
                <a:cs typeface="Helvetica World Bold"/>
                <a:sym typeface="Helvetica World Bold"/>
              </a:rPr>
              <a:t>Leads to better care: </a:t>
            </a:r>
            <a:r>
              <a:rPr lang="en-US" sz="3500" spc="7" dirty="0">
                <a:solidFill>
                  <a:srgbClr val="283991"/>
                </a:solidFill>
                <a:latin typeface="Helvetica World"/>
                <a:ea typeface="Helvetica World"/>
                <a:cs typeface="Helvetica World"/>
                <a:sym typeface="Helvetica World"/>
              </a:rPr>
              <a:t>By studying this data, researchers can find gaps in care and develop better support programs for patients, now and in the future. It is a great learning process to find better ways for care. </a:t>
            </a:r>
          </a:p>
          <a:p>
            <a:pPr algn="l">
              <a:lnSpc>
                <a:spcPts val="4319"/>
              </a:lnSpc>
            </a:pPr>
            <a:endParaRPr lang="en-US" sz="3999" spc="7" dirty="0">
              <a:solidFill>
                <a:srgbClr val="283991"/>
              </a:solidFill>
              <a:latin typeface="Helvetica World"/>
              <a:ea typeface="Helvetica World"/>
              <a:cs typeface="Helvetica World"/>
              <a:sym typeface="Helvetica World"/>
            </a:endParaRPr>
          </a:p>
          <a:p>
            <a:pPr algn="l">
              <a:lnSpc>
                <a:spcPts val="4319"/>
              </a:lnSpc>
            </a:pPr>
            <a:endParaRPr lang="en-US" sz="3999" spc="7" dirty="0">
              <a:solidFill>
                <a:srgbClr val="283991"/>
              </a:solidFill>
              <a:latin typeface="Helvetica World"/>
              <a:ea typeface="Helvetica World"/>
              <a:cs typeface="Helvetica World"/>
              <a:sym typeface="Helvetica Wor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018654"/>
            <a:ext cx="15590520" cy="6620851"/>
          </a:xfrm>
          <a:prstGeom prst="rect">
            <a:avLst/>
          </a:prstGeom>
        </p:spPr>
        <p:txBody>
          <a:bodyPr lIns="0" tIns="0" rIns="0" bIns="0" rtlCol="0" anchor="t">
            <a:spAutoFit/>
          </a:bodyPr>
          <a:lstStyle/>
          <a:p>
            <a:pPr marL="723900" lvl="1" indent="-361950" algn="l">
              <a:lnSpc>
                <a:spcPts val="4319"/>
              </a:lnSpc>
              <a:buFont typeface="Arial"/>
              <a:buChar char="•"/>
            </a:pPr>
            <a:r>
              <a:rPr lang="en-US" sz="3500" b="1" spc="7" dirty="0">
                <a:solidFill>
                  <a:srgbClr val="283991"/>
                </a:solidFill>
                <a:latin typeface="Helvetica World Bold"/>
                <a:ea typeface="Helvetica World Bold"/>
                <a:cs typeface="Helvetica World Bold"/>
                <a:sym typeface="Helvetica World Bold"/>
              </a:rPr>
              <a:t>Electronic Health Records (EHRs): </a:t>
            </a:r>
            <a:r>
              <a:rPr lang="en-US" sz="3500" spc="7" dirty="0">
                <a:solidFill>
                  <a:srgbClr val="283991"/>
                </a:solidFill>
                <a:latin typeface="Helvetica World"/>
                <a:ea typeface="Helvetica World"/>
                <a:cs typeface="Helvetica World"/>
                <a:sym typeface="Helvetica World"/>
              </a:rPr>
              <a:t>The doctor’s digital records, including the medical history, diagnoses, and treatment plans of a person (patient).</a:t>
            </a:r>
          </a:p>
          <a:p>
            <a:pPr algn="l">
              <a:lnSpc>
                <a:spcPts val="4319"/>
              </a:lnSpc>
            </a:pPr>
            <a:endParaRPr lang="en-US" sz="3500" spc="7" dirty="0">
              <a:solidFill>
                <a:srgbClr val="283991"/>
              </a:solidFill>
              <a:latin typeface="Helvetica World"/>
              <a:ea typeface="Helvetica World"/>
              <a:cs typeface="Helvetica World"/>
              <a:sym typeface="Helvetica World"/>
            </a:endParaRPr>
          </a:p>
          <a:p>
            <a:pPr marL="723900" lvl="1" indent="-361950" algn="l">
              <a:lnSpc>
                <a:spcPts val="4319"/>
              </a:lnSpc>
              <a:buFont typeface="Arial"/>
              <a:buChar char="•"/>
            </a:pPr>
            <a:r>
              <a:rPr lang="en-US" sz="3500" b="1" spc="7" dirty="0">
                <a:solidFill>
                  <a:srgbClr val="283991"/>
                </a:solidFill>
                <a:latin typeface="Helvetica World Bold"/>
                <a:ea typeface="Helvetica World Bold"/>
                <a:cs typeface="Helvetica World Bold"/>
                <a:sym typeface="Helvetica World Bold"/>
              </a:rPr>
              <a:t>Health Insurance Claims: </a:t>
            </a:r>
            <a:r>
              <a:rPr lang="en-US" sz="3500" spc="7" dirty="0">
                <a:solidFill>
                  <a:srgbClr val="283991"/>
                </a:solidFill>
                <a:latin typeface="Helvetica World"/>
                <a:ea typeface="Helvetica World"/>
                <a:cs typeface="Helvetica World"/>
                <a:sym typeface="Helvetica World"/>
              </a:rPr>
              <a:t>Data collected by insurance companies when they reimburse medical treatments, showing costs, procedures, and medications.</a:t>
            </a:r>
          </a:p>
          <a:p>
            <a:pPr algn="l">
              <a:lnSpc>
                <a:spcPts val="4319"/>
              </a:lnSpc>
            </a:pPr>
            <a:endParaRPr lang="en-US" sz="3500" spc="7" dirty="0">
              <a:solidFill>
                <a:srgbClr val="283991"/>
              </a:solidFill>
              <a:latin typeface="Helvetica World"/>
              <a:ea typeface="Helvetica World"/>
              <a:cs typeface="Helvetica World"/>
              <a:sym typeface="Helvetica World"/>
            </a:endParaRPr>
          </a:p>
          <a:p>
            <a:pPr marL="723900" lvl="1" indent="-361950" algn="l">
              <a:lnSpc>
                <a:spcPts val="4319"/>
              </a:lnSpc>
              <a:buFont typeface="Arial"/>
              <a:buChar char="•"/>
            </a:pPr>
            <a:r>
              <a:rPr lang="en-US" sz="3500" b="1" spc="7" dirty="0">
                <a:solidFill>
                  <a:srgbClr val="283991"/>
                </a:solidFill>
                <a:latin typeface="Helvetica World Bold"/>
                <a:ea typeface="Helvetica World Bold"/>
                <a:cs typeface="Helvetica World Bold"/>
                <a:sym typeface="Helvetica World Bold"/>
              </a:rPr>
              <a:t>Patient Registries: </a:t>
            </a:r>
            <a:r>
              <a:rPr lang="en-US" sz="3500" spc="7" dirty="0">
                <a:solidFill>
                  <a:srgbClr val="283991"/>
                </a:solidFill>
                <a:latin typeface="Helvetica World"/>
                <a:ea typeface="Helvetica World"/>
                <a:cs typeface="Helvetica World"/>
                <a:sym typeface="Helvetica World"/>
              </a:rPr>
              <a:t>Organized collections of information about people with specific diseases (e.g., cancer, multiple sclerosis) that help track treatment outcomes over time.</a:t>
            </a:r>
          </a:p>
          <a:p>
            <a:pPr algn="l">
              <a:lnSpc>
                <a:spcPts val="4319"/>
              </a:lnSpc>
            </a:pPr>
            <a:endParaRPr lang="en-US" sz="3999" spc="7" dirty="0">
              <a:solidFill>
                <a:srgbClr val="283991"/>
              </a:solidFill>
              <a:latin typeface="Helvetica World"/>
              <a:ea typeface="Helvetica World"/>
              <a:cs typeface="Helvetica World"/>
              <a:sym typeface="Helvetica World"/>
            </a:endParaRPr>
          </a:p>
          <a:p>
            <a:pPr algn="l">
              <a:lnSpc>
                <a:spcPts val="4319"/>
              </a:lnSpc>
            </a:pPr>
            <a:endParaRPr lang="en-US" sz="3999" spc="7" dirty="0">
              <a:solidFill>
                <a:srgbClr val="283991"/>
              </a:solidFill>
              <a:latin typeface="Helvetica World"/>
              <a:ea typeface="Helvetica World"/>
              <a:cs typeface="Helvetica World"/>
              <a:sym typeface="Helvetica World"/>
            </a:endParaRPr>
          </a:p>
        </p:txBody>
      </p:sp>
      <p:sp>
        <p:nvSpPr>
          <p:cNvPr id="3" name="Freeform 3"/>
          <p:cNvSpPr/>
          <p:nvPr/>
        </p:nvSpPr>
        <p:spPr>
          <a:xfrm>
            <a:off x="1905000" y="7895195"/>
            <a:ext cx="3048000" cy="2075815"/>
          </a:xfrm>
          <a:custGeom>
            <a:avLst/>
            <a:gdLst/>
            <a:ahLst/>
            <a:cxnLst/>
            <a:rect l="l" t="t" r="r" b="b"/>
            <a:pathLst>
              <a:path w="2632161" h="1755322">
                <a:moveTo>
                  <a:pt x="0" y="0"/>
                </a:moveTo>
                <a:lnTo>
                  <a:pt x="2632161" y="0"/>
                </a:lnTo>
                <a:lnTo>
                  <a:pt x="2632161" y="1755322"/>
                </a:lnTo>
                <a:lnTo>
                  <a:pt x="0" y="175532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11049000" y="7159453"/>
            <a:ext cx="2368083" cy="2960104"/>
          </a:xfrm>
          <a:custGeom>
            <a:avLst/>
            <a:gdLst/>
            <a:ahLst/>
            <a:cxnLst/>
            <a:rect l="l" t="t" r="r" b="b"/>
            <a:pathLst>
              <a:path w="2368083" h="2960104">
                <a:moveTo>
                  <a:pt x="0" y="0"/>
                </a:moveTo>
                <a:lnTo>
                  <a:pt x="2368083" y="0"/>
                </a:lnTo>
                <a:lnTo>
                  <a:pt x="2368083" y="2960104"/>
                </a:lnTo>
                <a:lnTo>
                  <a:pt x="0" y="2960104"/>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5" name="Freeform 5"/>
          <p:cNvSpPr/>
          <p:nvPr/>
        </p:nvSpPr>
        <p:spPr>
          <a:xfrm>
            <a:off x="6553200" y="7540121"/>
            <a:ext cx="3212094" cy="2075816"/>
          </a:xfrm>
          <a:custGeom>
            <a:avLst/>
            <a:gdLst/>
            <a:ahLst/>
            <a:cxnLst/>
            <a:rect l="l" t="t" r="r" b="b"/>
            <a:pathLst>
              <a:path w="3212094" h="2075816">
                <a:moveTo>
                  <a:pt x="0" y="0"/>
                </a:moveTo>
                <a:lnTo>
                  <a:pt x="3212094" y="0"/>
                </a:lnTo>
                <a:lnTo>
                  <a:pt x="3212094" y="2075816"/>
                </a:lnTo>
                <a:lnTo>
                  <a:pt x="0" y="2075816"/>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TextBox 6"/>
          <p:cNvSpPr txBox="1"/>
          <p:nvPr/>
        </p:nvSpPr>
        <p:spPr>
          <a:xfrm>
            <a:off x="1348740" y="671063"/>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Sources of Real-World Data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97703" y="2069854"/>
            <a:ext cx="16909297" cy="7706020"/>
          </a:xfrm>
          <a:prstGeom prst="rect">
            <a:avLst/>
          </a:prstGeom>
        </p:spPr>
        <p:txBody>
          <a:bodyPr wrap="square" lIns="0" tIns="0" rIns="0" bIns="0" rtlCol="0" anchor="t">
            <a:spAutoFit/>
          </a:bodyPr>
          <a:lstStyle/>
          <a:p>
            <a:pPr algn="l">
              <a:lnSpc>
                <a:spcPts val="4319"/>
              </a:lnSpc>
            </a:pPr>
            <a:r>
              <a:rPr lang="en-US" sz="3500" b="1" spc="7" dirty="0">
                <a:solidFill>
                  <a:srgbClr val="283991"/>
                </a:solidFill>
                <a:latin typeface="Helvetica World Bold"/>
                <a:ea typeface="Helvetica World Bold"/>
                <a:cs typeface="Helvetica World Bold"/>
                <a:sym typeface="Helvetica World Bold"/>
              </a:rPr>
              <a:t>Pharmacy Records: </a:t>
            </a:r>
            <a:r>
              <a:rPr lang="en-US" sz="3500" spc="7" dirty="0">
                <a:solidFill>
                  <a:srgbClr val="283991"/>
                </a:solidFill>
                <a:latin typeface="Helvetica World"/>
                <a:ea typeface="Helvetica World"/>
                <a:cs typeface="Helvetica World"/>
                <a:sym typeface="Helvetica World"/>
              </a:rPr>
              <a:t>Information about the medications </a:t>
            </a:r>
          </a:p>
          <a:p>
            <a:pPr algn="l">
              <a:lnSpc>
                <a:spcPts val="4319"/>
              </a:lnSpc>
            </a:pPr>
            <a:r>
              <a:rPr lang="en-US" sz="3500" spc="7" dirty="0">
                <a:solidFill>
                  <a:srgbClr val="283991"/>
                </a:solidFill>
                <a:latin typeface="Helvetica World"/>
                <a:ea typeface="Helvetica World"/>
                <a:cs typeface="Helvetica World"/>
                <a:sym typeface="Helvetica World"/>
              </a:rPr>
              <a:t>a person has been prescribed.</a:t>
            </a:r>
          </a:p>
          <a:p>
            <a:pPr algn="l">
              <a:lnSpc>
                <a:spcPts val="4319"/>
              </a:lnSpc>
            </a:pPr>
            <a:endParaRPr lang="en-US" sz="3500" spc="7" dirty="0">
              <a:solidFill>
                <a:srgbClr val="283991"/>
              </a:solidFill>
              <a:latin typeface="Helvetica World"/>
              <a:ea typeface="Helvetica World"/>
              <a:cs typeface="Helvetica World"/>
              <a:sym typeface="Helvetica World"/>
            </a:endParaRPr>
          </a:p>
          <a:p>
            <a:pPr algn="l">
              <a:lnSpc>
                <a:spcPts val="4319"/>
              </a:lnSpc>
            </a:pPr>
            <a:r>
              <a:rPr lang="en-US" sz="3500" b="1" spc="7" dirty="0">
                <a:solidFill>
                  <a:srgbClr val="283991"/>
                </a:solidFill>
                <a:latin typeface="Helvetica World Bold"/>
                <a:ea typeface="Helvetica World Bold"/>
                <a:cs typeface="Helvetica World Bold"/>
                <a:sym typeface="Helvetica World Bold"/>
              </a:rPr>
              <a:t>Wearables &amp; Apps: </a:t>
            </a:r>
            <a:r>
              <a:rPr lang="en-US" sz="3500" spc="7" dirty="0">
                <a:solidFill>
                  <a:srgbClr val="283991"/>
                </a:solidFill>
                <a:latin typeface="Helvetica World"/>
                <a:ea typeface="Helvetica World"/>
                <a:cs typeface="Helvetica World"/>
                <a:sym typeface="Helvetica World"/>
              </a:rPr>
              <a:t>Fitness trackers or mobile apps that record a persons activity levels, sleep, heart rate, and other daily metrics.</a:t>
            </a:r>
          </a:p>
          <a:p>
            <a:pPr marL="3454398" lvl="4" indent="-690880" algn="l">
              <a:lnSpc>
                <a:spcPts val="4319"/>
              </a:lnSpc>
              <a:buFont typeface="Arial"/>
              <a:buChar char="•"/>
            </a:pPr>
            <a:r>
              <a:rPr lang="en-US" sz="3500" b="1" spc="7" dirty="0">
                <a:solidFill>
                  <a:srgbClr val="283991"/>
                </a:solidFill>
                <a:latin typeface="Helvetica World Bold"/>
                <a:ea typeface="Helvetica World Bold"/>
                <a:cs typeface="Helvetica World Bold"/>
                <a:sym typeface="Helvetica World Bold"/>
              </a:rPr>
              <a:t>Please be aware</a:t>
            </a:r>
            <a:r>
              <a:rPr lang="en-US" sz="3500" spc="7" dirty="0">
                <a:solidFill>
                  <a:srgbClr val="283991"/>
                </a:solidFill>
                <a:latin typeface="Helvetica World"/>
                <a:ea typeface="Helvetica World"/>
                <a:cs typeface="Helvetica World"/>
                <a:sym typeface="Helvetica World"/>
              </a:rPr>
              <a:t> that not all systems accept the data collected by Wearables / Apps, as this is not approved as medical devices. Also there is no standard of interoperability to connect data with systems. </a:t>
            </a:r>
          </a:p>
          <a:p>
            <a:pPr algn="l">
              <a:lnSpc>
                <a:spcPts val="4319"/>
              </a:lnSpc>
            </a:pPr>
            <a:endParaRPr lang="en-US" sz="3500" spc="7" dirty="0">
              <a:solidFill>
                <a:srgbClr val="283991"/>
              </a:solidFill>
              <a:latin typeface="Helvetica World"/>
              <a:ea typeface="Helvetica World"/>
              <a:cs typeface="Helvetica World"/>
              <a:sym typeface="Helvetica World"/>
            </a:endParaRPr>
          </a:p>
          <a:p>
            <a:pPr algn="l">
              <a:lnSpc>
                <a:spcPts val="4319"/>
              </a:lnSpc>
            </a:pPr>
            <a:endParaRPr lang="en-US" sz="3500" spc="7" dirty="0">
              <a:solidFill>
                <a:srgbClr val="283991"/>
              </a:solidFill>
              <a:latin typeface="Helvetica World"/>
              <a:ea typeface="Helvetica World"/>
              <a:cs typeface="Helvetica World"/>
              <a:sym typeface="Helvetica World"/>
            </a:endParaRPr>
          </a:p>
          <a:p>
            <a:pPr algn="l">
              <a:lnSpc>
                <a:spcPts val="4319"/>
              </a:lnSpc>
            </a:pPr>
            <a:r>
              <a:rPr lang="en-US" sz="3500" b="1" spc="7" dirty="0">
                <a:solidFill>
                  <a:srgbClr val="283991"/>
                </a:solidFill>
                <a:latin typeface="Helvetica World Bold"/>
                <a:ea typeface="Helvetica World Bold"/>
                <a:cs typeface="Helvetica World Bold"/>
                <a:sym typeface="Helvetica World Bold"/>
              </a:rPr>
              <a:t>Patient-Reported Outcomes (PROs): </a:t>
            </a:r>
          </a:p>
          <a:p>
            <a:pPr algn="l">
              <a:lnSpc>
                <a:spcPts val="4319"/>
              </a:lnSpc>
            </a:pPr>
            <a:r>
              <a:rPr lang="en-US" sz="3500" spc="7" dirty="0">
                <a:solidFill>
                  <a:srgbClr val="283991"/>
                </a:solidFill>
                <a:latin typeface="Helvetica World"/>
                <a:ea typeface="Helvetica World"/>
                <a:cs typeface="Helvetica World"/>
                <a:sym typeface="Helvetica World"/>
              </a:rPr>
              <a:t>Surveys where Patients share how they feel and how their treatment is </a:t>
            </a:r>
          </a:p>
          <a:p>
            <a:pPr algn="l">
              <a:lnSpc>
                <a:spcPts val="4319"/>
              </a:lnSpc>
            </a:pPr>
            <a:r>
              <a:rPr lang="en-US" sz="3500" spc="9" dirty="0">
                <a:solidFill>
                  <a:srgbClr val="283991"/>
                </a:solidFill>
                <a:latin typeface="Helvetica World"/>
                <a:ea typeface="Helvetica World"/>
                <a:cs typeface="Helvetica World"/>
                <a:sym typeface="Helvetica World"/>
              </a:rPr>
              <a:t>affecting their quality of life.</a:t>
            </a:r>
          </a:p>
        </p:txBody>
      </p:sp>
      <p:sp>
        <p:nvSpPr>
          <p:cNvPr id="3" name="Freeform 3"/>
          <p:cNvSpPr/>
          <p:nvPr/>
        </p:nvSpPr>
        <p:spPr>
          <a:xfrm>
            <a:off x="228600" y="4914900"/>
            <a:ext cx="3450631" cy="2300421"/>
          </a:xfrm>
          <a:custGeom>
            <a:avLst/>
            <a:gdLst/>
            <a:ahLst/>
            <a:cxnLst/>
            <a:rect l="l" t="t" r="r" b="b"/>
            <a:pathLst>
              <a:path w="3450631" h="2300421">
                <a:moveTo>
                  <a:pt x="0" y="0"/>
                </a:moveTo>
                <a:lnTo>
                  <a:pt x="3450631" y="0"/>
                </a:lnTo>
                <a:lnTo>
                  <a:pt x="3450631" y="2300421"/>
                </a:lnTo>
                <a:lnTo>
                  <a:pt x="0" y="230042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12725400" y="952500"/>
            <a:ext cx="3733800" cy="2233029"/>
          </a:xfrm>
          <a:custGeom>
            <a:avLst/>
            <a:gdLst/>
            <a:ahLst/>
            <a:cxnLst/>
            <a:rect l="l" t="t" r="r" b="b"/>
            <a:pathLst>
              <a:path w="2891439" h="1928229">
                <a:moveTo>
                  <a:pt x="0" y="0"/>
                </a:moveTo>
                <a:lnTo>
                  <a:pt x="2891439" y="0"/>
                </a:lnTo>
                <a:lnTo>
                  <a:pt x="2891439" y="1928228"/>
                </a:lnTo>
                <a:lnTo>
                  <a:pt x="0" y="192822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5" name="Freeform 5"/>
          <p:cNvSpPr/>
          <p:nvPr/>
        </p:nvSpPr>
        <p:spPr>
          <a:xfrm>
            <a:off x="15084727" y="7842614"/>
            <a:ext cx="3068986" cy="2045991"/>
          </a:xfrm>
          <a:custGeom>
            <a:avLst/>
            <a:gdLst/>
            <a:ahLst/>
            <a:cxnLst/>
            <a:rect l="l" t="t" r="r" b="b"/>
            <a:pathLst>
              <a:path w="3068986" h="2045991">
                <a:moveTo>
                  <a:pt x="0" y="0"/>
                </a:moveTo>
                <a:lnTo>
                  <a:pt x="3068986" y="0"/>
                </a:lnTo>
                <a:lnTo>
                  <a:pt x="3068986" y="2045990"/>
                </a:lnTo>
                <a:lnTo>
                  <a:pt x="0" y="204599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TextBox 6"/>
          <p:cNvSpPr txBox="1"/>
          <p:nvPr/>
        </p:nvSpPr>
        <p:spPr>
          <a:xfrm>
            <a:off x="1028700" y="665600"/>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Sources of Real-World Data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4128" y="2060728"/>
            <a:ext cx="15590520" cy="6620851"/>
          </a:xfrm>
          <a:prstGeom prst="rect">
            <a:avLst/>
          </a:prstGeom>
        </p:spPr>
        <p:txBody>
          <a:bodyPr lIns="0" tIns="0" rIns="0" bIns="0" rtlCol="0" anchor="t">
            <a:spAutoFit/>
          </a:bodyPr>
          <a:lstStyle/>
          <a:p>
            <a:pPr marL="863599" lvl="1" indent="-431800" algn="l">
              <a:lnSpc>
                <a:spcPts val="4319"/>
              </a:lnSpc>
              <a:buFont typeface="Arial"/>
              <a:buChar char="•"/>
            </a:pPr>
            <a:r>
              <a:rPr lang="en-US" sz="3500" b="1" spc="7" dirty="0">
                <a:solidFill>
                  <a:srgbClr val="283991"/>
                </a:solidFill>
                <a:latin typeface="Helvetica World Bold"/>
                <a:ea typeface="Helvetica World Bold"/>
                <a:cs typeface="Helvetica World Bold"/>
                <a:sym typeface="Helvetica World Bold"/>
              </a:rPr>
              <a:t>Understanding Disease: </a:t>
            </a:r>
            <a:r>
              <a:rPr lang="en-US" sz="3500" spc="7" dirty="0">
                <a:solidFill>
                  <a:srgbClr val="283991"/>
                </a:solidFill>
                <a:latin typeface="Helvetica World"/>
                <a:ea typeface="Helvetica World"/>
                <a:cs typeface="Helvetica World"/>
                <a:sym typeface="Helvetica World"/>
              </a:rPr>
              <a:t>RWD gives doctors a clearer view of how diseases affect patients in the real world.</a:t>
            </a:r>
          </a:p>
          <a:p>
            <a:pPr algn="l">
              <a:lnSpc>
                <a:spcPts val="4319"/>
              </a:lnSpc>
            </a:pPr>
            <a:endParaRPr lang="en-US" sz="3500" spc="7" dirty="0">
              <a:solidFill>
                <a:srgbClr val="283991"/>
              </a:solidFill>
              <a:latin typeface="Helvetica World"/>
              <a:ea typeface="Helvetica World"/>
              <a:cs typeface="Helvetica World"/>
              <a:sym typeface="Helvetica World"/>
            </a:endParaRPr>
          </a:p>
          <a:p>
            <a:pPr algn="l">
              <a:lnSpc>
                <a:spcPts val="4319"/>
              </a:lnSpc>
            </a:pPr>
            <a:endParaRPr lang="en-US" sz="3500" spc="7" dirty="0">
              <a:solidFill>
                <a:srgbClr val="283991"/>
              </a:solidFill>
              <a:latin typeface="Helvetica World"/>
              <a:ea typeface="Helvetica World"/>
              <a:cs typeface="Helvetica World"/>
              <a:sym typeface="Helvetica World"/>
            </a:endParaRPr>
          </a:p>
          <a:p>
            <a:pPr marL="3454398" lvl="4" indent="-690880" algn="l">
              <a:lnSpc>
                <a:spcPts val="4319"/>
              </a:lnSpc>
              <a:buFont typeface="Arial"/>
              <a:buChar char="•"/>
            </a:pPr>
            <a:r>
              <a:rPr lang="en-US" sz="3500" b="1" spc="7" dirty="0">
                <a:solidFill>
                  <a:srgbClr val="283991"/>
                </a:solidFill>
                <a:latin typeface="Helvetica World Bold"/>
                <a:ea typeface="Helvetica World Bold"/>
                <a:cs typeface="Helvetica World Bold"/>
                <a:sym typeface="Helvetica World Bold"/>
              </a:rPr>
              <a:t>Improving Treatment: </a:t>
            </a:r>
            <a:r>
              <a:rPr lang="en-US" sz="3500" spc="7" dirty="0">
                <a:solidFill>
                  <a:srgbClr val="283991"/>
                </a:solidFill>
                <a:latin typeface="Helvetica World"/>
                <a:ea typeface="Helvetica World"/>
                <a:cs typeface="Helvetica World"/>
                <a:sym typeface="Helvetica World"/>
              </a:rPr>
              <a:t>Patients data can show how effective treatments are in practice and where changes may be needed.</a:t>
            </a:r>
          </a:p>
          <a:p>
            <a:pPr algn="l">
              <a:lnSpc>
                <a:spcPts val="4319"/>
              </a:lnSpc>
            </a:pPr>
            <a:endParaRPr lang="en-US" sz="3500" spc="7" dirty="0">
              <a:solidFill>
                <a:srgbClr val="283991"/>
              </a:solidFill>
              <a:latin typeface="Helvetica World"/>
              <a:ea typeface="Helvetica World"/>
              <a:cs typeface="Helvetica World"/>
              <a:sym typeface="Helvetica World"/>
            </a:endParaRPr>
          </a:p>
          <a:p>
            <a:pPr algn="l">
              <a:lnSpc>
                <a:spcPts val="4319"/>
              </a:lnSpc>
            </a:pPr>
            <a:endParaRPr lang="en-US" sz="3500" spc="7" dirty="0">
              <a:solidFill>
                <a:srgbClr val="283991"/>
              </a:solidFill>
              <a:latin typeface="Helvetica World"/>
              <a:ea typeface="Helvetica World"/>
              <a:cs typeface="Helvetica World"/>
              <a:sym typeface="Helvetica World"/>
            </a:endParaRPr>
          </a:p>
          <a:p>
            <a:pPr marL="863599" lvl="1" indent="-431800" algn="l">
              <a:lnSpc>
                <a:spcPts val="4319"/>
              </a:lnSpc>
              <a:buFont typeface="Arial"/>
              <a:buChar char="•"/>
            </a:pPr>
            <a:r>
              <a:rPr lang="en-US" sz="3500" b="1" spc="7" dirty="0">
                <a:solidFill>
                  <a:srgbClr val="283991"/>
                </a:solidFill>
                <a:latin typeface="Helvetica World Bold"/>
                <a:ea typeface="Helvetica World Bold"/>
                <a:cs typeface="Helvetica World Bold"/>
                <a:sym typeface="Helvetica World Bold"/>
              </a:rPr>
              <a:t>Shaping the Future of Healthcare:</a:t>
            </a:r>
            <a:r>
              <a:rPr lang="en-US" sz="3500" spc="7" dirty="0">
                <a:solidFill>
                  <a:srgbClr val="283991"/>
                </a:solidFill>
                <a:latin typeface="Helvetica World"/>
                <a:ea typeface="Helvetica World"/>
                <a:cs typeface="Helvetica World"/>
                <a:sym typeface="Helvetica World"/>
              </a:rPr>
              <a:t> By sharing experiences, Patients help doctors develop better treatments and support for future patients.</a:t>
            </a:r>
          </a:p>
          <a:p>
            <a:pPr algn="l">
              <a:lnSpc>
                <a:spcPts val="4319"/>
              </a:lnSpc>
            </a:pPr>
            <a:endParaRPr lang="en-US" sz="3999" spc="7" dirty="0">
              <a:solidFill>
                <a:srgbClr val="283991"/>
              </a:solidFill>
              <a:latin typeface="Helvetica World"/>
              <a:ea typeface="Helvetica World"/>
              <a:cs typeface="Helvetica World"/>
              <a:sym typeface="Helvetica World"/>
            </a:endParaRPr>
          </a:p>
        </p:txBody>
      </p:sp>
      <p:sp>
        <p:nvSpPr>
          <p:cNvPr id="3" name="Freeform 3"/>
          <p:cNvSpPr/>
          <p:nvPr/>
        </p:nvSpPr>
        <p:spPr>
          <a:xfrm>
            <a:off x="15254280" y="6564348"/>
            <a:ext cx="2729880" cy="2753978"/>
          </a:xfrm>
          <a:custGeom>
            <a:avLst/>
            <a:gdLst/>
            <a:ahLst/>
            <a:cxnLst/>
            <a:rect l="l" t="t" r="r" b="b"/>
            <a:pathLst>
              <a:path w="2729880" h="2753978">
                <a:moveTo>
                  <a:pt x="0" y="0"/>
                </a:moveTo>
                <a:lnTo>
                  <a:pt x="2729880" y="0"/>
                </a:lnTo>
                <a:lnTo>
                  <a:pt x="2729880" y="2753978"/>
                </a:lnTo>
                <a:lnTo>
                  <a:pt x="0" y="27539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5118227" y="884050"/>
            <a:ext cx="1500993" cy="2265650"/>
          </a:xfrm>
          <a:custGeom>
            <a:avLst/>
            <a:gdLst/>
            <a:ahLst/>
            <a:cxnLst/>
            <a:rect l="l" t="t" r="r" b="b"/>
            <a:pathLst>
              <a:path w="1500993" h="2265650">
                <a:moveTo>
                  <a:pt x="0" y="0"/>
                </a:moveTo>
                <a:lnTo>
                  <a:pt x="1500993" y="0"/>
                </a:lnTo>
                <a:lnTo>
                  <a:pt x="1500993" y="2265650"/>
                </a:lnTo>
                <a:lnTo>
                  <a:pt x="0" y="22656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dirty="0"/>
          </a:p>
        </p:txBody>
      </p:sp>
      <p:sp>
        <p:nvSpPr>
          <p:cNvPr id="5" name="Freeform 5"/>
          <p:cNvSpPr/>
          <p:nvPr/>
        </p:nvSpPr>
        <p:spPr>
          <a:xfrm>
            <a:off x="1397044" y="3848100"/>
            <a:ext cx="1532615" cy="2060974"/>
          </a:xfrm>
          <a:custGeom>
            <a:avLst/>
            <a:gdLst/>
            <a:ahLst/>
            <a:cxnLst/>
            <a:rect l="l" t="t" r="r" b="b"/>
            <a:pathLst>
              <a:path w="1532615" h="2060974">
                <a:moveTo>
                  <a:pt x="0" y="0"/>
                </a:moveTo>
                <a:lnTo>
                  <a:pt x="1532615" y="0"/>
                </a:lnTo>
                <a:lnTo>
                  <a:pt x="1532615" y="2060974"/>
                </a:lnTo>
                <a:lnTo>
                  <a:pt x="0" y="20609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TextBox 6"/>
          <p:cNvSpPr txBox="1"/>
          <p:nvPr/>
        </p:nvSpPr>
        <p:spPr>
          <a:xfrm>
            <a:off x="1216389" y="630365"/>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The power of your data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32460" y="3268077"/>
            <a:ext cx="16764000" cy="6051721"/>
          </a:xfrm>
          <a:prstGeom prst="rect">
            <a:avLst/>
          </a:prstGeom>
        </p:spPr>
        <p:txBody>
          <a:bodyPr wrap="square" lIns="0" tIns="0" rIns="0" bIns="0" rtlCol="0" anchor="t">
            <a:spAutoFit/>
          </a:bodyPr>
          <a:lstStyle/>
          <a:p>
            <a:pPr marL="863599" lvl="1" indent="-431800" algn="l">
              <a:lnSpc>
                <a:spcPts val="4319"/>
              </a:lnSpc>
              <a:buFont typeface="Arial"/>
              <a:buChar char="•"/>
            </a:pPr>
            <a:r>
              <a:rPr lang="en-US" sz="3500" b="1" spc="7" dirty="0">
                <a:solidFill>
                  <a:srgbClr val="283991"/>
                </a:solidFill>
                <a:latin typeface="Helvetica World Bold"/>
                <a:ea typeface="Helvetica World Bold"/>
                <a:cs typeface="Helvetica World Bold"/>
                <a:sym typeface="Helvetica World Bold"/>
              </a:rPr>
              <a:t>Data Quality: </a:t>
            </a:r>
            <a:r>
              <a:rPr lang="en-US" sz="3500" spc="7" dirty="0">
                <a:solidFill>
                  <a:srgbClr val="283991"/>
                </a:solidFill>
                <a:latin typeface="Helvetica World"/>
                <a:ea typeface="Helvetica World"/>
                <a:cs typeface="Helvetica World"/>
                <a:sym typeface="Helvetica World"/>
              </a:rPr>
              <a:t>Not all data is reliable. Some data from wearable devices may not meet medical standards.</a:t>
            </a:r>
          </a:p>
          <a:p>
            <a:pPr algn="l">
              <a:lnSpc>
                <a:spcPts val="4319"/>
              </a:lnSpc>
            </a:pPr>
            <a:endParaRPr lang="en-US" sz="3500" spc="7" dirty="0">
              <a:solidFill>
                <a:srgbClr val="283991"/>
              </a:solidFill>
              <a:latin typeface="Helvetica World"/>
              <a:ea typeface="Helvetica World"/>
              <a:cs typeface="Helvetica World"/>
              <a:sym typeface="Helvetica World"/>
            </a:endParaRPr>
          </a:p>
          <a:p>
            <a:pPr marL="863599" lvl="1" indent="-431800" algn="l">
              <a:lnSpc>
                <a:spcPts val="4319"/>
              </a:lnSpc>
              <a:buFont typeface="Arial"/>
              <a:buChar char="•"/>
            </a:pPr>
            <a:r>
              <a:rPr lang="en-US" sz="3500" b="1" spc="7" dirty="0">
                <a:solidFill>
                  <a:srgbClr val="283991"/>
                </a:solidFill>
                <a:latin typeface="Helvetica World Bold"/>
                <a:ea typeface="Helvetica World Bold"/>
                <a:cs typeface="Helvetica World Bold"/>
                <a:sym typeface="Helvetica World Bold"/>
              </a:rPr>
              <a:t>Different Types of Data: </a:t>
            </a:r>
            <a:r>
              <a:rPr lang="en-US" sz="3500" spc="7" dirty="0">
                <a:solidFill>
                  <a:srgbClr val="283991"/>
                </a:solidFill>
                <a:latin typeface="Helvetica World"/>
                <a:ea typeface="Helvetica World"/>
                <a:cs typeface="Helvetica World"/>
                <a:sym typeface="Helvetica World"/>
              </a:rPr>
              <a:t>It’s hard to combine data from so many sources (e.g., doctor’s notes, insurance claims, apps) into a clear picture.</a:t>
            </a:r>
          </a:p>
          <a:p>
            <a:pPr algn="l">
              <a:lnSpc>
                <a:spcPts val="4319"/>
              </a:lnSpc>
            </a:pPr>
            <a:endParaRPr lang="en-US" sz="3500" spc="7" dirty="0">
              <a:solidFill>
                <a:srgbClr val="283991"/>
              </a:solidFill>
              <a:latin typeface="Helvetica World"/>
              <a:ea typeface="Helvetica World"/>
              <a:cs typeface="Helvetica World"/>
              <a:sym typeface="Helvetica World"/>
            </a:endParaRPr>
          </a:p>
          <a:p>
            <a:pPr marL="863599" lvl="1" indent="-431800" algn="l">
              <a:lnSpc>
                <a:spcPts val="4319"/>
              </a:lnSpc>
              <a:buFont typeface="Arial"/>
              <a:buChar char="•"/>
            </a:pPr>
            <a:r>
              <a:rPr lang="en-US" sz="3500" b="1" spc="7" dirty="0">
                <a:solidFill>
                  <a:srgbClr val="283991"/>
                </a:solidFill>
                <a:latin typeface="Helvetica World Bold"/>
                <a:ea typeface="Helvetica World Bold"/>
                <a:cs typeface="Helvetica World Bold"/>
                <a:sym typeface="Helvetica World Bold"/>
              </a:rPr>
              <a:t>Privacy &amp; Security: </a:t>
            </a:r>
            <a:r>
              <a:rPr lang="en-US" sz="3500" spc="7" dirty="0">
                <a:solidFill>
                  <a:srgbClr val="283991"/>
                </a:solidFill>
                <a:latin typeface="Helvetica World"/>
                <a:ea typeface="Helvetica World"/>
                <a:cs typeface="Helvetica World"/>
                <a:sym typeface="Helvetica World"/>
              </a:rPr>
              <a:t>Keeping your personal data safe is critical, and there are rules (like GDPR) to protect your health information.</a:t>
            </a:r>
          </a:p>
          <a:p>
            <a:pPr marL="431799" lvl="1" algn="l">
              <a:lnSpc>
                <a:spcPts val="4319"/>
              </a:lnSpc>
            </a:pPr>
            <a:r>
              <a:rPr lang="en-US" sz="3500" u="sng" spc="7" dirty="0">
                <a:solidFill>
                  <a:srgbClr val="283991"/>
                </a:solidFill>
                <a:latin typeface="Helvetica World"/>
                <a:ea typeface="Helvetica World"/>
                <a:cs typeface="Helvetica World"/>
                <a:sym typeface="Helvetica World"/>
              </a:rPr>
              <a:t>Please be aware: </a:t>
            </a:r>
            <a:r>
              <a:rPr lang="en-US" sz="3500" spc="7" dirty="0">
                <a:solidFill>
                  <a:srgbClr val="283991"/>
                </a:solidFill>
                <a:latin typeface="Helvetica World"/>
                <a:ea typeface="Helvetica World"/>
                <a:cs typeface="Helvetica World"/>
                <a:sym typeface="Helvetica World"/>
              </a:rPr>
              <a:t>There is a difference in Privacy and Security:</a:t>
            </a:r>
          </a:p>
          <a:p>
            <a:pPr marL="863599" lvl="1" indent="-431800" algn="l">
              <a:lnSpc>
                <a:spcPts val="4319"/>
              </a:lnSpc>
              <a:buFont typeface="Arial"/>
              <a:buChar char="•"/>
            </a:pPr>
            <a:r>
              <a:rPr lang="en-US" sz="3500" u="sng" spc="7" dirty="0">
                <a:solidFill>
                  <a:srgbClr val="283991"/>
                </a:solidFill>
                <a:latin typeface="Helvetica World"/>
                <a:ea typeface="Helvetica World"/>
                <a:cs typeface="Helvetica World"/>
                <a:sym typeface="Helvetica World"/>
              </a:rPr>
              <a:t>Privacy: </a:t>
            </a:r>
            <a:r>
              <a:rPr lang="en-US" sz="3500" spc="7" dirty="0">
                <a:solidFill>
                  <a:srgbClr val="283991"/>
                </a:solidFill>
                <a:latin typeface="Helvetica World"/>
                <a:ea typeface="Helvetica World"/>
                <a:cs typeface="Helvetica World"/>
                <a:sym typeface="Helvetica World"/>
              </a:rPr>
              <a:t>Is to make sure, that your data are protected to keep your privacy. </a:t>
            </a:r>
          </a:p>
          <a:p>
            <a:pPr marL="863599" lvl="1" indent="-431800" algn="l">
              <a:lnSpc>
                <a:spcPts val="4319"/>
              </a:lnSpc>
              <a:buFont typeface="Arial"/>
              <a:buChar char="•"/>
            </a:pPr>
            <a:r>
              <a:rPr lang="en-US" sz="3500" u="sng" spc="7" dirty="0">
                <a:solidFill>
                  <a:srgbClr val="283991"/>
                </a:solidFill>
                <a:latin typeface="Helvetica World"/>
                <a:ea typeface="Helvetica World"/>
                <a:cs typeface="Helvetica World"/>
                <a:sym typeface="Helvetica World"/>
              </a:rPr>
              <a:t>Security: </a:t>
            </a:r>
            <a:r>
              <a:rPr lang="en-US" sz="3500" spc="7" dirty="0">
                <a:solidFill>
                  <a:srgbClr val="283991"/>
                </a:solidFill>
                <a:latin typeface="Helvetica World"/>
                <a:ea typeface="Helvetica World"/>
                <a:cs typeface="Helvetica World"/>
                <a:sym typeface="Helvetica World"/>
              </a:rPr>
              <a:t>Is to make sure, that data are stored safely. This is more technical. </a:t>
            </a:r>
            <a:endParaRPr lang="en-US" sz="3999" spc="7" dirty="0">
              <a:solidFill>
                <a:srgbClr val="283991"/>
              </a:solidFill>
              <a:latin typeface="Helvetica World"/>
              <a:ea typeface="Helvetica World"/>
              <a:cs typeface="Helvetica World"/>
              <a:sym typeface="Helvetica World"/>
            </a:endParaRPr>
          </a:p>
        </p:txBody>
      </p:sp>
      <p:sp>
        <p:nvSpPr>
          <p:cNvPr id="3" name="Freeform 3"/>
          <p:cNvSpPr/>
          <p:nvPr/>
        </p:nvSpPr>
        <p:spPr>
          <a:xfrm>
            <a:off x="13335000" y="215419"/>
            <a:ext cx="4604183" cy="2530967"/>
          </a:xfrm>
          <a:custGeom>
            <a:avLst/>
            <a:gdLst/>
            <a:ahLst/>
            <a:cxnLst/>
            <a:rect l="l" t="t" r="r" b="b"/>
            <a:pathLst>
              <a:path w="3740172" h="2370334">
                <a:moveTo>
                  <a:pt x="0" y="0"/>
                </a:moveTo>
                <a:lnTo>
                  <a:pt x="3740172" y="0"/>
                </a:lnTo>
                <a:lnTo>
                  <a:pt x="3740172" y="2370334"/>
                </a:lnTo>
                <a:lnTo>
                  <a:pt x="0" y="2370334"/>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TextBox 4"/>
          <p:cNvSpPr txBox="1"/>
          <p:nvPr/>
        </p:nvSpPr>
        <p:spPr>
          <a:xfrm>
            <a:off x="1219200" y="737110"/>
            <a:ext cx="15590520" cy="743793"/>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Challenges of Using Real-World Data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7200" y="3177367"/>
            <a:ext cx="2590800" cy="4576186"/>
          </a:xfrm>
          <a:custGeom>
            <a:avLst/>
            <a:gdLst/>
            <a:ahLst/>
            <a:cxnLst/>
            <a:rect l="l" t="t" r="r" b="b"/>
            <a:pathLst>
              <a:path w="3392416" h="5088624">
                <a:moveTo>
                  <a:pt x="0" y="0"/>
                </a:moveTo>
                <a:lnTo>
                  <a:pt x="3392416" y="0"/>
                </a:lnTo>
                <a:lnTo>
                  <a:pt x="3392416" y="5088624"/>
                </a:lnTo>
                <a:lnTo>
                  <a:pt x="0" y="5088624"/>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TextBox 3"/>
          <p:cNvSpPr txBox="1"/>
          <p:nvPr/>
        </p:nvSpPr>
        <p:spPr>
          <a:xfrm>
            <a:off x="3528499" y="3337887"/>
            <a:ext cx="14759501" cy="5061585"/>
          </a:xfrm>
          <a:prstGeom prst="rect">
            <a:avLst/>
          </a:prstGeom>
        </p:spPr>
        <p:txBody>
          <a:bodyPr lIns="0" tIns="0" rIns="0" bIns="0" rtlCol="0" anchor="t">
            <a:spAutoFit/>
          </a:bodyPr>
          <a:lstStyle/>
          <a:p>
            <a:pPr algn="l">
              <a:lnSpc>
                <a:spcPts val="4319"/>
              </a:lnSpc>
            </a:pPr>
            <a:r>
              <a:rPr lang="en-US" sz="3500" b="1" spc="7" dirty="0">
                <a:solidFill>
                  <a:srgbClr val="283991"/>
                </a:solidFill>
                <a:latin typeface="Helvetica World Bold"/>
                <a:ea typeface="Helvetica World Bold"/>
                <a:cs typeface="Helvetica World Bold"/>
                <a:sym typeface="Helvetica World Bold"/>
              </a:rPr>
              <a:t>Real-World Data (RWD): </a:t>
            </a:r>
            <a:r>
              <a:rPr lang="en-US" sz="3500" spc="7" dirty="0">
                <a:solidFill>
                  <a:srgbClr val="283991"/>
                </a:solidFill>
                <a:latin typeface="Helvetica World"/>
                <a:ea typeface="Helvetica World"/>
                <a:cs typeface="Helvetica World"/>
                <a:sym typeface="Helvetica World"/>
              </a:rPr>
              <a:t>The raw information that comes from everyday healthcare.</a:t>
            </a:r>
          </a:p>
          <a:p>
            <a:pPr algn="l">
              <a:lnSpc>
                <a:spcPts val="4319"/>
              </a:lnSpc>
            </a:pPr>
            <a:endParaRPr lang="en-US" sz="3500" spc="7" dirty="0">
              <a:solidFill>
                <a:srgbClr val="283991"/>
              </a:solidFill>
              <a:latin typeface="Helvetica World"/>
              <a:ea typeface="Helvetica World"/>
              <a:cs typeface="Helvetica World"/>
              <a:sym typeface="Helvetica World"/>
            </a:endParaRPr>
          </a:p>
          <a:p>
            <a:pPr algn="l">
              <a:lnSpc>
                <a:spcPts val="4319"/>
              </a:lnSpc>
            </a:pPr>
            <a:r>
              <a:rPr lang="en-US" sz="3500" b="1" spc="7" dirty="0">
                <a:solidFill>
                  <a:srgbClr val="283991"/>
                </a:solidFill>
                <a:latin typeface="Helvetica World Bold"/>
                <a:ea typeface="Helvetica World Bold"/>
                <a:cs typeface="Helvetica World Bold"/>
                <a:sym typeface="Helvetica World Bold"/>
              </a:rPr>
              <a:t>Real-World Evidence (RWE): </a:t>
            </a:r>
            <a:r>
              <a:rPr lang="en-US" sz="3500" spc="7" dirty="0">
                <a:solidFill>
                  <a:srgbClr val="283991"/>
                </a:solidFill>
                <a:latin typeface="Helvetica World"/>
                <a:ea typeface="Helvetica World"/>
                <a:cs typeface="Helvetica World"/>
                <a:sym typeface="Helvetica World"/>
              </a:rPr>
              <a:t>What researchers get after analyzing RWD to make sense of it</a:t>
            </a:r>
          </a:p>
          <a:p>
            <a:pPr algn="l">
              <a:lnSpc>
                <a:spcPts val="4319"/>
              </a:lnSpc>
            </a:pPr>
            <a:endParaRPr lang="en-US" sz="3500" spc="7" dirty="0">
              <a:solidFill>
                <a:srgbClr val="283991"/>
              </a:solidFill>
              <a:latin typeface="Helvetica World"/>
              <a:ea typeface="Helvetica World"/>
              <a:cs typeface="Helvetica World"/>
              <a:sym typeface="Helvetica World"/>
            </a:endParaRPr>
          </a:p>
          <a:p>
            <a:pPr algn="l">
              <a:lnSpc>
                <a:spcPts val="4319"/>
              </a:lnSpc>
            </a:pPr>
            <a:r>
              <a:rPr lang="en-US" sz="3500" b="1" spc="7" dirty="0">
                <a:solidFill>
                  <a:srgbClr val="283991"/>
                </a:solidFill>
                <a:latin typeface="Helvetica World Bold"/>
                <a:ea typeface="Helvetica World Bold"/>
                <a:cs typeface="Helvetica World Bold"/>
                <a:sym typeface="Helvetica World Bold"/>
              </a:rPr>
              <a:t>Difference: </a:t>
            </a:r>
            <a:r>
              <a:rPr lang="en-US" sz="3500" spc="7" dirty="0">
                <a:solidFill>
                  <a:srgbClr val="283991"/>
                </a:solidFill>
                <a:latin typeface="Helvetica World"/>
                <a:ea typeface="Helvetica World"/>
                <a:cs typeface="Helvetica World"/>
                <a:sym typeface="Helvetica World"/>
              </a:rPr>
              <a:t>Think of RWD as raw ingredients in cooking, and RWE as the final meal that helps doctors make decisions.</a:t>
            </a:r>
          </a:p>
          <a:p>
            <a:pPr algn="l">
              <a:lnSpc>
                <a:spcPts val="4319"/>
              </a:lnSpc>
            </a:pPr>
            <a:endParaRPr lang="en-US" sz="3999" spc="7" dirty="0">
              <a:solidFill>
                <a:srgbClr val="283991"/>
              </a:solidFill>
              <a:latin typeface="Helvetica World"/>
              <a:ea typeface="Helvetica World"/>
              <a:cs typeface="Helvetica World"/>
              <a:sym typeface="Helvetica World"/>
            </a:endParaRPr>
          </a:p>
        </p:txBody>
      </p:sp>
      <p:sp>
        <p:nvSpPr>
          <p:cNvPr id="4" name="TextBox 4"/>
          <p:cNvSpPr txBox="1"/>
          <p:nvPr/>
        </p:nvSpPr>
        <p:spPr>
          <a:xfrm>
            <a:off x="713146" y="504143"/>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What is Real-World Evidence (RWE)?</a:t>
            </a:r>
          </a:p>
        </p:txBody>
      </p:sp>
      <p:sp>
        <p:nvSpPr>
          <p:cNvPr id="6" name="TextBox 6"/>
          <p:cNvSpPr txBox="1"/>
          <p:nvPr/>
        </p:nvSpPr>
        <p:spPr>
          <a:xfrm>
            <a:off x="1409475" y="1843522"/>
            <a:ext cx="15469051" cy="1088888"/>
          </a:xfrm>
          <a:prstGeom prst="rect">
            <a:avLst/>
          </a:prstGeom>
        </p:spPr>
        <p:txBody>
          <a:bodyPr lIns="0" tIns="0" rIns="0" bIns="0" rtlCol="0" anchor="t">
            <a:spAutoFit/>
          </a:bodyPr>
          <a:lstStyle/>
          <a:p>
            <a:pPr algn="ctr">
              <a:lnSpc>
                <a:spcPts val="4320"/>
              </a:lnSpc>
              <a:spcBef>
                <a:spcPct val="0"/>
              </a:spcBef>
            </a:pPr>
            <a:r>
              <a:rPr lang="en-US" sz="3500" b="1" spc="-2" dirty="0">
                <a:solidFill>
                  <a:srgbClr val="283991"/>
                </a:solidFill>
                <a:latin typeface="Helvetica World Bold"/>
                <a:ea typeface="Helvetica World Bold"/>
                <a:cs typeface="Helvetica World Bold"/>
                <a:sym typeface="Helvetica World Bold"/>
              </a:rPr>
              <a:t>You might wonder—what’s the difference between Real-World Data and Real-World Evidence? </a:t>
            </a:r>
          </a:p>
        </p:txBody>
      </p:sp>
      <p:sp>
        <p:nvSpPr>
          <p:cNvPr id="7" name="TextBox 7"/>
          <p:cNvSpPr txBox="1"/>
          <p:nvPr/>
        </p:nvSpPr>
        <p:spPr>
          <a:xfrm>
            <a:off x="13996" y="8594096"/>
            <a:ext cx="18288000" cy="1088888"/>
          </a:xfrm>
          <a:prstGeom prst="rect">
            <a:avLst/>
          </a:prstGeom>
        </p:spPr>
        <p:txBody>
          <a:bodyPr lIns="0" tIns="0" rIns="0" bIns="0" rtlCol="0" anchor="t">
            <a:spAutoFit/>
          </a:bodyPr>
          <a:lstStyle/>
          <a:p>
            <a:pPr algn="ctr">
              <a:lnSpc>
                <a:spcPts val="4320"/>
              </a:lnSpc>
              <a:spcBef>
                <a:spcPct val="0"/>
              </a:spcBef>
            </a:pPr>
            <a:r>
              <a:rPr lang="en-US" sz="3500" b="1" spc="-2" dirty="0">
                <a:solidFill>
                  <a:srgbClr val="283991"/>
                </a:solidFill>
                <a:latin typeface="Helvetica World Bold"/>
                <a:ea typeface="Helvetica World Bold"/>
                <a:cs typeface="Helvetica World Bold"/>
                <a:sym typeface="Helvetica World Bold"/>
              </a:rPr>
              <a:t>It’s like starting with ingredients for a meal (RWD) and ending with a delicious dish (RWE) that helps improve your care.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332"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t="-1074" b="-1074"/>
            </a:stretch>
          </a:blipFill>
        </p:spPr>
        <p:txBody>
          <a:bodyPr/>
          <a:lstStyle/>
          <a:p>
            <a:endParaRPr lang="en-GB"/>
          </a:p>
        </p:txBody>
      </p:sp>
      <p:sp>
        <p:nvSpPr>
          <p:cNvPr id="3" name="TextBox 3"/>
          <p:cNvSpPr txBox="1"/>
          <p:nvPr/>
        </p:nvSpPr>
        <p:spPr>
          <a:xfrm>
            <a:off x="838201" y="2324100"/>
            <a:ext cx="17068800" cy="6051721"/>
          </a:xfrm>
          <a:prstGeom prst="rect">
            <a:avLst/>
          </a:prstGeom>
        </p:spPr>
        <p:txBody>
          <a:bodyPr wrap="square" lIns="0" tIns="0" rIns="0" bIns="0" rtlCol="0" anchor="t">
            <a:spAutoFit/>
          </a:bodyPr>
          <a:lstStyle/>
          <a:p>
            <a:pPr algn="l">
              <a:lnSpc>
                <a:spcPts val="4319"/>
              </a:lnSpc>
            </a:pPr>
            <a:r>
              <a:rPr lang="en-US" sz="3500" b="1" spc="-2" dirty="0">
                <a:solidFill>
                  <a:srgbClr val="283991"/>
                </a:solidFill>
                <a:latin typeface="Helvetica World Bold"/>
                <a:ea typeface="Helvetica World Bold"/>
                <a:cs typeface="Helvetica World Bold"/>
                <a:sym typeface="Helvetica World Bold"/>
              </a:rPr>
              <a:t>Step 1: Data Collection: </a:t>
            </a:r>
            <a:r>
              <a:rPr lang="en-US" sz="3500" spc="-2" dirty="0">
                <a:solidFill>
                  <a:srgbClr val="283991"/>
                </a:solidFill>
                <a:latin typeface="Helvetica World"/>
                <a:ea typeface="Helvetica World"/>
                <a:cs typeface="Helvetica World"/>
                <a:sym typeface="Helvetica World"/>
              </a:rPr>
              <a:t>Gathering RWD from sources like EHRs, apps, and insurance claims.</a:t>
            </a:r>
          </a:p>
          <a:p>
            <a:pPr algn="l">
              <a:lnSpc>
                <a:spcPts val="4319"/>
              </a:lnSpc>
            </a:pPr>
            <a:endParaRPr lang="en-US" sz="3500" spc="-2" dirty="0">
              <a:solidFill>
                <a:srgbClr val="283991"/>
              </a:solidFill>
              <a:latin typeface="Helvetica World"/>
              <a:ea typeface="Helvetica World"/>
              <a:cs typeface="Helvetica World"/>
              <a:sym typeface="Helvetica World"/>
            </a:endParaRPr>
          </a:p>
          <a:p>
            <a:pPr algn="l">
              <a:lnSpc>
                <a:spcPts val="4319"/>
              </a:lnSpc>
            </a:pPr>
            <a:r>
              <a:rPr lang="en-US" sz="3500" b="1" dirty="0">
                <a:solidFill>
                  <a:srgbClr val="283991"/>
                </a:solidFill>
                <a:latin typeface="Helvetica World Bold"/>
                <a:ea typeface="Helvetica World Bold"/>
                <a:cs typeface="Helvetica World Bold"/>
                <a:sym typeface="Helvetica World Bold"/>
              </a:rPr>
              <a:t>Step 2: Data Integration: </a:t>
            </a:r>
            <a:r>
              <a:rPr lang="en-US" sz="3500" dirty="0">
                <a:solidFill>
                  <a:srgbClr val="283991"/>
                </a:solidFill>
                <a:latin typeface="Helvetica World"/>
                <a:ea typeface="Helvetica World"/>
                <a:cs typeface="Helvetica World"/>
                <a:sym typeface="Helvetica World"/>
              </a:rPr>
              <a:t>Organizing and combining the data so it’s useful.</a:t>
            </a:r>
          </a:p>
          <a:p>
            <a:pPr algn="l">
              <a:lnSpc>
                <a:spcPts val="4319"/>
              </a:lnSpc>
            </a:pPr>
            <a:endParaRPr lang="en-US" sz="3500" dirty="0">
              <a:solidFill>
                <a:srgbClr val="283991"/>
              </a:solidFill>
              <a:latin typeface="Helvetica World"/>
              <a:ea typeface="Helvetica World"/>
              <a:cs typeface="Helvetica World"/>
              <a:sym typeface="Helvetica World"/>
            </a:endParaRPr>
          </a:p>
          <a:p>
            <a:pPr algn="l">
              <a:lnSpc>
                <a:spcPts val="4319"/>
              </a:lnSpc>
            </a:pPr>
            <a:r>
              <a:rPr lang="en-US" sz="3500" b="1" spc="-2" dirty="0">
                <a:solidFill>
                  <a:srgbClr val="283991"/>
                </a:solidFill>
                <a:latin typeface="Helvetica World Bold"/>
                <a:ea typeface="Helvetica World Bold"/>
                <a:cs typeface="Helvetica World Bold"/>
                <a:sym typeface="Helvetica World Bold"/>
              </a:rPr>
              <a:t>Step 3: Analysis: </a:t>
            </a:r>
            <a:r>
              <a:rPr lang="en-US" sz="3500" spc="-2" dirty="0">
                <a:solidFill>
                  <a:srgbClr val="283991"/>
                </a:solidFill>
                <a:latin typeface="Helvetica World"/>
                <a:ea typeface="Helvetica World"/>
                <a:cs typeface="Helvetica World"/>
                <a:sym typeface="Helvetica World"/>
              </a:rPr>
              <a:t>Researchers study the data to find patterns.</a:t>
            </a:r>
          </a:p>
          <a:p>
            <a:pPr algn="l">
              <a:lnSpc>
                <a:spcPts val="4319"/>
              </a:lnSpc>
            </a:pPr>
            <a:endParaRPr lang="en-US" sz="3500" spc="-2" dirty="0">
              <a:solidFill>
                <a:srgbClr val="283991"/>
              </a:solidFill>
              <a:latin typeface="Helvetica World"/>
              <a:ea typeface="Helvetica World"/>
              <a:cs typeface="Helvetica World"/>
              <a:sym typeface="Helvetica World"/>
            </a:endParaRPr>
          </a:p>
          <a:p>
            <a:pPr algn="l">
              <a:lnSpc>
                <a:spcPts val="4319"/>
              </a:lnSpc>
            </a:pPr>
            <a:r>
              <a:rPr lang="en-US" sz="3500" b="1" dirty="0">
                <a:solidFill>
                  <a:srgbClr val="283991"/>
                </a:solidFill>
                <a:latin typeface="Helvetica World Bold"/>
                <a:ea typeface="Helvetica World Bold"/>
                <a:cs typeface="Helvetica World Bold"/>
                <a:sym typeface="Helvetica World Bold"/>
              </a:rPr>
              <a:t>Step 4: Application: </a:t>
            </a:r>
            <a:r>
              <a:rPr lang="en-US" sz="3500" dirty="0">
                <a:solidFill>
                  <a:srgbClr val="283991"/>
                </a:solidFill>
                <a:latin typeface="Helvetica World"/>
                <a:ea typeface="Helvetica World"/>
                <a:cs typeface="Helvetica World"/>
                <a:sym typeface="Helvetica World"/>
              </a:rPr>
              <a:t>Insights from the analysis are used to improve medical care.</a:t>
            </a:r>
          </a:p>
          <a:p>
            <a:pPr algn="l">
              <a:lnSpc>
                <a:spcPts val="4319"/>
              </a:lnSpc>
            </a:pPr>
            <a:endParaRPr lang="en-US" sz="3500" dirty="0">
              <a:solidFill>
                <a:srgbClr val="283991"/>
              </a:solidFill>
              <a:latin typeface="Helvetica World"/>
              <a:ea typeface="Helvetica World"/>
              <a:cs typeface="Helvetica World"/>
              <a:sym typeface="Helvetica World"/>
            </a:endParaRPr>
          </a:p>
          <a:p>
            <a:pPr algn="l">
              <a:lnSpc>
                <a:spcPts val="4319"/>
              </a:lnSpc>
            </a:pPr>
            <a:r>
              <a:rPr lang="en-US" sz="3500" b="1" spc="-2" dirty="0">
                <a:solidFill>
                  <a:srgbClr val="283991"/>
                </a:solidFill>
                <a:latin typeface="Helvetica World Bold"/>
                <a:ea typeface="Helvetica World Bold"/>
                <a:cs typeface="Helvetica World Bold"/>
                <a:sym typeface="Helvetica World Bold"/>
              </a:rPr>
              <a:t>Step 5: Continuous Learning: </a:t>
            </a:r>
            <a:r>
              <a:rPr lang="en-US" sz="3500" spc="-2" dirty="0">
                <a:solidFill>
                  <a:srgbClr val="283991"/>
                </a:solidFill>
                <a:latin typeface="Helvetica World"/>
                <a:ea typeface="Helvetica World"/>
                <a:cs typeface="Helvetica World"/>
                <a:sym typeface="Helvetica World"/>
              </a:rPr>
              <a:t>The more data we gather and analyze, the more healthcare improves.</a:t>
            </a:r>
          </a:p>
        </p:txBody>
      </p:sp>
      <p:sp>
        <p:nvSpPr>
          <p:cNvPr id="4" name="TextBox 4"/>
          <p:cNvSpPr txBox="1"/>
          <p:nvPr/>
        </p:nvSpPr>
        <p:spPr>
          <a:xfrm>
            <a:off x="990600" y="460271"/>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How RWD Becomes RWE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1468</Words>
  <Application>Microsoft Office PowerPoint</Application>
  <PresentationFormat>Custom</PresentationFormat>
  <Paragraphs>126</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Rosario Bold</vt:lpstr>
      <vt:lpstr>Arimo Bold</vt:lpstr>
      <vt:lpstr>Calibri</vt:lpstr>
      <vt:lpstr>Helvetica World Bold</vt:lpstr>
      <vt:lpstr>Helvetica World</vt:lpstr>
      <vt:lpstr>TT Smalls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RWD Module 1 </dc:title>
  <cp:lastModifiedBy>Mohsharif Nasrulloeva | EMSP</cp:lastModifiedBy>
  <cp:revision>11</cp:revision>
  <dcterms:created xsi:type="dcterms:W3CDTF">2006-08-16T00:00:00Z</dcterms:created>
  <dcterms:modified xsi:type="dcterms:W3CDTF">2025-05-26T14:09:54Z</dcterms:modified>
  <dc:identifier>DAGR360n3HQ</dc:identifier>
</cp:coreProperties>
</file>