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Lst>
  <p:sldSz cx="18288000" cy="10287000"/>
  <p:notesSz cx="6858000" cy="9144000"/>
  <p:embeddedFontLst>
    <p:embeddedFont>
      <p:font typeface="Helvetica World" panose="020B0604020202020204" charset="-128"/>
      <p:regular r:id="rId18"/>
    </p:embeddedFont>
    <p:embeddedFont>
      <p:font typeface="Helvetica World Bold" panose="020B0604020202020204" charset="-128"/>
      <p:regular r:id="rId19"/>
    </p:embeddedFont>
    <p:embeddedFont>
      <p:font typeface="Arimo" panose="020B0604020202020204" charset="0"/>
      <p:regular r:id="rId20"/>
    </p:embeddedFont>
    <p:embeddedFont>
      <p:font typeface="Arimo Bold" panose="020B0604020202020204" charset="0"/>
      <p:regular r:id="rId21"/>
      <p:bold r:id="rId22"/>
    </p:embeddedFont>
    <p:embeddedFont>
      <p:font typeface="Canva Sans" panose="020B0604020202020204" charset="0"/>
      <p:regular r:id="rId23"/>
    </p:embeddedFont>
    <p:embeddedFont>
      <p:font typeface="Canva Sans Bold" panose="020B0604020202020204" charset="0"/>
      <p:regular r:id="rId24"/>
      <p:bold r:id="rId25"/>
    </p:embeddedFont>
    <p:embeddedFont>
      <p:font typeface="Rosario Bold" panose="020B0604020202020204" charset="0"/>
      <p:regular r:id="rId26"/>
      <p:bold r:id="rId27"/>
    </p:embeddedFont>
    <p:embeddedFont>
      <p:font typeface="TT Small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73446" autoAdjust="0"/>
  </p:normalViewPr>
  <p:slideViewPr>
    <p:cSldViewPr>
      <p:cViewPr varScale="1">
        <p:scale>
          <a:sx n="47" d="100"/>
          <a:sy n="47" d="100"/>
        </p:scale>
        <p:origin x="157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B8F95-0772-4737-98C1-203F70D296A2}" type="datetimeFigureOut">
              <a:rPr lang="en-GB" smtClean="0"/>
              <a:t>26/05/2025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8D9C1-EB2A-4584-A21D-3EA520765453}" type="slidenum">
              <a:rPr lang="en-GB" smtClean="0"/>
              <a:t>‹#›</a:t>
            </a:fld>
            <a:endParaRPr lang="en-GB"/>
          </a:p>
        </p:txBody>
      </p:sp>
    </p:spTree>
    <p:extLst>
      <p:ext uri="{BB962C8B-B14F-4D97-AF65-F5344CB8AC3E}">
        <p14:creationId xmlns:p14="http://schemas.microsoft.com/office/powerpoint/2010/main" val="194372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1</a:t>
            </a:fld>
            <a:endParaRPr lang="en-GB"/>
          </a:p>
        </p:txBody>
      </p:sp>
    </p:spTree>
    <p:extLst>
      <p:ext uri="{BB962C8B-B14F-4D97-AF65-F5344CB8AC3E}">
        <p14:creationId xmlns:p14="http://schemas.microsoft.com/office/powerpoint/2010/main" val="2898134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10</a:t>
            </a:fld>
            <a:endParaRPr lang="en-GB"/>
          </a:p>
        </p:txBody>
      </p:sp>
    </p:spTree>
    <p:extLst>
      <p:ext uri="{BB962C8B-B14F-4D97-AF65-F5344CB8AC3E}">
        <p14:creationId xmlns:p14="http://schemas.microsoft.com/office/powerpoint/2010/main" val="12994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11</a:t>
            </a:fld>
            <a:endParaRPr lang="en-GB"/>
          </a:p>
        </p:txBody>
      </p:sp>
    </p:spTree>
    <p:extLst>
      <p:ext uri="{BB962C8B-B14F-4D97-AF65-F5344CB8AC3E}">
        <p14:creationId xmlns:p14="http://schemas.microsoft.com/office/powerpoint/2010/main" val="3498279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12</a:t>
            </a:fld>
            <a:endParaRPr lang="en-GB"/>
          </a:p>
        </p:txBody>
      </p:sp>
    </p:spTree>
    <p:extLst>
      <p:ext uri="{BB962C8B-B14F-4D97-AF65-F5344CB8AC3E}">
        <p14:creationId xmlns:p14="http://schemas.microsoft.com/office/powerpoint/2010/main" val="3488101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14</a:t>
            </a:fld>
            <a:endParaRPr lang="en-GB"/>
          </a:p>
        </p:txBody>
      </p:sp>
    </p:spTree>
    <p:extLst>
      <p:ext uri="{BB962C8B-B14F-4D97-AF65-F5344CB8AC3E}">
        <p14:creationId xmlns:p14="http://schemas.microsoft.com/office/powerpoint/2010/main" val="91979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15</a:t>
            </a:fld>
            <a:endParaRPr lang="en-GB"/>
          </a:p>
        </p:txBody>
      </p:sp>
    </p:spTree>
    <p:extLst>
      <p:ext uri="{BB962C8B-B14F-4D97-AF65-F5344CB8AC3E}">
        <p14:creationId xmlns:p14="http://schemas.microsoft.com/office/powerpoint/2010/main" val="210402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2</a:t>
            </a:fld>
            <a:endParaRPr lang="en-GB"/>
          </a:p>
        </p:txBody>
      </p:sp>
    </p:spTree>
    <p:extLst>
      <p:ext uri="{BB962C8B-B14F-4D97-AF65-F5344CB8AC3E}">
        <p14:creationId xmlns:p14="http://schemas.microsoft.com/office/powerpoint/2010/main" val="97909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3</a:t>
            </a:fld>
            <a:endParaRPr lang="en-GB"/>
          </a:p>
        </p:txBody>
      </p:sp>
    </p:spTree>
    <p:extLst>
      <p:ext uri="{BB962C8B-B14F-4D97-AF65-F5344CB8AC3E}">
        <p14:creationId xmlns:p14="http://schemas.microsoft.com/office/powerpoint/2010/main" val="423387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4</a:t>
            </a:fld>
            <a:endParaRPr lang="en-GB"/>
          </a:p>
        </p:txBody>
      </p:sp>
    </p:spTree>
    <p:extLst>
      <p:ext uri="{BB962C8B-B14F-4D97-AF65-F5344CB8AC3E}">
        <p14:creationId xmlns:p14="http://schemas.microsoft.com/office/powerpoint/2010/main" val="184340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5</a:t>
            </a:fld>
            <a:endParaRPr lang="en-GB"/>
          </a:p>
        </p:txBody>
      </p:sp>
    </p:spTree>
    <p:extLst>
      <p:ext uri="{BB962C8B-B14F-4D97-AF65-F5344CB8AC3E}">
        <p14:creationId xmlns:p14="http://schemas.microsoft.com/office/powerpoint/2010/main" val="296722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6</a:t>
            </a:fld>
            <a:endParaRPr lang="en-GB"/>
          </a:p>
        </p:txBody>
      </p:sp>
    </p:spTree>
    <p:extLst>
      <p:ext uri="{BB962C8B-B14F-4D97-AF65-F5344CB8AC3E}">
        <p14:creationId xmlns:p14="http://schemas.microsoft.com/office/powerpoint/2010/main" val="1920262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7</a:t>
            </a:fld>
            <a:endParaRPr lang="en-GB"/>
          </a:p>
        </p:txBody>
      </p:sp>
    </p:spTree>
    <p:extLst>
      <p:ext uri="{BB962C8B-B14F-4D97-AF65-F5344CB8AC3E}">
        <p14:creationId xmlns:p14="http://schemas.microsoft.com/office/powerpoint/2010/main" val="3414656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8</a:t>
            </a:fld>
            <a:endParaRPr lang="en-GB"/>
          </a:p>
        </p:txBody>
      </p:sp>
    </p:spTree>
    <p:extLst>
      <p:ext uri="{BB962C8B-B14F-4D97-AF65-F5344CB8AC3E}">
        <p14:creationId xmlns:p14="http://schemas.microsoft.com/office/powerpoint/2010/main" val="10677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8D9C1-EB2A-4584-A21D-3EA520765453}" type="slidenum">
              <a:rPr lang="en-GB" smtClean="0"/>
              <a:t>9</a:t>
            </a:fld>
            <a:endParaRPr lang="en-GB"/>
          </a:p>
        </p:txBody>
      </p:sp>
    </p:spTree>
    <p:extLst>
      <p:ext uri="{BB962C8B-B14F-4D97-AF65-F5344CB8AC3E}">
        <p14:creationId xmlns:p14="http://schemas.microsoft.com/office/powerpoint/2010/main" val="106641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hyperlink" Target="https://www.lifebit.ai/blog/challenges-of-using-real-world-data-in-research-and-clinical-trials" TargetMode="External"/><Relationship Id="rId3" Type="http://schemas.openxmlformats.org/officeDocument/2006/relationships/image" Target="../media/image24.jpeg"/><Relationship Id="rId7" Type="http://schemas.openxmlformats.org/officeDocument/2006/relationships/hyperlink" Target="https://www.cancerresearchuk.org/about-cancer/find-a-clinical-trial/what-clinical-trials-are/phases-of-clinical-trial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ncbi.nlm.nih.gov/pmc/articles/PMC6541866/" TargetMode="External"/><Relationship Id="rId5" Type="http://schemas.openxmlformats.org/officeDocument/2006/relationships/hyperlink" Target="https://www.sciencedirect.com/science/article/abs/pii/S1053429619300414" TargetMode="External"/><Relationship Id="rId4" Type="http://schemas.openxmlformats.org/officeDocument/2006/relationships/hyperlink" Target="https://www.ema.europa.eu/en/human-regulatory-overview/research-development/clinical-trials-human-medicines" TargetMode="External"/><Relationship Id="rId9" Type="http://schemas.openxmlformats.org/officeDocument/2006/relationships/hyperlink" Target="https://discovery.cs.illinois.edu/learn/Basics-of-Data-Science-with-Python/Observational-Studies-Confounders-and-Stratification/#:~:text=Confounding%20Variables,very%20common%20in%20observational%20stud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ema.europa.eu/en/human-regulatory-overview/research-development/clinical-trials-human-medicine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ncbi.nlm.nih.gov/pmc/articles/PMC6541866/"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www.sciencedirect.com/science/article/abs/pii/S105342961930041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cancerresearchuk.org/about-cancer/find-a-clinical-trial/what-clinical-trials-are/phases-of-clinical-trials" TargetMode="Externa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hyperlink" Target="https://www.lifebit.ai/blog/challenges-of-using-real-world-data-in-research-and-clinical-trial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discovery.cs.illinois.edu/learn/Basics-of-Data-Science-with-Python/Observational-Studies-Confounders-and-Stratification/#:~:text=Confounding%20Variables,very%20common%20in%20observational%20studie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5994" y="840908"/>
            <a:ext cx="16863662" cy="8699030"/>
            <a:chOff x="0" y="0"/>
            <a:chExt cx="22484882" cy="11598706"/>
          </a:xfrm>
        </p:grpSpPr>
        <p:sp>
          <p:nvSpPr>
            <p:cNvPr id="3" name="Freeform 3"/>
            <p:cNvSpPr/>
            <p:nvPr/>
          </p:nvSpPr>
          <p:spPr>
            <a:xfrm>
              <a:off x="0" y="0"/>
              <a:ext cx="22484969" cy="11598656"/>
            </a:xfrm>
            <a:custGeom>
              <a:avLst/>
              <a:gdLst/>
              <a:ahLst/>
              <a:cxnLst/>
              <a:rect l="l" t="t" r="r" b="b"/>
              <a:pathLst>
                <a:path w="22484969" h="11598656">
                  <a:moveTo>
                    <a:pt x="0" y="2026285"/>
                  </a:moveTo>
                  <a:cubicBezTo>
                    <a:pt x="0" y="905637"/>
                    <a:pt x="918845" y="0"/>
                    <a:pt x="2048891" y="0"/>
                  </a:cubicBezTo>
                  <a:lnTo>
                    <a:pt x="20436078" y="0"/>
                  </a:lnTo>
                  <a:lnTo>
                    <a:pt x="20436078" y="139700"/>
                  </a:lnTo>
                  <a:lnTo>
                    <a:pt x="20436078" y="0"/>
                  </a:lnTo>
                  <a:cubicBezTo>
                    <a:pt x="21565997" y="0"/>
                    <a:pt x="22484969" y="905637"/>
                    <a:pt x="22484969" y="2026285"/>
                  </a:cubicBezTo>
                  <a:lnTo>
                    <a:pt x="22345269" y="2026285"/>
                  </a:lnTo>
                  <a:lnTo>
                    <a:pt x="22484969" y="2026285"/>
                  </a:lnTo>
                  <a:lnTo>
                    <a:pt x="22484969" y="9572371"/>
                  </a:lnTo>
                  <a:lnTo>
                    <a:pt x="22345269" y="9572371"/>
                  </a:lnTo>
                  <a:lnTo>
                    <a:pt x="22484969" y="9572371"/>
                  </a:lnTo>
                  <a:cubicBezTo>
                    <a:pt x="22484969" y="10693019"/>
                    <a:pt x="21566124" y="11598656"/>
                    <a:pt x="20436078" y="11598656"/>
                  </a:cubicBezTo>
                  <a:lnTo>
                    <a:pt x="20436078" y="11458956"/>
                  </a:lnTo>
                  <a:lnTo>
                    <a:pt x="20436078" y="11598656"/>
                  </a:lnTo>
                  <a:lnTo>
                    <a:pt x="2048891" y="11598656"/>
                  </a:lnTo>
                  <a:lnTo>
                    <a:pt x="2048891" y="11458956"/>
                  </a:lnTo>
                  <a:lnTo>
                    <a:pt x="2048891" y="11598656"/>
                  </a:lnTo>
                  <a:cubicBezTo>
                    <a:pt x="918845" y="11598656"/>
                    <a:pt x="0" y="10693019"/>
                    <a:pt x="0" y="9572371"/>
                  </a:cubicBezTo>
                  <a:lnTo>
                    <a:pt x="0" y="2026285"/>
                  </a:lnTo>
                  <a:lnTo>
                    <a:pt x="139700" y="2026285"/>
                  </a:lnTo>
                  <a:lnTo>
                    <a:pt x="0" y="2026285"/>
                  </a:lnTo>
                  <a:moveTo>
                    <a:pt x="279400" y="2026285"/>
                  </a:moveTo>
                  <a:lnTo>
                    <a:pt x="279400" y="9572371"/>
                  </a:lnTo>
                  <a:lnTo>
                    <a:pt x="139700" y="9572371"/>
                  </a:lnTo>
                  <a:lnTo>
                    <a:pt x="279400" y="9572371"/>
                  </a:lnTo>
                  <a:cubicBezTo>
                    <a:pt x="279400" y="10535539"/>
                    <a:pt x="1069975" y="11319256"/>
                    <a:pt x="2048891" y="11319256"/>
                  </a:cubicBezTo>
                  <a:lnTo>
                    <a:pt x="20436078" y="11319256"/>
                  </a:lnTo>
                  <a:cubicBezTo>
                    <a:pt x="21414867" y="11319256"/>
                    <a:pt x="22205569" y="10535539"/>
                    <a:pt x="22205569" y="9572371"/>
                  </a:cubicBezTo>
                  <a:lnTo>
                    <a:pt x="22205569" y="2026285"/>
                  </a:lnTo>
                  <a:cubicBezTo>
                    <a:pt x="22205569" y="1063117"/>
                    <a:pt x="21414994" y="279400"/>
                    <a:pt x="20436078" y="279400"/>
                  </a:cubicBezTo>
                  <a:lnTo>
                    <a:pt x="2048891" y="279400"/>
                  </a:lnTo>
                  <a:lnTo>
                    <a:pt x="2048891" y="139700"/>
                  </a:lnTo>
                  <a:lnTo>
                    <a:pt x="2048891" y="279400"/>
                  </a:lnTo>
                  <a:cubicBezTo>
                    <a:pt x="1069975" y="279400"/>
                    <a:pt x="279400" y="1063117"/>
                    <a:pt x="279400" y="2026285"/>
                  </a:cubicBezTo>
                  <a:close/>
                </a:path>
              </a:pathLst>
            </a:custGeom>
            <a:solidFill>
              <a:srgbClr val="283991"/>
            </a:solidFill>
          </p:spPr>
          <p:txBody>
            <a:bodyPr/>
            <a:lstStyle/>
            <a:p>
              <a:endParaRPr lang="en-GB"/>
            </a:p>
          </p:txBody>
        </p:sp>
      </p:grpSp>
      <p:sp>
        <p:nvSpPr>
          <p:cNvPr id="7" name="Freeform 7"/>
          <p:cNvSpPr/>
          <p:nvPr/>
        </p:nvSpPr>
        <p:spPr>
          <a:xfrm>
            <a:off x="10933471" y="6336481"/>
            <a:ext cx="4382729" cy="2921819"/>
          </a:xfrm>
          <a:custGeom>
            <a:avLst/>
            <a:gdLst/>
            <a:ahLst/>
            <a:cxnLst/>
            <a:rect l="l" t="t" r="r" b="b"/>
            <a:pathLst>
              <a:path w="4382729" h="2921819">
                <a:moveTo>
                  <a:pt x="0" y="0"/>
                </a:moveTo>
                <a:lnTo>
                  <a:pt x="4382729" y="0"/>
                </a:lnTo>
                <a:lnTo>
                  <a:pt x="4382729" y="2921819"/>
                </a:lnTo>
                <a:lnTo>
                  <a:pt x="0" y="292181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TextBox 8"/>
          <p:cNvSpPr txBox="1"/>
          <p:nvPr/>
        </p:nvSpPr>
        <p:spPr>
          <a:xfrm>
            <a:off x="2667000" y="4686300"/>
            <a:ext cx="13533120" cy="1950339"/>
          </a:xfrm>
          <a:prstGeom prst="rect">
            <a:avLst/>
          </a:prstGeom>
        </p:spPr>
        <p:txBody>
          <a:bodyPr lIns="0" tIns="0" rIns="0" bIns="0" rtlCol="0" anchor="t">
            <a:spAutoFit/>
          </a:bodyPr>
          <a:lstStyle/>
          <a:p>
            <a:pPr algn="ctr">
              <a:lnSpc>
                <a:spcPts val="3888"/>
              </a:lnSpc>
            </a:pPr>
            <a:r>
              <a:rPr lang="en-US" sz="3600" b="1" spc="7" dirty="0">
                <a:solidFill>
                  <a:srgbClr val="FCB040"/>
                </a:solidFill>
                <a:latin typeface="Rosario Bold"/>
                <a:ea typeface="Rosario Bold"/>
                <a:cs typeface="Rosario Bold"/>
                <a:sym typeface="Rosario Bold"/>
              </a:rPr>
              <a:t>RWD vs Clinical Trials: comparison of RWD and clinical</a:t>
            </a:r>
          </a:p>
          <a:p>
            <a:pPr algn="ctr">
              <a:lnSpc>
                <a:spcPts val="3888"/>
              </a:lnSpc>
            </a:pPr>
            <a:r>
              <a:rPr lang="en-US" sz="3600" b="1" spc="7" dirty="0">
                <a:solidFill>
                  <a:srgbClr val="FCB040"/>
                </a:solidFill>
                <a:latin typeface="Rosario Bold"/>
                <a:ea typeface="Rosario Bold"/>
                <a:cs typeface="Rosario Bold"/>
                <a:sym typeface="Rosario Bold"/>
              </a:rPr>
              <a:t>trials, their strengths and limitations</a:t>
            </a:r>
          </a:p>
          <a:p>
            <a:pPr algn="ctr">
              <a:lnSpc>
                <a:spcPts val="3888"/>
              </a:lnSpc>
            </a:pPr>
            <a:endParaRPr lang="en-US" sz="3600" b="1" spc="7" dirty="0">
              <a:solidFill>
                <a:srgbClr val="FCB040"/>
              </a:solidFill>
              <a:latin typeface="Rosario Bold"/>
              <a:ea typeface="Rosario Bold"/>
              <a:cs typeface="Rosario Bold"/>
              <a:sym typeface="Rosario Bold"/>
            </a:endParaRPr>
          </a:p>
          <a:p>
            <a:pPr algn="ctr">
              <a:lnSpc>
                <a:spcPts val="3888"/>
              </a:lnSpc>
            </a:pPr>
            <a:endParaRPr lang="en-US" sz="3600" b="1" spc="7" dirty="0">
              <a:solidFill>
                <a:srgbClr val="FCB040"/>
              </a:solidFill>
              <a:latin typeface="Rosario Bold"/>
              <a:ea typeface="Rosario Bold"/>
              <a:cs typeface="Rosario Bold"/>
              <a:sym typeface="Rosario Bold"/>
            </a:endParaRPr>
          </a:p>
        </p:txBody>
      </p:sp>
      <p:sp>
        <p:nvSpPr>
          <p:cNvPr id="9" name="TextBox 6">
            <a:extLst>
              <a:ext uri="{FF2B5EF4-FFF2-40B4-BE49-F238E27FC236}">
                <a16:creationId xmlns:a16="http://schemas.microsoft.com/office/drawing/2014/main" id="{718C1AAB-C6F3-9F78-0AD8-5399802E5484}"/>
              </a:ext>
            </a:extLst>
          </p:cNvPr>
          <p:cNvSpPr txBox="1"/>
          <p:nvPr/>
        </p:nvSpPr>
        <p:spPr>
          <a:xfrm>
            <a:off x="2286000" y="2026856"/>
            <a:ext cx="13716000" cy="1958078"/>
          </a:xfrm>
          <a:prstGeom prst="rect">
            <a:avLst/>
          </a:prstGeom>
        </p:spPr>
        <p:txBody>
          <a:bodyPr lIns="50800" tIns="50800" rIns="50800" bIns="50800" rtlCol="0" anchor="b"/>
          <a:lstStyle/>
          <a:p>
            <a:pPr algn="ctr">
              <a:lnSpc>
                <a:spcPts val="5832"/>
              </a:lnSpc>
            </a:pPr>
            <a:r>
              <a:rPr lang="en-GB" sz="3600" b="1" spc="-3" dirty="0">
                <a:solidFill>
                  <a:srgbClr val="283991"/>
                </a:solidFill>
                <a:latin typeface="Arimo Bold"/>
                <a:ea typeface="Arimo Bold"/>
                <a:cs typeface="Arimo Bold"/>
              </a:rPr>
              <a:t>Real-World Data: How Sharing and Analysis Can Benefit You?</a:t>
            </a:r>
            <a:endParaRPr lang="en-US" sz="3600" b="1" spc="-3" dirty="0">
              <a:solidFill>
                <a:srgbClr val="283991"/>
              </a:solidFill>
              <a:latin typeface="Arimo Bold"/>
              <a:ea typeface="Arimo Bold"/>
              <a:cs typeface="Arimo Bold"/>
              <a:sym typeface="Arimo Bold"/>
            </a:endParaRPr>
          </a:p>
          <a:p>
            <a:pPr algn="ctr">
              <a:lnSpc>
                <a:spcPts val="5832"/>
              </a:lnSpc>
            </a:pPr>
            <a:r>
              <a:rPr lang="en-US" sz="3600" b="1" spc="-3" dirty="0">
                <a:solidFill>
                  <a:srgbClr val="283991"/>
                </a:solidFill>
                <a:latin typeface="Arimo Bold"/>
                <a:ea typeface="Arimo Bold"/>
                <a:cs typeface="Arimo Bold"/>
                <a:sym typeface="Arimo Bold"/>
              </a:rPr>
              <a:t>Session 3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2095500"/>
            <a:ext cx="16693413" cy="7232749"/>
          </a:xfrm>
          <a:prstGeom prst="rect">
            <a:avLst/>
          </a:prstGeom>
        </p:spPr>
        <p:txBody>
          <a:bodyPr lIns="0" tIns="0" rIns="0" bIns="0" rtlCol="0" anchor="t">
            <a:spAutoFit/>
          </a:bodyPr>
          <a:lstStyle/>
          <a:p>
            <a:pPr marL="863599" lvl="1" indent="-431800" algn="l">
              <a:spcBef>
                <a:spcPts val="600"/>
              </a:spcBef>
              <a:spcAft>
                <a:spcPts val="600"/>
              </a:spcAft>
              <a:buFont typeface="Arial"/>
              <a:buChar char="•"/>
            </a:pPr>
            <a:r>
              <a:rPr lang="en-US" sz="3500" b="1" spc="7" dirty="0">
                <a:solidFill>
                  <a:srgbClr val="283991"/>
                </a:solidFill>
                <a:latin typeface="Helvetica World Bold"/>
                <a:ea typeface="Helvetica World Bold"/>
                <a:cs typeface="Helvetica World Bold"/>
                <a:sym typeface="Helvetica World Bold"/>
              </a:rPr>
              <a:t>Doctors and scientists</a:t>
            </a:r>
            <a:r>
              <a:rPr lang="en-US" sz="3500" spc="7" dirty="0">
                <a:solidFill>
                  <a:srgbClr val="283991"/>
                </a:solidFill>
                <a:latin typeface="Helvetica World"/>
                <a:ea typeface="Helvetica World"/>
                <a:cs typeface="Helvetica World"/>
                <a:sym typeface="Helvetica World"/>
              </a:rPr>
              <a:t> look at both clinical trial data and RWD to decide which treatments to recommend to the patient.</a:t>
            </a:r>
          </a:p>
          <a:p>
            <a:pPr marL="863599" lvl="1" indent="-431800" algn="l">
              <a:spcBef>
                <a:spcPts val="600"/>
              </a:spcBef>
              <a:spcAft>
                <a:spcPts val="600"/>
              </a:spcAft>
              <a:buFont typeface="Arial"/>
              <a:buChar char="•"/>
            </a:pPr>
            <a:r>
              <a:rPr lang="en-US" sz="3500" spc="7" dirty="0">
                <a:solidFill>
                  <a:srgbClr val="283991"/>
                </a:solidFill>
                <a:latin typeface="Helvetica World"/>
                <a:ea typeface="Helvetica World"/>
                <a:cs typeface="Helvetica World"/>
                <a:sym typeface="Helvetica World"/>
              </a:rPr>
              <a:t>A </a:t>
            </a:r>
            <a:r>
              <a:rPr lang="en-US" sz="3500" b="1" spc="7" dirty="0">
                <a:solidFill>
                  <a:srgbClr val="283991"/>
                </a:solidFill>
                <a:latin typeface="Helvetica World Bold"/>
                <a:ea typeface="Helvetica World Bold"/>
                <a:cs typeface="Helvetica World Bold"/>
                <a:sym typeface="Helvetica World Bold"/>
              </a:rPr>
              <a:t>diseases will be more known</a:t>
            </a:r>
            <a:r>
              <a:rPr lang="en-US" sz="3500" spc="7" dirty="0">
                <a:solidFill>
                  <a:srgbClr val="283991"/>
                </a:solidFill>
                <a:latin typeface="Helvetica World"/>
                <a:ea typeface="Helvetica World"/>
                <a:cs typeface="Helvetica World"/>
                <a:sym typeface="Helvetica World"/>
              </a:rPr>
              <a:t> and also we can learn for the future, for prevention or detecting early symptoms more often. </a:t>
            </a:r>
          </a:p>
          <a:p>
            <a:pPr marL="863599" lvl="1" indent="-431800" algn="l">
              <a:spcBef>
                <a:spcPts val="600"/>
              </a:spcBef>
              <a:spcAft>
                <a:spcPts val="600"/>
              </a:spcAft>
              <a:buFont typeface="Arial"/>
              <a:buChar char="•"/>
            </a:pPr>
            <a:r>
              <a:rPr lang="en-US" sz="3500" b="1" spc="7" dirty="0">
                <a:solidFill>
                  <a:srgbClr val="283991"/>
                </a:solidFill>
                <a:latin typeface="Helvetica World Bold"/>
                <a:ea typeface="Helvetica World Bold"/>
                <a:cs typeface="Helvetica World Bold"/>
                <a:sym typeface="Helvetica World Bold"/>
              </a:rPr>
              <a:t>Patients can be informed</a:t>
            </a:r>
            <a:r>
              <a:rPr lang="en-US" sz="3500" spc="7" dirty="0">
                <a:solidFill>
                  <a:srgbClr val="283991"/>
                </a:solidFill>
                <a:latin typeface="Helvetica World"/>
                <a:ea typeface="Helvetica World"/>
                <a:cs typeface="Helvetica World"/>
                <a:sym typeface="Helvetica World"/>
              </a:rPr>
              <a:t>, this can be helpful to make the decision together with the doctor. </a:t>
            </a:r>
          </a:p>
          <a:p>
            <a:pPr marL="863599" lvl="1" indent="-431800" algn="l">
              <a:spcBef>
                <a:spcPts val="600"/>
              </a:spcBef>
              <a:spcAft>
                <a:spcPts val="600"/>
              </a:spcAft>
              <a:buFont typeface="Arial"/>
              <a:buChar char="•"/>
            </a:pPr>
            <a:r>
              <a:rPr lang="en-US" sz="3500" b="1" spc="7" dirty="0">
                <a:solidFill>
                  <a:srgbClr val="283991"/>
                </a:solidFill>
                <a:latin typeface="Helvetica World Bold"/>
                <a:ea typeface="Helvetica World Bold"/>
                <a:cs typeface="Helvetica World Bold"/>
                <a:sym typeface="Helvetica World Bold"/>
              </a:rPr>
              <a:t>Patient Organisations</a:t>
            </a:r>
            <a:r>
              <a:rPr lang="en-US" sz="3500" spc="7" dirty="0">
                <a:solidFill>
                  <a:srgbClr val="283991"/>
                </a:solidFill>
                <a:latin typeface="Helvetica World"/>
                <a:ea typeface="Helvetica World"/>
                <a:cs typeface="Helvetica World"/>
                <a:sym typeface="Helvetica World"/>
              </a:rPr>
              <a:t> can inform their communities better and also can have impact on HTA, regulatory etc. because there is more knowledge available</a:t>
            </a:r>
          </a:p>
          <a:p>
            <a:pPr marL="863599" lvl="1" indent="-431800" algn="l">
              <a:spcBef>
                <a:spcPts val="600"/>
              </a:spcBef>
              <a:spcAft>
                <a:spcPts val="600"/>
              </a:spcAft>
              <a:buFont typeface="Arial"/>
              <a:buChar char="•"/>
            </a:pPr>
            <a:r>
              <a:rPr lang="en-US" sz="3500" spc="7" dirty="0">
                <a:solidFill>
                  <a:srgbClr val="283991"/>
                </a:solidFill>
                <a:latin typeface="Helvetica World"/>
                <a:ea typeface="Helvetica World"/>
                <a:cs typeface="Helvetica World"/>
                <a:sym typeface="Helvetica World"/>
              </a:rPr>
              <a:t>This helps also in an </a:t>
            </a:r>
            <a:r>
              <a:rPr lang="en-US" sz="3500" b="1" spc="7" dirty="0">
                <a:solidFill>
                  <a:srgbClr val="283991"/>
                </a:solidFill>
                <a:latin typeface="Helvetica World Bold"/>
                <a:ea typeface="Helvetica World Bold"/>
                <a:cs typeface="Helvetica World Bold"/>
                <a:sym typeface="Helvetica World Bold"/>
              </a:rPr>
              <a:t>economic thinking</a:t>
            </a:r>
            <a:r>
              <a:rPr lang="en-US" sz="3500" spc="7" dirty="0">
                <a:solidFill>
                  <a:srgbClr val="283991"/>
                </a:solidFill>
                <a:latin typeface="Helvetica World"/>
                <a:ea typeface="Helvetica World"/>
                <a:cs typeface="Helvetica World"/>
                <a:sym typeface="Helvetica World"/>
              </a:rPr>
              <a:t> too: Adherence, Quality of life, disease management can be positively impacted by this information.</a:t>
            </a:r>
          </a:p>
          <a:p>
            <a:pPr marL="863599" lvl="1" indent="-431800" algn="l">
              <a:spcBef>
                <a:spcPts val="600"/>
              </a:spcBef>
              <a:spcAft>
                <a:spcPts val="600"/>
              </a:spcAft>
              <a:buFont typeface="Arial"/>
              <a:buChar char="•"/>
            </a:pPr>
            <a:r>
              <a:rPr lang="en-US" sz="3500" b="1" spc="7" dirty="0">
                <a:solidFill>
                  <a:srgbClr val="283991"/>
                </a:solidFill>
                <a:latin typeface="Helvetica World Bold"/>
                <a:ea typeface="Helvetica World Bold"/>
                <a:cs typeface="Helvetica World Bold"/>
                <a:sym typeface="Helvetica World Bold"/>
              </a:rPr>
              <a:t>Governments and health </a:t>
            </a:r>
            <a:r>
              <a:rPr lang="en-US" sz="3500" b="1" spc="7" dirty="0" err="1">
                <a:solidFill>
                  <a:srgbClr val="283991"/>
                </a:solidFill>
                <a:latin typeface="Helvetica World Bold"/>
                <a:ea typeface="Helvetica World Bold"/>
                <a:cs typeface="Helvetica World Bold"/>
                <a:sym typeface="Helvetica World Bold"/>
              </a:rPr>
              <a:t>organisations</a:t>
            </a:r>
            <a:r>
              <a:rPr lang="en-US" sz="3500" spc="7" dirty="0">
                <a:solidFill>
                  <a:srgbClr val="283991"/>
                </a:solidFill>
                <a:latin typeface="Helvetica World"/>
                <a:ea typeface="Helvetica World"/>
                <a:cs typeface="Helvetica World"/>
                <a:sym typeface="Helvetica World"/>
              </a:rPr>
              <a:t> also use this information to approve new medicines or make health guidelines or set up prevention programs.</a:t>
            </a:r>
          </a:p>
        </p:txBody>
      </p:sp>
      <p:sp>
        <p:nvSpPr>
          <p:cNvPr id="3" name="TextBox 3"/>
          <p:cNvSpPr txBox="1"/>
          <p:nvPr/>
        </p:nvSpPr>
        <p:spPr>
          <a:xfrm>
            <a:off x="713146" y="639890"/>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How can the information be used?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6121" y="2155508"/>
            <a:ext cx="15537148" cy="6617196"/>
          </a:xfrm>
          <a:prstGeom prst="rect">
            <a:avLst/>
          </a:prstGeom>
        </p:spPr>
        <p:txBody>
          <a:bodyPr lIns="0" tIns="0" rIns="0" bIns="0" rtlCol="0" anchor="t">
            <a:spAutoFit/>
          </a:bodyPr>
          <a:lstStyle/>
          <a:p>
            <a:pPr marL="863599" lvl="1" indent="-431800" algn="l">
              <a:lnSpc>
                <a:spcPts val="4319"/>
              </a:lnSpc>
              <a:spcBef>
                <a:spcPct val="0"/>
              </a:spcBef>
              <a:buFont typeface="Arial"/>
              <a:buChar char="•"/>
            </a:pPr>
            <a:r>
              <a:rPr lang="en-US" sz="3500" b="1" dirty="0">
                <a:solidFill>
                  <a:srgbClr val="283991"/>
                </a:solidFill>
                <a:latin typeface="Arimo Bold"/>
                <a:ea typeface="Arimo Bold"/>
                <a:cs typeface="Arimo Bold"/>
                <a:sym typeface="Arimo Bold"/>
              </a:rPr>
              <a:t>RWD and Clinical Trials Work Together: Both are important for understanding which treatments are best for patients.</a:t>
            </a:r>
          </a:p>
          <a:p>
            <a:pPr algn="l">
              <a:lnSpc>
                <a:spcPts val="4319"/>
              </a:lnSpc>
              <a:spcBef>
                <a:spcPct val="0"/>
              </a:spcBef>
            </a:pPr>
            <a:endParaRPr lang="en-US" sz="3500" b="1" dirty="0">
              <a:solidFill>
                <a:srgbClr val="283991"/>
              </a:solidFill>
              <a:latin typeface="Arimo Bold"/>
              <a:ea typeface="Arimo Bold"/>
              <a:cs typeface="Arimo Bold"/>
              <a:sym typeface="Arimo Bold"/>
            </a:endParaRPr>
          </a:p>
          <a:p>
            <a:pPr marL="863599" lvl="1" indent="-431800" algn="l">
              <a:lnSpc>
                <a:spcPts val="4319"/>
              </a:lnSpc>
              <a:spcBef>
                <a:spcPct val="0"/>
              </a:spcBef>
              <a:buFont typeface="Arial"/>
              <a:buChar char="•"/>
            </a:pPr>
            <a:r>
              <a:rPr lang="en-US" sz="3500" b="1" dirty="0">
                <a:solidFill>
                  <a:srgbClr val="283991"/>
                </a:solidFill>
                <a:latin typeface="Arimo Bold"/>
                <a:ea typeface="Arimo Bold"/>
                <a:cs typeface="Arimo Bold"/>
                <a:sym typeface="Arimo Bold"/>
              </a:rPr>
              <a:t>Clinical Trials: Test new treatments carefully before they’re available to everyone.</a:t>
            </a:r>
          </a:p>
          <a:p>
            <a:pPr algn="l">
              <a:lnSpc>
                <a:spcPts val="4319"/>
              </a:lnSpc>
              <a:spcBef>
                <a:spcPct val="0"/>
              </a:spcBef>
            </a:pPr>
            <a:endParaRPr lang="en-US" sz="3500" b="1" dirty="0">
              <a:solidFill>
                <a:srgbClr val="283991"/>
              </a:solidFill>
              <a:latin typeface="Arimo Bold"/>
              <a:ea typeface="Arimo Bold"/>
              <a:cs typeface="Arimo Bold"/>
              <a:sym typeface="Arimo Bold"/>
            </a:endParaRPr>
          </a:p>
          <a:p>
            <a:pPr marL="863599" lvl="1" indent="-431800" algn="l">
              <a:lnSpc>
                <a:spcPts val="4319"/>
              </a:lnSpc>
              <a:spcBef>
                <a:spcPct val="0"/>
              </a:spcBef>
              <a:buFont typeface="Arial"/>
              <a:buChar char="•"/>
            </a:pPr>
            <a:r>
              <a:rPr lang="en-US" sz="3500" b="1" dirty="0">
                <a:solidFill>
                  <a:srgbClr val="283991"/>
                </a:solidFill>
                <a:latin typeface="Arimo Bold"/>
                <a:ea typeface="Arimo Bold"/>
                <a:cs typeface="Arimo Bold"/>
                <a:sym typeface="Arimo Bold"/>
              </a:rPr>
              <a:t>RWD: Shows how treatments work in real life, for different kinds of patients.</a:t>
            </a:r>
          </a:p>
          <a:p>
            <a:pPr algn="l">
              <a:lnSpc>
                <a:spcPts val="4319"/>
              </a:lnSpc>
              <a:spcBef>
                <a:spcPct val="0"/>
              </a:spcBef>
            </a:pPr>
            <a:endParaRPr lang="en-US" sz="3500" b="1" dirty="0">
              <a:solidFill>
                <a:srgbClr val="283991"/>
              </a:solidFill>
              <a:latin typeface="Arimo Bold"/>
              <a:ea typeface="Arimo Bold"/>
              <a:cs typeface="Arimo Bold"/>
              <a:sym typeface="Arimo Bold"/>
            </a:endParaRPr>
          </a:p>
          <a:p>
            <a:pPr marL="863599" lvl="1" indent="-431800" algn="l">
              <a:lnSpc>
                <a:spcPts val="4319"/>
              </a:lnSpc>
              <a:spcBef>
                <a:spcPct val="0"/>
              </a:spcBef>
              <a:buFont typeface="Arial"/>
              <a:buChar char="•"/>
            </a:pPr>
            <a:r>
              <a:rPr lang="en-US" sz="3500" b="1" dirty="0">
                <a:solidFill>
                  <a:srgbClr val="283991"/>
                </a:solidFill>
                <a:latin typeface="Arimo Bold"/>
                <a:ea typeface="Arimo Bold"/>
                <a:cs typeface="Arimo Bold"/>
                <a:sym typeface="Arimo Bold"/>
              </a:rPr>
              <a:t>Together, RWD and CT’s help us to make better decisions for a better care.</a:t>
            </a:r>
          </a:p>
          <a:p>
            <a:pPr algn="l">
              <a:lnSpc>
                <a:spcPts val="4319"/>
              </a:lnSpc>
              <a:spcBef>
                <a:spcPct val="0"/>
              </a:spcBef>
            </a:pPr>
            <a:endParaRPr lang="en-US" sz="3999" b="1" dirty="0">
              <a:solidFill>
                <a:srgbClr val="283991"/>
              </a:solidFill>
              <a:latin typeface="Arimo Bold"/>
              <a:ea typeface="Arimo Bold"/>
              <a:cs typeface="Arimo Bold"/>
              <a:sym typeface="Arimo Bold"/>
            </a:endParaRPr>
          </a:p>
        </p:txBody>
      </p:sp>
      <p:sp>
        <p:nvSpPr>
          <p:cNvPr id="4" name="TextBox 4"/>
          <p:cNvSpPr txBox="1"/>
          <p:nvPr/>
        </p:nvSpPr>
        <p:spPr>
          <a:xfrm>
            <a:off x="764300" y="387446"/>
            <a:ext cx="15990222" cy="748988"/>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Summary</a:t>
            </a:r>
            <a:r>
              <a:rPr lang="en-US" sz="5400" b="1" spc="-3" dirty="0">
                <a:solidFill>
                  <a:srgbClr val="FCB040"/>
                </a:solidFill>
                <a:latin typeface="Helvetica World Bold"/>
                <a:ea typeface="Helvetica World Bold"/>
                <a:cs typeface="Helvetica World Bold"/>
                <a:sym typeface="Helvetica World Bold"/>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486400" y="2890709"/>
            <a:ext cx="6553200" cy="4505581"/>
          </a:xfrm>
          <a:custGeom>
            <a:avLst/>
            <a:gdLst/>
            <a:ahLst/>
            <a:cxnLst/>
            <a:rect l="l" t="t" r="r" b="b"/>
            <a:pathLst>
              <a:path w="3131685" h="2219581">
                <a:moveTo>
                  <a:pt x="0" y="0"/>
                </a:moveTo>
                <a:lnTo>
                  <a:pt x="3131685" y="0"/>
                </a:lnTo>
                <a:lnTo>
                  <a:pt x="3131685" y="2219581"/>
                </a:lnTo>
                <a:lnTo>
                  <a:pt x="0" y="22195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148889" y="725672"/>
            <a:ext cx="15990222" cy="748988"/>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Quiz</a:t>
            </a:r>
            <a:r>
              <a:rPr lang="en-US" sz="5400" b="1" spc="-3" dirty="0">
                <a:solidFill>
                  <a:srgbClr val="FCB040"/>
                </a:solidFill>
                <a:latin typeface="Helvetica World Bold"/>
                <a:ea typeface="Helvetica World Bold"/>
                <a:cs typeface="Helvetica World Bold"/>
                <a:sym typeface="Helvetica World Bold"/>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4183" y="2325058"/>
            <a:ext cx="14232091" cy="4039567"/>
          </a:xfrm>
          <a:prstGeom prst="rect">
            <a:avLst/>
          </a:prstGeom>
        </p:spPr>
        <p:txBody>
          <a:bodyPr lIns="0" tIns="0" rIns="0" bIns="0" rtlCol="0" anchor="t">
            <a:spAutoFit/>
          </a:bodyPr>
          <a:lstStyle/>
          <a:p>
            <a:pPr algn="just">
              <a:lnSpc>
                <a:spcPts val="4536"/>
              </a:lnSpc>
            </a:pPr>
            <a:r>
              <a:rPr lang="en-US" sz="3500" dirty="0">
                <a:solidFill>
                  <a:srgbClr val="283991"/>
                </a:solidFill>
                <a:latin typeface="Helvetica World"/>
                <a:ea typeface="Helvetica World"/>
                <a:cs typeface="Helvetica World"/>
                <a:sym typeface="Helvetica World"/>
              </a:rPr>
              <a:t>How might the limitations of clinical trials affect their applicability to real-world patient populations, and how could integrating RWD help address these issues?</a:t>
            </a:r>
          </a:p>
          <a:p>
            <a:pPr algn="just">
              <a:lnSpc>
                <a:spcPts val="4536"/>
              </a:lnSpc>
            </a:pPr>
            <a:endParaRPr lang="en-US" sz="3500" dirty="0">
              <a:solidFill>
                <a:srgbClr val="283991"/>
              </a:solidFill>
              <a:latin typeface="Helvetica World"/>
              <a:ea typeface="Helvetica World"/>
              <a:cs typeface="Helvetica World"/>
              <a:sym typeface="Helvetica World"/>
            </a:endParaRPr>
          </a:p>
          <a:p>
            <a:pPr algn="just">
              <a:lnSpc>
                <a:spcPts val="4536"/>
              </a:lnSpc>
            </a:pPr>
            <a:endParaRPr lang="en-US" sz="3500" dirty="0">
              <a:solidFill>
                <a:srgbClr val="283991"/>
              </a:solidFill>
              <a:latin typeface="Helvetica World"/>
              <a:ea typeface="Helvetica World"/>
              <a:cs typeface="Helvetica World"/>
              <a:sym typeface="Helvetica World"/>
            </a:endParaRPr>
          </a:p>
          <a:p>
            <a:pPr marL="906780" lvl="1" indent="-453390" algn="just">
              <a:lnSpc>
                <a:spcPts val="4536"/>
              </a:lnSpc>
              <a:buFont typeface="Arial"/>
              <a:buChar char="•"/>
            </a:pPr>
            <a:r>
              <a:rPr lang="en-US" sz="3500" dirty="0">
                <a:solidFill>
                  <a:srgbClr val="283991"/>
                </a:solidFill>
                <a:latin typeface="Helvetica World"/>
                <a:ea typeface="Helvetica World"/>
                <a:cs typeface="Helvetica World"/>
                <a:sym typeface="Helvetica World"/>
              </a:rPr>
              <a:t>There is no wrong or right answer </a:t>
            </a:r>
          </a:p>
          <a:p>
            <a:pPr algn="just">
              <a:lnSpc>
                <a:spcPts val="4536"/>
              </a:lnSpc>
            </a:pPr>
            <a:endParaRPr lang="en-US" sz="4200" dirty="0">
              <a:solidFill>
                <a:srgbClr val="283991"/>
              </a:solidFill>
              <a:latin typeface="Helvetica World"/>
              <a:ea typeface="Helvetica World"/>
              <a:cs typeface="Helvetica World"/>
              <a:sym typeface="Helvetica World"/>
            </a:endParaRPr>
          </a:p>
        </p:txBody>
      </p:sp>
      <p:sp>
        <p:nvSpPr>
          <p:cNvPr id="3" name="Freeform 3"/>
          <p:cNvSpPr/>
          <p:nvPr/>
        </p:nvSpPr>
        <p:spPr>
          <a:xfrm>
            <a:off x="15359393" y="475660"/>
            <a:ext cx="2133406" cy="2263560"/>
          </a:xfrm>
          <a:custGeom>
            <a:avLst/>
            <a:gdLst/>
            <a:ahLst/>
            <a:cxnLst/>
            <a:rect l="l" t="t" r="r" b="b"/>
            <a:pathLst>
              <a:path w="2133406" h="2263560">
                <a:moveTo>
                  <a:pt x="0" y="0"/>
                </a:moveTo>
                <a:lnTo>
                  <a:pt x="2133406" y="0"/>
                </a:lnTo>
                <a:lnTo>
                  <a:pt x="2133406" y="2263560"/>
                </a:lnTo>
                <a:lnTo>
                  <a:pt x="0" y="22635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355970" y="8056441"/>
            <a:ext cx="2550153" cy="1963618"/>
          </a:xfrm>
          <a:custGeom>
            <a:avLst/>
            <a:gdLst/>
            <a:ahLst/>
            <a:cxnLst/>
            <a:rect l="l" t="t" r="r" b="b"/>
            <a:pathLst>
              <a:path w="2550153" h="1963618">
                <a:moveTo>
                  <a:pt x="0" y="0"/>
                </a:moveTo>
                <a:lnTo>
                  <a:pt x="2550153" y="0"/>
                </a:lnTo>
                <a:lnTo>
                  <a:pt x="2550153" y="1963618"/>
                </a:lnTo>
                <a:lnTo>
                  <a:pt x="0" y="19636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717393" y="723900"/>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Reflective Question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55852" y="283968"/>
            <a:ext cx="4267748" cy="2843387"/>
          </a:xfrm>
          <a:custGeom>
            <a:avLst/>
            <a:gdLst/>
            <a:ahLst/>
            <a:cxnLst/>
            <a:rect l="l" t="t" r="r" b="b"/>
            <a:pathLst>
              <a:path w="4267748" h="2843387">
                <a:moveTo>
                  <a:pt x="0" y="0"/>
                </a:moveTo>
                <a:lnTo>
                  <a:pt x="4267748" y="0"/>
                </a:lnTo>
                <a:lnTo>
                  <a:pt x="4267748" y="2843387"/>
                </a:lnTo>
                <a:lnTo>
                  <a:pt x="0" y="284338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1028700" y="639890"/>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Further Readings </a:t>
            </a:r>
          </a:p>
        </p:txBody>
      </p:sp>
      <p:sp>
        <p:nvSpPr>
          <p:cNvPr id="5" name="TextBox 5"/>
          <p:cNvSpPr txBox="1"/>
          <p:nvPr/>
        </p:nvSpPr>
        <p:spPr>
          <a:xfrm>
            <a:off x="993829" y="1935054"/>
            <a:ext cx="16994900" cy="7119000"/>
          </a:xfrm>
          <a:prstGeom prst="rect">
            <a:avLst/>
          </a:prstGeom>
        </p:spPr>
        <p:txBody>
          <a:bodyPr lIns="0" tIns="0" rIns="0" bIns="0" rtlCol="0" anchor="t">
            <a:spAutoFit/>
          </a:bodyPr>
          <a:lstStyle/>
          <a:p>
            <a:pPr algn="l">
              <a:lnSpc>
                <a:spcPts val="3671"/>
              </a:lnSpc>
            </a:pPr>
            <a:r>
              <a:rPr lang="en-US" sz="3000" dirty="0">
                <a:solidFill>
                  <a:srgbClr val="283991"/>
                </a:solidFill>
                <a:latin typeface="Helvetica World"/>
                <a:ea typeface="Helvetica World"/>
                <a:cs typeface="Helvetica World"/>
                <a:sym typeface="Helvetica World"/>
              </a:rPr>
              <a:t>Slide 3: </a:t>
            </a:r>
            <a:r>
              <a:rPr lang="en-US" sz="3000" u="sng" dirty="0">
                <a:solidFill>
                  <a:srgbClr val="283991"/>
                </a:solidFill>
                <a:latin typeface="Helvetica World"/>
                <a:ea typeface="Helvetica World"/>
                <a:cs typeface="Helvetica World"/>
                <a:sym typeface="Helvetica World"/>
                <a:hlinkClick r:id="rId4" tooltip="https://www.ema.europa.eu/en/human-regulatory-overview/research-development/clinical-trials-human-medicines"/>
              </a:rPr>
              <a:t>EMA - overview about CT’s</a:t>
            </a:r>
            <a:r>
              <a:rPr lang="en-US" sz="3000" dirty="0">
                <a:solidFill>
                  <a:srgbClr val="283991"/>
                </a:solidFill>
                <a:latin typeface="Helvetica World"/>
                <a:ea typeface="Helvetica World"/>
                <a:cs typeface="Helvetica World"/>
                <a:sym typeface="Helvetica World"/>
              </a:rPr>
              <a:t> </a:t>
            </a:r>
          </a:p>
          <a:p>
            <a:pPr algn="l">
              <a:lnSpc>
                <a:spcPts val="3671"/>
              </a:lnSpc>
            </a:pPr>
            <a:endParaRPr lang="en-US" sz="3000" dirty="0">
              <a:solidFill>
                <a:srgbClr val="283991"/>
              </a:solidFill>
              <a:latin typeface="Helvetica World"/>
              <a:ea typeface="Helvetica World"/>
              <a:cs typeface="Helvetica World"/>
              <a:sym typeface="Helvetica World"/>
            </a:endParaRPr>
          </a:p>
          <a:p>
            <a:pPr algn="l">
              <a:lnSpc>
                <a:spcPts val="3671"/>
              </a:lnSpc>
            </a:pPr>
            <a:r>
              <a:rPr lang="en-US" sz="3000" dirty="0">
                <a:solidFill>
                  <a:srgbClr val="283991"/>
                </a:solidFill>
                <a:latin typeface="Helvetica World"/>
                <a:ea typeface="Helvetica World"/>
                <a:cs typeface="Helvetica World"/>
                <a:sym typeface="Helvetica World"/>
              </a:rPr>
              <a:t>Slide 4: </a:t>
            </a:r>
            <a:r>
              <a:rPr lang="en-US" sz="3000" u="sng" dirty="0">
                <a:solidFill>
                  <a:srgbClr val="283991"/>
                </a:solidFill>
                <a:latin typeface="Helvetica World"/>
                <a:ea typeface="Helvetica World"/>
                <a:cs typeface="Helvetica World"/>
                <a:sym typeface="Helvetica World"/>
                <a:hlinkClick r:id="rId5" tooltip="https://www.sciencedirect.com/science/article/abs/pii/S1053429619300414"/>
              </a:rPr>
              <a:t>Using Insurance Claims Data to Improve Health Outcomes</a:t>
            </a:r>
          </a:p>
          <a:p>
            <a:pPr algn="l">
              <a:lnSpc>
                <a:spcPts val="3671"/>
              </a:lnSpc>
            </a:pPr>
            <a:r>
              <a:rPr lang="en-US" sz="3000" u="sng" dirty="0">
                <a:solidFill>
                  <a:srgbClr val="283991"/>
                </a:solidFill>
                <a:latin typeface="Helvetica World"/>
                <a:ea typeface="Helvetica World"/>
                <a:cs typeface="Helvetica World"/>
                <a:sym typeface="Helvetica World"/>
                <a:hlinkClick r:id="rId6" tooltip="https://www.ncbi.nlm.nih.gov/pmc/articles/PMC6541866/"/>
              </a:rPr>
              <a:t>Wearable Devices in Chronic Disease Management</a:t>
            </a:r>
          </a:p>
          <a:p>
            <a:pPr algn="l">
              <a:lnSpc>
                <a:spcPts val="3671"/>
              </a:lnSpc>
            </a:pPr>
            <a:endParaRPr lang="en-US" sz="3000" u="sng" dirty="0">
              <a:solidFill>
                <a:srgbClr val="283991"/>
              </a:solidFill>
              <a:latin typeface="Helvetica World"/>
              <a:ea typeface="Helvetica World"/>
              <a:cs typeface="Helvetica World"/>
              <a:sym typeface="Helvetica World"/>
              <a:hlinkClick r:id="rId6" tooltip="https://www.ncbi.nlm.nih.gov/pmc/articles/PMC6541866/"/>
            </a:endParaRPr>
          </a:p>
          <a:p>
            <a:pPr algn="l">
              <a:lnSpc>
                <a:spcPts val="3671"/>
              </a:lnSpc>
            </a:pPr>
            <a:r>
              <a:rPr lang="en-US" sz="3000" dirty="0">
                <a:solidFill>
                  <a:srgbClr val="283991"/>
                </a:solidFill>
                <a:latin typeface="Helvetica World"/>
                <a:ea typeface="Helvetica World"/>
                <a:cs typeface="Helvetica World"/>
                <a:sym typeface="Helvetica World"/>
              </a:rPr>
              <a:t>Slide 6: </a:t>
            </a:r>
            <a:r>
              <a:rPr lang="en-US" sz="3000" u="sng" dirty="0">
                <a:solidFill>
                  <a:srgbClr val="283991"/>
                </a:solidFill>
                <a:latin typeface="Helvetica World"/>
                <a:ea typeface="Helvetica World"/>
                <a:cs typeface="Helvetica World"/>
                <a:sym typeface="Helvetica World"/>
                <a:hlinkClick r:id="rId7" tooltip="https://www.cancerresearchuk.org/about-cancer/find-a-clinical-trial/what-clinical-trials-are/phases-of-clinical-trials"/>
              </a:rPr>
              <a:t>Phases of clinical trials / Cancer Research UK</a:t>
            </a:r>
          </a:p>
          <a:p>
            <a:pPr algn="l">
              <a:lnSpc>
                <a:spcPts val="3671"/>
              </a:lnSpc>
            </a:pPr>
            <a:endParaRPr lang="en-US" sz="3000" u="sng" dirty="0">
              <a:solidFill>
                <a:srgbClr val="283991"/>
              </a:solidFill>
              <a:latin typeface="Helvetica World"/>
              <a:ea typeface="Helvetica World"/>
              <a:cs typeface="Helvetica World"/>
              <a:sym typeface="Helvetica World"/>
              <a:hlinkClick r:id="rId7" tooltip="https://www.cancerresearchuk.org/about-cancer/find-a-clinical-trial/what-clinical-trials-are/phases-of-clinical-trials"/>
            </a:endParaRPr>
          </a:p>
          <a:p>
            <a:pPr algn="l">
              <a:lnSpc>
                <a:spcPts val="3671"/>
              </a:lnSpc>
            </a:pPr>
            <a:r>
              <a:rPr lang="en-US" sz="3000" u="sng" dirty="0">
                <a:solidFill>
                  <a:srgbClr val="283991"/>
                </a:solidFill>
                <a:latin typeface="Helvetica World"/>
                <a:ea typeface="Helvetica World"/>
                <a:cs typeface="Helvetica World"/>
                <a:sym typeface="Helvetica World"/>
              </a:rPr>
              <a:t>Slide 7:  </a:t>
            </a:r>
            <a:r>
              <a:rPr lang="en-US" sz="3000" u="sng" dirty="0">
                <a:solidFill>
                  <a:srgbClr val="283991"/>
                </a:solidFill>
                <a:latin typeface="Helvetica World"/>
                <a:ea typeface="Helvetica World"/>
                <a:cs typeface="Helvetica World"/>
                <a:sym typeface="Helvetica World"/>
                <a:hlinkClick r:id="rId8" tooltip="https://www.lifebit.ai/blog/challenges-of-using-real-world-data-in-research-and-clinical-trials"/>
              </a:rPr>
              <a:t>Challenges in Real-World Data Collection</a:t>
            </a:r>
          </a:p>
          <a:p>
            <a:pPr algn="l">
              <a:lnSpc>
                <a:spcPts val="3671"/>
              </a:lnSpc>
            </a:pPr>
            <a:r>
              <a:rPr lang="en-US" sz="3000" u="sng" dirty="0">
                <a:solidFill>
                  <a:srgbClr val="283991"/>
                </a:solidFill>
                <a:latin typeface="Helvetica World"/>
                <a:ea typeface="Helvetica World"/>
                <a:cs typeface="Helvetica World"/>
                <a:sym typeface="Helvetica World"/>
                <a:hlinkClick r:id="rId9" tooltip="https://discovery.cs.illinois.edu/learn/Basics-of-Data-Science-with-Python/Observational-Studies-Confounders-and-Stratification/#:~:text=Confounding%20Variables,very%20common%20in%20observational%20studies."/>
              </a:rPr>
              <a:t>Bias and Confounding in Observational Studies</a:t>
            </a:r>
          </a:p>
          <a:p>
            <a:pPr algn="l">
              <a:lnSpc>
                <a:spcPts val="3671"/>
              </a:lnSpc>
            </a:pPr>
            <a:endParaRPr lang="en-US" sz="3000" u="sng" dirty="0">
              <a:solidFill>
                <a:srgbClr val="283991"/>
              </a:solidFill>
              <a:latin typeface="Helvetica World"/>
              <a:ea typeface="Helvetica World"/>
              <a:cs typeface="Helvetica World"/>
              <a:sym typeface="Helvetica World"/>
              <a:hlinkClick r:id="rId9" tooltip="https://discovery.cs.illinois.edu/learn/Basics-of-Data-Science-with-Python/Observational-Studies-Confounders-and-Stratification/#:~:text=Confounding%20Variables,very%20common%20in%20observational%20studies."/>
            </a:endParaRPr>
          </a:p>
          <a:p>
            <a:pPr algn="l">
              <a:lnSpc>
                <a:spcPts val="3671"/>
              </a:lnSpc>
            </a:pPr>
            <a:r>
              <a:rPr lang="en-US" sz="3000" u="sng" dirty="0">
                <a:solidFill>
                  <a:srgbClr val="283991"/>
                </a:solidFill>
                <a:latin typeface="Helvetica World"/>
                <a:ea typeface="Helvetica World"/>
                <a:cs typeface="Helvetica World"/>
                <a:sym typeface="Helvetica World"/>
                <a:hlinkClick r:id="rId7" tooltip="https://www.cancerresearchuk.org/about-cancer/find-a-clinical-trial/what-clinical-trials-are/phases-of-clinical-trials"/>
              </a:rPr>
              <a:t>A comparative study of clinical trial and real-world data in patients </a:t>
            </a:r>
            <a:r>
              <a:rPr lang="en-US" sz="3000" dirty="0">
                <a:solidFill>
                  <a:srgbClr val="283991"/>
                </a:solidFill>
                <a:latin typeface="Helvetica World"/>
                <a:ea typeface="Helvetica World"/>
                <a:cs typeface="Helvetica World"/>
                <a:sym typeface="Helvetica World"/>
              </a:rPr>
              <a:t>with diabetic kidney disease: https://</a:t>
            </a:r>
            <a:r>
              <a:rPr lang="en-US" sz="3000" dirty="0" err="1">
                <a:solidFill>
                  <a:srgbClr val="283991"/>
                </a:solidFill>
                <a:latin typeface="Helvetica World"/>
                <a:ea typeface="Helvetica World"/>
                <a:cs typeface="Helvetica World"/>
                <a:sym typeface="Helvetica World"/>
              </a:rPr>
              <a:t>www.nature.com</a:t>
            </a:r>
            <a:r>
              <a:rPr lang="en-US" sz="3000" dirty="0">
                <a:solidFill>
                  <a:srgbClr val="283991"/>
                </a:solidFill>
                <a:latin typeface="Helvetica World"/>
                <a:ea typeface="Helvetica World"/>
                <a:cs typeface="Helvetica World"/>
                <a:sym typeface="Helvetica World"/>
              </a:rPr>
              <a:t>/articles/s41598-024-51938-3  </a:t>
            </a:r>
          </a:p>
          <a:p>
            <a:pPr algn="l">
              <a:lnSpc>
                <a:spcPts val="3671"/>
              </a:lnSpc>
            </a:pPr>
            <a:endParaRPr lang="en-US" sz="3399" dirty="0">
              <a:solidFill>
                <a:srgbClr val="283991"/>
              </a:solidFill>
              <a:latin typeface="Helvetica World"/>
              <a:ea typeface="Helvetica World"/>
              <a:cs typeface="Helvetica World"/>
              <a:sym typeface="Helvetica World"/>
            </a:endParaRPr>
          </a:p>
          <a:p>
            <a:pPr algn="l">
              <a:lnSpc>
                <a:spcPts val="3671"/>
              </a:lnSpc>
            </a:pPr>
            <a:endParaRPr lang="en-US" sz="3399" dirty="0">
              <a:solidFill>
                <a:srgbClr val="283991"/>
              </a:solidFill>
              <a:latin typeface="Helvetica World"/>
              <a:ea typeface="Helvetica World"/>
              <a:cs typeface="Helvetica World"/>
              <a:sym typeface="Helvetica World"/>
            </a:endParaRPr>
          </a:p>
          <a:p>
            <a:pPr algn="l">
              <a:lnSpc>
                <a:spcPts val="3671"/>
              </a:lnSpc>
            </a:pPr>
            <a:endParaRPr lang="en-US" sz="3399" dirty="0">
              <a:solidFill>
                <a:srgbClr val="283991"/>
              </a:solidFill>
              <a:latin typeface="Helvetica World"/>
              <a:ea typeface="Helvetica World"/>
              <a:cs typeface="Helvetica World"/>
              <a:sym typeface="Helvetica Wor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147" y="372126"/>
            <a:ext cx="17268510" cy="9542748"/>
            <a:chOff x="0" y="0"/>
            <a:chExt cx="23024680" cy="12723664"/>
          </a:xfrm>
        </p:grpSpPr>
        <p:sp>
          <p:nvSpPr>
            <p:cNvPr id="3" name="Freeform 3"/>
            <p:cNvSpPr/>
            <p:nvPr/>
          </p:nvSpPr>
          <p:spPr>
            <a:xfrm>
              <a:off x="0" y="0"/>
              <a:ext cx="23024720" cy="12723749"/>
            </a:xfrm>
            <a:custGeom>
              <a:avLst/>
              <a:gdLst/>
              <a:ahLst/>
              <a:cxnLst/>
              <a:rect l="l" t="t" r="r" b="b"/>
              <a:pathLst>
                <a:path w="23024720" h="12723749">
                  <a:moveTo>
                    <a:pt x="0" y="2129155"/>
                  </a:moveTo>
                  <a:cubicBezTo>
                    <a:pt x="0" y="953262"/>
                    <a:pt x="954151" y="0"/>
                    <a:pt x="2131060" y="0"/>
                  </a:cubicBezTo>
                  <a:lnTo>
                    <a:pt x="20893660" y="0"/>
                  </a:lnTo>
                  <a:lnTo>
                    <a:pt x="20893660" y="12700"/>
                  </a:lnTo>
                  <a:lnTo>
                    <a:pt x="20893660" y="0"/>
                  </a:lnTo>
                  <a:cubicBezTo>
                    <a:pt x="22070569" y="0"/>
                    <a:pt x="23024720" y="953262"/>
                    <a:pt x="23024720" y="2129155"/>
                  </a:cubicBezTo>
                  <a:lnTo>
                    <a:pt x="23012020" y="2129155"/>
                  </a:lnTo>
                  <a:lnTo>
                    <a:pt x="23024720" y="2129155"/>
                  </a:lnTo>
                  <a:lnTo>
                    <a:pt x="23024720" y="10594594"/>
                  </a:lnTo>
                  <a:lnTo>
                    <a:pt x="23012020" y="10594594"/>
                  </a:lnTo>
                  <a:lnTo>
                    <a:pt x="23024720" y="10594594"/>
                  </a:lnTo>
                  <a:cubicBezTo>
                    <a:pt x="23024720" y="11770487"/>
                    <a:pt x="22070569" y="12723749"/>
                    <a:pt x="20893660" y="12723749"/>
                  </a:cubicBezTo>
                  <a:lnTo>
                    <a:pt x="20893660" y="12711049"/>
                  </a:lnTo>
                  <a:lnTo>
                    <a:pt x="20893660" y="12723749"/>
                  </a:lnTo>
                  <a:lnTo>
                    <a:pt x="2131060" y="12723749"/>
                  </a:lnTo>
                  <a:lnTo>
                    <a:pt x="2131060" y="12711049"/>
                  </a:lnTo>
                  <a:lnTo>
                    <a:pt x="2131060" y="12723749"/>
                  </a:lnTo>
                  <a:cubicBezTo>
                    <a:pt x="954151" y="12723622"/>
                    <a:pt x="0" y="11770487"/>
                    <a:pt x="0" y="10594594"/>
                  </a:cubicBezTo>
                  <a:lnTo>
                    <a:pt x="0" y="2129155"/>
                  </a:lnTo>
                  <a:lnTo>
                    <a:pt x="12700" y="2129155"/>
                  </a:lnTo>
                  <a:lnTo>
                    <a:pt x="0" y="2129155"/>
                  </a:lnTo>
                  <a:moveTo>
                    <a:pt x="25400" y="2129155"/>
                  </a:moveTo>
                  <a:lnTo>
                    <a:pt x="25400" y="10594594"/>
                  </a:lnTo>
                  <a:lnTo>
                    <a:pt x="12700" y="10594594"/>
                  </a:lnTo>
                  <a:lnTo>
                    <a:pt x="25400" y="10594594"/>
                  </a:lnTo>
                  <a:cubicBezTo>
                    <a:pt x="25400" y="11756390"/>
                    <a:pt x="968121" y="12698222"/>
                    <a:pt x="2131060" y="12698222"/>
                  </a:cubicBezTo>
                  <a:lnTo>
                    <a:pt x="20893660" y="12698222"/>
                  </a:lnTo>
                  <a:cubicBezTo>
                    <a:pt x="22056598" y="12698222"/>
                    <a:pt x="22999320" y="11756390"/>
                    <a:pt x="22999320" y="10594467"/>
                  </a:cubicBezTo>
                  <a:lnTo>
                    <a:pt x="22999320" y="2129155"/>
                  </a:lnTo>
                  <a:cubicBezTo>
                    <a:pt x="22999319" y="967232"/>
                    <a:pt x="22056598" y="25400"/>
                    <a:pt x="20893660" y="25400"/>
                  </a:cubicBezTo>
                  <a:lnTo>
                    <a:pt x="2131060" y="25400"/>
                  </a:lnTo>
                  <a:lnTo>
                    <a:pt x="2131060" y="12700"/>
                  </a:lnTo>
                  <a:lnTo>
                    <a:pt x="2131060" y="25400"/>
                  </a:lnTo>
                  <a:cubicBezTo>
                    <a:pt x="968121" y="25400"/>
                    <a:pt x="25400" y="967232"/>
                    <a:pt x="25400" y="2129155"/>
                  </a:cubicBezTo>
                  <a:close/>
                </a:path>
              </a:pathLst>
            </a:custGeom>
            <a:solidFill>
              <a:srgbClr val="283991"/>
            </a:solidFill>
          </p:spPr>
          <p:txBody>
            <a:bodyPr/>
            <a:lstStyle/>
            <a:p>
              <a:endParaRPr lang="en-GB"/>
            </a:p>
          </p:txBody>
        </p:sp>
      </p:grpSp>
      <p:sp>
        <p:nvSpPr>
          <p:cNvPr id="4" name="TextBox 4"/>
          <p:cNvSpPr txBox="1"/>
          <p:nvPr/>
        </p:nvSpPr>
        <p:spPr>
          <a:xfrm>
            <a:off x="1378445" y="1194315"/>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Arimo Bold"/>
                <a:ea typeface="Arimo Bold"/>
                <a:cs typeface="Arimo Bold"/>
                <a:sym typeface="Arimo Bold"/>
              </a:rPr>
              <a:t>Funding</a:t>
            </a:r>
          </a:p>
        </p:txBody>
      </p:sp>
      <p:sp>
        <p:nvSpPr>
          <p:cNvPr id="5" name="Freeform 5" descr="Inforegio - Download centre for visual elements"/>
          <p:cNvSpPr/>
          <p:nvPr/>
        </p:nvSpPr>
        <p:spPr>
          <a:xfrm>
            <a:off x="1396316" y="4247882"/>
            <a:ext cx="2988470" cy="1995487"/>
          </a:xfrm>
          <a:custGeom>
            <a:avLst/>
            <a:gdLst/>
            <a:ahLst/>
            <a:cxnLst/>
            <a:rect l="l" t="t" r="r" b="b"/>
            <a:pathLst>
              <a:path w="2988470" h="1995487">
                <a:moveTo>
                  <a:pt x="0" y="0"/>
                </a:moveTo>
                <a:lnTo>
                  <a:pt x="2988469" y="0"/>
                </a:lnTo>
                <a:lnTo>
                  <a:pt x="2988469" y="1995487"/>
                </a:lnTo>
                <a:lnTo>
                  <a:pt x="0" y="199548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extBox 6"/>
          <p:cNvSpPr txBox="1"/>
          <p:nvPr/>
        </p:nvSpPr>
        <p:spPr>
          <a:xfrm>
            <a:off x="4476225" y="4135723"/>
            <a:ext cx="12463035" cy="2172177"/>
          </a:xfrm>
          <a:prstGeom prst="rect">
            <a:avLst/>
          </a:prstGeom>
        </p:spPr>
        <p:txBody>
          <a:bodyPr lIns="0" tIns="0" rIns="0" bIns="0" rtlCol="0" anchor="t">
            <a:spAutoFit/>
          </a:bodyPr>
          <a:lstStyle/>
          <a:p>
            <a:pPr algn="l">
              <a:lnSpc>
                <a:spcPts val="3240"/>
              </a:lnSpc>
            </a:pPr>
            <a:r>
              <a:rPr lang="en-US" sz="2700" spc="62">
                <a:solidFill>
                  <a:srgbClr val="002060"/>
                </a:solidFill>
                <a:latin typeface="TT Smalls"/>
                <a:ea typeface="TT Smalls"/>
                <a:cs typeface="TT Smalls"/>
                <a:sym typeface="TT Smalls"/>
              </a:rPr>
              <a:t>This project has received funding from the European Union’s Horizon Europe Research and Innovation Actions under grant no. 101095479 (More-EUROPA). Views and opinions expressed are however those of the author(s) only and do not necessarily reflect those of the European Union nor the granting authority. Neither the European Union nor the granting authority can be held responsible for them.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13793" y="460152"/>
            <a:ext cx="3683256" cy="2762442"/>
          </a:xfrm>
          <a:custGeom>
            <a:avLst/>
            <a:gdLst/>
            <a:ahLst/>
            <a:cxnLst/>
            <a:rect l="l" t="t" r="r" b="b"/>
            <a:pathLst>
              <a:path w="3683256" h="2762442">
                <a:moveTo>
                  <a:pt x="0" y="0"/>
                </a:moveTo>
                <a:lnTo>
                  <a:pt x="3683256" y="0"/>
                </a:lnTo>
                <a:lnTo>
                  <a:pt x="3683256" y="2762442"/>
                </a:lnTo>
                <a:lnTo>
                  <a:pt x="0" y="276244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Freeform 3"/>
          <p:cNvSpPr/>
          <p:nvPr/>
        </p:nvSpPr>
        <p:spPr>
          <a:xfrm>
            <a:off x="13913793" y="3978379"/>
            <a:ext cx="3683256" cy="2467782"/>
          </a:xfrm>
          <a:custGeom>
            <a:avLst/>
            <a:gdLst/>
            <a:ahLst/>
            <a:cxnLst/>
            <a:rect l="l" t="t" r="r" b="b"/>
            <a:pathLst>
              <a:path w="3683256" h="2467782">
                <a:moveTo>
                  <a:pt x="0" y="0"/>
                </a:moveTo>
                <a:lnTo>
                  <a:pt x="3683256" y="0"/>
                </a:lnTo>
                <a:lnTo>
                  <a:pt x="3683256" y="2467781"/>
                </a:lnTo>
                <a:lnTo>
                  <a:pt x="0" y="246778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14048607" y="6919156"/>
            <a:ext cx="3548442" cy="1995999"/>
          </a:xfrm>
          <a:custGeom>
            <a:avLst/>
            <a:gdLst/>
            <a:ahLst/>
            <a:cxnLst/>
            <a:rect l="l" t="t" r="r" b="b"/>
            <a:pathLst>
              <a:path w="3548442" h="1995999">
                <a:moveTo>
                  <a:pt x="0" y="0"/>
                </a:moveTo>
                <a:lnTo>
                  <a:pt x="3548442" y="0"/>
                </a:lnTo>
                <a:lnTo>
                  <a:pt x="3548442" y="1995999"/>
                </a:lnTo>
                <a:lnTo>
                  <a:pt x="0" y="199599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TextBox 5"/>
          <p:cNvSpPr txBox="1"/>
          <p:nvPr/>
        </p:nvSpPr>
        <p:spPr>
          <a:xfrm>
            <a:off x="827744" y="1877782"/>
            <a:ext cx="13002977" cy="7223760"/>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Definition: </a:t>
            </a:r>
            <a:r>
              <a:rPr lang="en-US" sz="3500" spc="7" dirty="0">
                <a:solidFill>
                  <a:srgbClr val="283991"/>
                </a:solidFill>
                <a:latin typeface="Helvetica World"/>
                <a:ea typeface="Helvetica World"/>
                <a:cs typeface="Helvetica World"/>
                <a:sym typeface="Helvetica World"/>
              </a:rPr>
              <a:t>RWD is data collected from patients in everyday healthcare settings (like hospitals, doctor visits, and even from your smartwatch).</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Examples:</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Medical records from your doctor.</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Data from insurance claims (when your doctor sends information to your insurance)</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Information from fitness trackers or apps</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Why it matters: </a:t>
            </a:r>
            <a:r>
              <a:rPr lang="en-US" sz="3500" spc="7" dirty="0">
                <a:solidFill>
                  <a:srgbClr val="283991"/>
                </a:solidFill>
                <a:latin typeface="Helvetica World"/>
                <a:ea typeface="Helvetica World"/>
                <a:cs typeface="Helvetica World"/>
                <a:sym typeface="Helvetica World"/>
              </a:rPr>
              <a:t>It tells us how treatments work for regular people in real life, not just in controlled studies</a:t>
            </a: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
        <p:nvSpPr>
          <p:cNvPr id="6" name="TextBox 6"/>
          <p:cNvSpPr txBox="1"/>
          <p:nvPr/>
        </p:nvSpPr>
        <p:spPr>
          <a:xfrm>
            <a:off x="839368" y="628052"/>
            <a:ext cx="15590520" cy="74379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What is RWD?</a:t>
            </a:r>
            <a:endParaRPr lang="en-US" sz="5400" b="1" dirty="0">
              <a:solidFill>
                <a:srgbClr val="FCB040"/>
              </a:solidFill>
              <a:latin typeface="Helvetica World Bold"/>
              <a:ea typeface="Helvetica World Bold"/>
              <a:cs typeface="Helvetica World Bold"/>
              <a:sym typeface="Helvetica World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7384" y="1562100"/>
            <a:ext cx="16992016" cy="9198352"/>
          </a:xfrm>
          <a:prstGeom prst="rect">
            <a:avLst/>
          </a:prstGeom>
        </p:spPr>
        <p:txBody>
          <a:bodyPr wrap="square" lIns="0" tIns="0" rIns="0" bIns="0" rtlCol="0" anchor="t">
            <a:spAutoFit/>
          </a:bodyPr>
          <a:lstStyle/>
          <a:p>
            <a:pPr algn="l">
              <a:lnSpc>
                <a:spcPts val="4319"/>
              </a:lnSpc>
            </a:pPr>
            <a:r>
              <a:rPr lang="en-US" sz="2400" b="1" spc="7" dirty="0">
                <a:solidFill>
                  <a:srgbClr val="283991"/>
                </a:solidFill>
                <a:latin typeface="Helvetica World Bold"/>
                <a:ea typeface="Helvetica World Bold"/>
                <a:cs typeface="Helvetica World Bold"/>
                <a:sym typeface="Helvetica World Bold"/>
              </a:rPr>
              <a:t>Definition: </a:t>
            </a:r>
            <a:r>
              <a:rPr lang="en-US" sz="2400" spc="7" dirty="0">
                <a:solidFill>
                  <a:srgbClr val="283991"/>
                </a:solidFill>
                <a:latin typeface="Helvetica World"/>
                <a:ea typeface="Helvetica World"/>
                <a:cs typeface="Helvetica World"/>
              </a:rPr>
              <a:t>Clinical trials are research studies that test new treatments in a controlled environment before they are approved for widespread use.</a:t>
            </a:r>
          </a:p>
          <a:p>
            <a:pPr algn="l">
              <a:lnSpc>
                <a:spcPts val="4319"/>
              </a:lnSpc>
            </a:pPr>
            <a:endParaRPr lang="en-US" sz="2400" spc="7" dirty="0">
              <a:solidFill>
                <a:srgbClr val="283991"/>
              </a:solidFill>
              <a:latin typeface="Helvetica World"/>
              <a:ea typeface="Helvetica World"/>
              <a:cs typeface="Helvetica World"/>
              <a:sym typeface="Helvetica World"/>
            </a:endParaRPr>
          </a:p>
          <a:p>
            <a:pPr algn="l">
              <a:lnSpc>
                <a:spcPts val="4319"/>
              </a:lnSpc>
            </a:pPr>
            <a:r>
              <a:rPr lang="en-US" sz="2400" b="1" spc="7" dirty="0">
                <a:solidFill>
                  <a:srgbClr val="283991"/>
                </a:solidFill>
                <a:latin typeface="Helvetica World Bold"/>
                <a:ea typeface="Helvetica World Bold"/>
                <a:cs typeface="Helvetica World Bold"/>
                <a:sym typeface="Helvetica World Bold"/>
              </a:rPr>
              <a:t>How it works:</a:t>
            </a:r>
          </a:p>
          <a:p>
            <a:pPr marL="180000" algn="l">
              <a:lnSpc>
                <a:spcPts val="3500"/>
              </a:lnSpc>
            </a:pPr>
            <a:endParaRPr lang="en-US" sz="2400" b="1" spc="7" dirty="0">
              <a:solidFill>
                <a:srgbClr val="283991"/>
              </a:solidFill>
              <a:latin typeface="Helvetica World Bold"/>
              <a:ea typeface="Helvetica World Bold"/>
              <a:cs typeface="Helvetica World Bold"/>
              <a:sym typeface="Helvetica World Bold"/>
            </a:endParaRPr>
          </a:p>
          <a:p>
            <a:pPr marL="180000" lvl="1" indent="-342900" eaLnBrk="0" fontAlgn="base" hangingPunct="0">
              <a:lnSpc>
                <a:spcPts val="3500"/>
              </a:lnSpc>
              <a:spcBef>
                <a:spcPct val="0"/>
              </a:spcBef>
              <a:spcAft>
                <a:spcPct val="0"/>
              </a:spcAft>
              <a:buFont typeface="Arial" panose="020B0604020202020204" pitchFamily="34" charset="0"/>
              <a:buChar char="•"/>
            </a:pPr>
            <a:r>
              <a:rPr lang="en-US" altLang="en-US" sz="2400" spc="7" dirty="0">
                <a:solidFill>
                  <a:srgbClr val="283991"/>
                </a:solidFill>
                <a:latin typeface="Helvetica World"/>
                <a:ea typeface="Helvetica World"/>
                <a:cs typeface="Helvetica World"/>
              </a:rPr>
              <a:t>Patients are </a:t>
            </a:r>
            <a:r>
              <a:rPr lang="en-US" altLang="en-US" sz="2400" b="1" spc="7" dirty="0">
                <a:solidFill>
                  <a:srgbClr val="283991"/>
                </a:solidFill>
                <a:latin typeface="Helvetica World"/>
                <a:ea typeface="Helvetica World"/>
                <a:cs typeface="Helvetica World"/>
              </a:rPr>
              <a:t>carefully selected </a:t>
            </a:r>
            <a:r>
              <a:rPr lang="en-US" altLang="en-US" sz="2400" spc="7" dirty="0">
                <a:solidFill>
                  <a:srgbClr val="283991"/>
                </a:solidFill>
                <a:latin typeface="Helvetica World"/>
                <a:ea typeface="Helvetica World"/>
                <a:cs typeface="Helvetica World"/>
              </a:rPr>
              <a:t>based on specific criteria, such as disease status and exclusion factors.</a:t>
            </a:r>
          </a:p>
          <a:p>
            <a:pPr marL="180000" lvl="1" indent="-342900" eaLnBrk="0" fontAlgn="base" hangingPunct="0">
              <a:lnSpc>
                <a:spcPts val="3500"/>
              </a:lnSpc>
              <a:spcBef>
                <a:spcPct val="0"/>
              </a:spcBef>
              <a:spcAft>
                <a:spcPct val="0"/>
              </a:spcAft>
              <a:buFont typeface="Arial" panose="020B0604020202020204" pitchFamily="34" charset="0"/>
              <a:buChar char="•"/>
            </a:pPr>
            <a:r>
              <a:rPr lang="en-US" altLang="en-US" sz="2400" spc="7" dirty="0">
                <a:solidFill>
                  <a:srgbClr val="283991"/>
                </a:solidFill>
                <a:latin typeface="Helvetica World"/>
                <a:ea typeface="Helvetica World"/>
                <a:cs typeface="Helvetica World"/>
              </a:rPr>
              <a:t>The treatment approach depends on the study type:</a:t>
            </a:r>
          </a:p>
          <a:p>
            <a:pPr marL="180000" lvl="1" indent="-342900" eaLnBrk="0" fontAlgn="base" hangingPunct="0">
              <a:lnSpc>
                <a:spcPts val="3500"/>
              </a:lnSpc>
              <a:spcBef>
                <a:spcPct val="0"/>
              </a:spcBef>
              <a:spcAft>
                <a:spcPct val="0"/>
              </a:spcAft>
              <a:buFont typeface="Arial" panose="020B0604020202020204" pitchFamily="34" charset="0"/>
              <a:buChar char="•"/>
            </a:pPr>
            <a:r>
              <a:rPr lang="en-US" altLang="en-US" sz="2400" spc="7" dirty="0">
                <a:solidFill>
                  <a:srgbClr val="283991"/>
                </a:solidFill>
                <a:latin typeface="Helvetica World"/>
                <a:ea typeface="Helvetica World"/>
                <a:cs typeface="Helvetica World"/>
              </a:rPr>
              <a:t>In some studies, all patients receive the same treatment.</a:t>
            </a:r>
          </a:p>
          <a:p>
            <a:pPr marL="180000" lvl="1" indent="-342900" eaLnBrk="0" fontAlgn="base" hangingPunct="0">
              <a:lnSpc>
                <a:spcPts val="3500"/>
              </a:lnSpc>
              <a:spcBef>
                <a:spcPct val="0"/>
              </a:spcBef>
              <a:spcAft>
                <a:spcPct val="0"/>
              </a:spcAft>
              <a:buFont typeface="Arial" panose="020B0604020202020204" pitchFamily="34" charset="0"/>
              <a:buChar char="•"/>
            </a:pPr>
            <a:r>
              <a:rPr lang="en-US" altLang="en-US" sz="2400" spc="7" dirty="0">
                <a:solidFill>
                  <a:srgbClr val="283991"/>
                </a:solidFill>
                <a:latin typeface="Helvetica World"/>
                <a:ea typeface="Helvetica World"/>
                <a:cs typeface="Helvetica World"/>
              </a:rPr>
              <a:t>In </a:t>
            </a:r>
            <a:r>
              <a:rPr lang="en-US" altLang="en-US" sz="2400" b="1" spc="7" dirty="0">
                <a:solidFill>
                  <a:srgbClr val="283991"/>
                </a:solidFill>
                <a:latin typeface="Helvetica World"/>
                <a:ea typeface="Helvetica World"/>
                <a:cs typeface="Helvetica World"/>
              </a:rPr>
              <a:t>double-blind studies</a:t>
            </a:r>
            <a:r>
              <a:rPr lang="en-US" altLang="en-US" sz="2400" spc="7" dirty="0">
                <a:solidFill>
                  <a:srgbClr val="283991"/>
                </a:solidFill>
                <a:latin typeface="Helvetica World"/>
                <a:ea typeface="Helvetica World"/>
                <a:cs typeface="Helvetica World"/>
              </a:rPr>
              <a:t>, some patients receive a placebo instead of the actual treatment to compare effectiveness.</a:t>
            </a:r>
          </a:p>
          <a:p>
            <a:pPr marL="180000" lvl="1" indent="-342900" eaLnBrk="0" fontAlgn="base" hangingPunct="0">
              <a:lnSpc>
                <a:spcPts val="3500"/>
              </a:lnSpc>
              <a:spcBef>
                <a:spcPct val="0"/>
              </a:spcBef>
              <a:spcAft>
                <a:spcPct val="0"/>
              </a:spcAft>
              <a:buFont typeface="Arial" panose="020B0604020202020204" pitchFamily="34" charset="0"/>
              <a:buChar char="•"/>
            </a:pPr>
            <a:r>
              <a:rPr lang="en-US" altLang="en-US" sz="2400" spc="7" dirty="0">
                <a:solidFill>
                  <a:srgbClr val="283991"/>
                </a:solidFill>
                <a:latin typeface="Helvetica World"/>
                <a:ea typeface="Helvetica World"/>
                <a:cs typeface="Helvetica World"/>
              </a:rPr>
              <a:t>Clinical trials occur in </a:t>
            </a:r>
            <a:r>
              <a:rPr lang="en-US" altLang="en-US" sz="2400" b="1" spc="7" dirty="0">
                <a:solidFill>
                  <a:srgbClr val="283991"/>
                </a:solidFill>
                <a:latin typeface="Helvetica World"/>
                <a:ea typeface="Helvetica World"/>
                <a:cs typeface="Helvetica World"/>
              </a:rPr>
              <a:t>phases</a:t>
            </a:r>
            <a:r>
              <a:rPr lang="en-US" altLang="en-US" sz="2400" spc="7" dirty="0">
                <a:solidFill>
                  <a:srgbClr val="283991"/>
                </a:solidFill>
                <a:latin typeface="Helvetica World"/>
                <a:ea typeface="Helvetica World"/>
                <a:cs typeface="Helvetica World"/>
              </a:rPr>
              <a:t>:</a:t>
            </a:r>
          </a:p>
          <a:p>
            <a:pPr marL="180000" lvl="1" indent="-342900" eaLnBrk="0" fontAlgn="base" hangingPunct="0">
              <a:lnSpc>
                <a:spcPts val="3500"/>
              </a:lnSpc>
              <a:spcBef>
                <a:spcPct val="0"/>
              </a:spcBef>
              <a:spcAft>
                <a:spcPct val="0"/>
              </a:spcAft>
              <a:buFont typeface="Arial" panose="020B0604020202020204" pitchFamily="34" charset="0"/>
              <a:buChar char="•"/>
            </a:pPr>
            <a:r>
              <a:rPr lang="en-US" altLang="en-US" sz="2400" b="1" spc="7" dirty="0">
                <a:solidFill>
                  <a:srgbClr val="283991"/>
                </a:solidFill>
                <a:latin typeface="Helvetica World"/>
                <a:ea typeface="Helvetica World"/>
                <a:cs typeface="Helvetica World"/>
              </a:rPr>
              <a:t>Phase 1: </a:t>
            </a:r>
            <a:r>
              <a:rPr lang="en-US" altLang="en-US" sz="2400" spc="7" dirty="0">
                <a:solidFill>
                  <a:srgbClr val="283991"/>
                </a:solidFill>
                <a:latin typeface="Helvetica World"/>
                <a:ea typeface="Helvetica World"/>
                <a:cs typeface="Helvetica World"/>
              </a:rPr>
              <a:t>A small group of healthy volunteers participates to assess safety.</a:t>
            </a:r>
          </a:p>
          <a:p>
            <a:pPr marL="180000" lvl="1" indent="-342900" eaLnBrk="0" fontAlgn="base" hangingPunct="0">
              <a:lnSpc>
                <a:spcPts val="3500"/>
              </a:lnSpc>
              <a:spcBef>
                <a:spcPct val="0"/>
              </a:spcBef>
              <a:spcAft>
                <a:spcPct val="0"/>
              </a:spcAft>
              <a:buFont typeface="Arial" panose="020B0604020202020204" pitchFamily="34" charset="0"/>
              <a:buChar char="•"/>
            </a:pPr>
            <a:r>
              <a:rPr lang="en-US" altLang="en-US" sz="2400" b="1" spc="7" dirty="0">
                <a:solidFill>
                  <a:srgbClr val="283991"/>
                </a:solidFill>
                <a:latin typeface="Helvetica World"/>
                <a:ea typeface="Helvetica World"/>
                <a:cs typeface="Helvetica World"/>
              </a:rPr>
              <a:t>Phase 2 and beyond: </a:t>
            </a:r>
            <a:r>
              <a:rPr lang="en-US" altLang="en-US" sz="2400" spc="7" dirty="0">
                <a:solidFill>
                  <a:srgbClr val="283991"/>
                </a:solidFill>
                <a:latin typeface="Helvetica World"/>
                <a:ea typeface="Helvetica World"/>
                <a:cs typeface="Helvetica World"/>
              </a:rPr>
              <a:t>Patients living with the disease participate to evaluate effectiveness and potential side effects.</a:t>
            </a:r>
          </a:p>
          <a:p>
            <a:pPr algn="l">
              <a:lnSpc>
                <a:spcPts val="4319"/>
              </a:lnSpc>
            </a:pPr>
            <a:endParaRPr lang="en-US" sz="2400" b="1" spc="7" dirty="0">
              <a:solidFill>
                <a:srgbClr val="283991"/>
              </a:solidFill>
              <a:latin typeface="Helvetica World Bold"/>
              <a:ea typeface="Helvetica World Bold"/>
              <a:cs typeface="Helvetica World Bold"/>
              <a:sym typeface="Helvetica World Bold"/>
            </a:endParaRPr>
          </a:p>
          <a:p>
            <a:pPr algn="l">
              <a:lnSpc>
                <a:spcPts val="4319"/>
              </a:lnSpc>
            </a:pPr>
            <a:r>
              <a:rPr lang="en-US" sz="2400" b="1" spc="7" dirty="0">
                <a:solidFill>
                  <a:srgbClr val="283991"/>
                </a:solidFill>
                <a:latin typeface="Helvetica World Bold"/>
                <a:ea typeface="Helvetica World Bold"/>
                <a:cs typeface="Helvetica World Bold"/>
                <a:sym typeface="Helvetica World Bold"/>
              </a:rPr>
              <a:t>Why it matters: </a:t>
            </a:r>
            <a:r>
              <a:rPr lang="en-US" sz="2400" spc="7" dirty="0">
                <a:solidFill>
                  <a:srgbClr val="283991"/>
                </a:solidFill>
                <a:latin typeface="Helvetica World"/>
                <a:ea typeface="Helvetica World"/>
                <a:cs typeface="Helvetica World"/>
              </a:rPr>
              <a:t>Clinical trials are essential for ensuring that new treatments are safe, effective, and beneficial before they become widely available.</a:t>
            </a:r>
            <a:endParaRPr lang="en-US" sz="2400" spc="7" dirty="0">
              <a:solidFill>
                <a:srgbClr val="283991"/>
              </a:solidFill>
              <a:latin typeface="Helvetica World"/>
              <a:ea typeface="Helvetica World"/>
              <a:cs typeface="Helvetica World"/>
              <a:sym typeface="Helvetica World"/>
            </a:endParaRPr>
          </a:p>
          <a:p>
            <a:pPr algn="l">
              <a:lnSpc>
                <a:spcPts val="3348"/>
              </a:lnSpc>
            </a:pPr>
            <a:endParaRPr lang="en-US" sz="2000" spc="6" dirty="0">
              <a:solidFill>
                <a:srgbClr val="283991"/>
              </a:solidFill>
              <a:latin typeface="Helvetica World"/>
              <a:ea typeface="Helvetica World"/>
              <a:cs typeface="Helvetica World"/>
              <a:sym typeface="Helvetica World"/>
            </a:endParaRPr>
          </a:p>
          <a:p>
            <a:pPr algn="l">
              <a:lnSpc>
                <a:spcPts val="3348"/>
              </a:lnSpc>
            </a:pPr>
            <a:r>
              <a:rPr lang="en-US" sz="2000" spc="6" dirty="0">
                <a:solidFill>
                  <a:srgbClr val="283991"/>
                </a:solidFill>
                <a:latin typeface="Helvetica World"/>
                <a:ea typeface="Helvetica World"/>
                <a:cs typeface="Helvetica World"/>
                <a:sym typeface="Helvetica World"/>
              </a:rPr>
              <a:t>Further reading: EMA - overview about CT’s </a:t>
            </a:r>
            <a:r>
              <a:rPr lang="en-US" sz="2000" spc="6" dirty="0">
                <a:solidFill>
                  <a:srgbClr val="283991"/>
                </a:solidFill>
                <a:latin typeface="Helvetica World"/>
                <a:ea typeface="Helvetica World"/>
                <a:cs typeface="Helvetica World"/>
                <a:sym typeface="Helvetica World"/>
                <a:hlinkClick r:id="rId3"/>
              </a:rPr>
              <a:t>https://www.ema.europa.eu/en/human-regulatory-overview/research-development/clinical-trials-human-medicines</a:t>
            </a:r>
            <a:r>
              <a:rPr lang="en-US" sz="2000" spc="6" dirty="0">
                <a:solidFill>
                  <a:srgbClr val="283991"/>
                </a:solidFill>
                <a:latin typeface="Helvetica World"/>
                <a:ea typeface="Helvetica World"/>
                <a:cs typeface="Helvetica World"/>
                <a:sym typeface="Helvetica World"/>
              </a:rPr>
              <a:t>  </a:t>
            </a:r>
          </a:p>
          <a:p>
            <a:pPr algn="l">
              <a:lnSpc>
                <a:spcPts val="4319"/>
              </a:lnSpc>
            </a:pPr>
            <a:endParaRPr lang="en-US" sz="2000" spc="6" dirty="0">
              <a:solidFill>
                <a:srgbClr val="283991"/>
              </a:solidFill>
              <a:latin typeface="Helvetica World"/>
              <a:ea typeface="Helvetica World"/>
              <a:cs typeface="Helvetica World"/>
              <a:sym typeface="Helvetica World"/>
            </a:endParaRPr>
          </a:p>
        </p:txBody>
      </p:sp>
      <p:sp>
        <p:nvSpPr>
          <p:cNvPr id="4" name="TextBox 4"/>
          <p:cNvSpPr txBox="1"/>
          <p:nvPr/>
        </p:nvSpPr>
        <p:spPr>
          <a:xfrm>
            <a:off x="1028700" y="639890"/>
            <a:ext cx="15590520" cy="74379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What are Clinical Trials - CT’s</a:t>
            </a:r>
          </a:p>
        </p:txBody>
      </p:sp>
      <p:sp>
        <p:nvSpPr>
          <p:cNvPr id="3" name="Rectangle 1">
            <a:extLst>
              <a:ext uri="{FF2B5EF4-FFF2-40B4-BE49-F238E27FC236}">
                <a16:creationId xmlns:a16="http://schemas.microsoft.com/office/drawing/2014/main" id="{8F488A32-4E8C-6092-9AFC-48A602D31D25}"/>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5901" y="2258925"/>
            <a:ext cx="16418651" cy="6703314"/>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Why RWD Is Useful:</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It shows how treatments work for different types of people, not just those in clinical trials.</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It includes people from all walks of life—different ages, backgrounds, and health conditions.</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You can learn what happens when patients take treatments over time, outside of a controlled setting.</a:t>
            </a:r>
          </a:p>
          <a:p>
            <a:pPr algn="l">
              <a:lnSpc>
                <a:spcPts val="4319"/>
              </a:lnSpc>
            </a:pPr>
            <a:endParaRPr lang="en-US" sz="3999" spc="7" dirty="0">
              <a:solidFill>
                <a:srgbClr val="283991"/>
              </a:solidFill>
              <a:latin typeface="Helvetica World"/>
              <a:ea typeface="Helvetica World"/>
              <a:cs typeface="Helvetica World"/>
              <a:sym typeface="Helvetica World"/>
            </a:endParaRPr>
          </a:p>
          <a:p>
            <a:pPr algn="l">
              <a:lnSpc>
                <a:spcPts val="3456"/>
              </a:lnSpc>
            </a:pPr>
            <a:r>
              <a:rPr lang="en-US" sz="3200" spc="6" dirty="0">
                <a:solidFill>
                  <a:srgbClr val="283991"/>
                </a:solidFill>
                <a:latin typeface="Helvetica World"/>
                <a:ea typeface="Helvetica World"/>
                <a:cs typeface="Helvetica World"/>
                <a:sym typeface="Helvetica World"/>
              </a:rPr>
              <a:t>Further Reading: </a:t>
            </a:r>
          </a:p>
          <a:p>
            <a:pPr marL="690884" lvl="1" indent="-345442" algn="l">
              <a:lnSpc>
                <a:spcPts val="3456"/>
              </a:lnSpc>
              <a:buFont typeface="Arial"/>
              <a:buChar char="•"/>
            </a:pPr>
            <a:r>
              <a:rPr lang="en-US" sz="3200" spc="6" dirty="0">
                <a:solidFill>
                  <a:srgbClr val="283991"/>
                </a:solidFill>
                <a:latin typeface="Helvetica World"/>
                <a:ea typeface="Helvetica World"/>
                <a:cs typeface="Helvetica World"/>
                <a:sym typeface="Helvetica World"/>
              </a:rPr>
              <a:t>Link: </a:t>
            </a:r>
            <a:r>
              <a:rPr lang="en-US" sz="3200" u="sng" spc="6" dirty="0">
                <a:solidFill>
                  <a:srgbClr val="283991"/>
                </a:solidFill>
                <a:latin typeface="Helvetica World"/>
                <a:ea typeface="Helvetica World"/>
                <a:cs typeface="Helvetica World"/>
                <a:sym typeface="Helvetica World"/>
                <a:hlinkClick r:id="rId3" tooltip="https://www.ncbi.nlm.nih.gov/pmc/articles/PMC6541866/"/>
              </a:rPr>
              <a:t>Wearable Devices in Chronic Disease Management</a:t>
            </a:r>
          </a:p>
          <a:p>
            <a:pPr marL="690884" lvl="1" indent="-345442" algn="l">
              <a:lnSpc>
                <a:spcPts val="3456"/>
              </a:lnSpc>
              <a:buFont typeface="Arial"/>
              <a:buChar char="•"/>
            </a:pPr>
            <a:r>
              <a:rPr lang="en-US" sz="3200" spc="6" dirty="0">
                <a:solidFill>
                  <a:srgbClr val="283991"/>
                </a:solidFill>
                <a:latin typeface="Helvetica World"/>
                <a:ea typeface="Helvetica World"/>
                <a:cs typeface="Helvetica World"/>
                <a:sym typeface="Helvetica World"/>
              </a:rPr>
              <a:t>Link: </a:t>
            </a:r>
            <a:r>
              <a:rPr lang="en-US" sz="3200" u="sng" spc="6" dirty="0">
                <a:solidFill>
                  <a:srgbClr val="283991"/>
                </a:solidFill>
                <a:latin typeface="Helvetica World"/>
                <a:ea typeface="Helvetica World"/>
                <a:cs typeface="Helvetica World"/>
                <a:sym typeface="Helvetica World"/>
                <a:hlinkClick r:id="rId4" tooltip="https://www.sciencedirect.com/science/article/abs/pii/S1053429619300414"/>
              </a:rPr>
              <a:t>Using Insurance Claims Data to Improve Health Outcomes</a:t>
            </a:r>
          </a:p>
          <a:p>
            <a:pPr algn="l">
              <a:lnSpc>
                <a:spcPts val="3456"/>
              </a:lnSpc>
            </a:pPr>
            <a:endParaRPr lang="en-US" sz="3200" u="sng" spc="6" dirty="0">
              <a:solidFill>
                <a:srgbClr val="283991"/>
              </a:solidFill>
              <a:latin typeface="Helvetica World"/>
              <a:ea typeface="Helvetica World"/>
              <a:cs typeface="Helvetica World"/>
              <a:sym typeface="Helvetica World"/>
              <a:hlinkClick r:id="rId4" tooltip="https://www.sciencedirect.com/science/article/abs/pii/S1053429619300414"/>
            </a:endParaRPr>
          </a:p>
        </p:txBody>
      </p:sp>
      <p:sp>
        <p:nvSpPr>
          <p:cNvPr id="3" name="Freeform 3"/>
          <p:cNvSpPr/>
          <p:nvPr/>
        </p:nvSpPr>
        <p:spPr>
          <a:xfrm>
            <a:off x="13716000" y="393163"/>
            <a:ext cx="4208191" cy="2744368"/>
          </a:xfrm>
          <a:custGeom>
            <a:avLst/>
            <a:gdLst/>
            <a:ahLst/>
            <a:cxnLst/>
            <a:rect l="l" t="t" r="r" b="b"/>
            <a:pathLst>
              <a:path w="4637417" h="3095476">
                <a:moveTo>
                  <a:pt x="0" y="0"/>
                </a:moveTo>
                <a:lnTo>
                  <a:pt x="4637417" y="0"/>
                </a:lnTo>
                <a:lnTo>
                  <a:pt x="4637417" y="3095477"/>
                </a:lnTo>
                <a:lnTo>
                  <a:pt x="0" y="3095477"/>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755901" y="639890"/>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Strengths of RWD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71873" y="192299"/>
            <a:ext cx="3750386" cy="2503383"/>
          </a:xfrm>
          <a:custGeom>
            <a:avLst/>
            <a:gdLst/>
            <a:ahLst/>
            <a:cxnLst/>
            <a:rect l="l" t="t" r="r" b="b"/>
            <a:pathLst>
              <a:path w="3750386" h="2503383">
                <a:moveTo>
                  <a:pt x="0" y="0"/>
                </a:moveTo>
                <a:lnTo>
                  <a:pt x="3750386" y="0"/>
                </a:lnTo>
                <a:lnTo>
                  <a:pt x="3750386" y="2503382"/>
                </a:lnTo>
                <a:lnTo>
                  <a:pt x="0" y="250338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856700" y="1807579"/>
            <a:ext cx="15590520" cy="7128510"/>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Why Clinical Trials are useful:</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CT’s test new treatments in a very careful way.</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CT’s make sure treatments are safe and really work before being used by everyone.</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CT’s are going Phase by Phase starting in Phase 1 - this is time consuming but important to keep things safe for all who are in the process - Doctors and patients. </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After every Phase there is a check to make sure that everything is safe and secure for patients.</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Doctors and patients can trust that the results are reliable because of the control and testing involved.</a:t>
            </a: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
        <p:nvSpPr>
          <p:cNvPr id="4" name="Freeform 4"/>
          <p:cNvSpPr/>
          <p:nvPr/>
        </p:nvSpPr>
        <p:spPr>
          <a:xfrm>
            <a:off x="14382414" y="8193151"/>
            <a:ext cx="2852325" cy="1901550"/>
          </a:xfrm>
          <a:custGeom>
            <a:avLst/>
            <a:gdLst/>
            <a:ahLst/>
            <a:cxnLst/>
            <a:rect l="l" t="t" r="r" b="b"/>
            <a:pathLst>
              <a:path w="2852325" h="1901550">
                <a:moveTo>
                  <a:pt x="0" y="0"/>
                </a:moveTo>
                <a:lnTo>
                  <a:pt x="2852325" y="0"/>
                </a:lnTo>
                <a:lnTo>
                  <a:pt x="2852325" y="1901549"/>
                </a:lnTo>
                <a:lnTo>
                  <a:pt x="0" y="1901549"/>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TextBox 5"/>
          <p:cNvSpPr txBox="1"/>
          <p:nvPr/>
        </p:nvSpPr>
        <p:spPr>
          <a:xfrm>
            <a:off x="856700" y="513969"/>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Strengths of Clinical Trials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73400" y="100306"/>
            <a:ext cx="2257056" cy="2232392"/>
          </a:xfrm>
          <a:custGeom>
            <a:avLst/>
            <a:gdLst/>
            <a:ahLst/>
            <a:cxnLst/>
            <a:rect l="l" t="t" r="r" b="b"/>
            <a:pathLst>
              <a:path w="2884139" h="2884139">
                <a:moveTo>
                  <a:pt x="0" y="0"/>
                </a:moveTo>
                <a:lnTo>
                  <a:pt x="2884139" y="0"/>
                </a:lnTo>
                <a:lnTo>
                  <a:pt x="2884139" y="2884139"/>
                </a:lnTo>
                <a:lnTo>
                  <a:pt x="0" y="28841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480431" y="2324100"/>
            <a:ext cx="17262545" cy="8031558"/>
          </a:xfrm>
          <a:prstGeom prst="rect">
            <a:avLst/>
          </a:prstGeom>
        </p:spPr>
        <p:txBody>
          <a:bodyPr wrap="square" lIns="0" tIns="0" rIns="0" bIns="0" rtlCol="0" anchor="t">
            <a:spAutoFit/>
          </a:bodyPr>
          <a:lstStyle/>
          <a:p>
            <a:pPr marL="863599" lvl="1" indent="-43180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Limited </a:t>
            </a:r>
            <a:r>
              <a:rPr lang="en-US" sz="3500" b="1" spc="7" dirty="0" err="1">
                <a:solidFill>
                  <a:srgbClr val="283991"/>
                </a:solidFill>
                <a:latin typeface="Helvetica World Bold"/>
                <a:ea typeface="Helvetica World Bold"/>
                <a:cs typeface="Helvetica World Bold"/>
                <a:sym typeface="Helvetica World Bold"/>
              </a:rPr>
              <a:t>Generalisability</a:t>
            </a:r>
            <a:r>
              <a:rPr lang="en-US" sz="3500" b="1" spc="7" dirty="0">
                <a:solidFill>
                  <a:srgbClr val="283991"/>
                </a:solidFill>
                <a:latin typeface="Helvetica World Bold"/>
                <a:ea typeface="Helvetica World Bold"/>
                <a:cs typeface="Helvetica World Bold"/>
                <a:sym typeface="Helvetica World Bold"/>
              </a:rPr>
              <a:t>: </a:t>
            </a:r>
            <a:r>
              <a:rPr lang="en-US" sz="3500" spc="7" dirty="0">
                <a:solidFill>
                  <a:srgbClr val="283991"/>
                </a:solidFill>
                <a:latin typeface="Helvetica World"/>
                <a:ea typeface="Helvetica World"/>
                <a:cs typeface="Helvetica World"/>
                <a:sym typeface="Helvetica World"/>
              </a:rPr>
              <a:t>Often excludes populations like the elderly or those with multiple conditions, affecting applicability.</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Artificial Conditions: </a:t>
            </a:r>
            <a:r>
              <a:rPr lang="en-US" sz="3500" spc="7" dirty="0">
                <a:solidFill>
                  <a:srgbClr val="283991"/>
                </a:solidFill>
                <a:latin typeface="Helvetica World"/>
                <a:ea typeface="Helvetica World"/>
                <a:cs typeface="Helvetica World"/>
                <a:sym typeface="Helvetica World"/>
              </a:rPr>
              <a:t>Controlled settings may not reflect real-world variability.</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Time-Consuming Process:</a:t>
            </a:r>
          </a:p>
          <a:p>
            <a:pPr marL="431799" lvl="1"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marL="1727199" lvl="2" indent="-575733" algn="l">
              <a:lnSpc>
                <a:spcPts val="4319"/>
              </a:lnSpc>
              <a:buFont typeface="Arial"/>
              <a:buChar char="⚬"/>
            </a:pPr>
            <a:r>
              <a:rPr lang="en-US" sz="3500" b="1" spc="7" dirty="0">
                <a:solidFill>
                  <a:srgbClr val="283991"/>
                </a:solidFill>
                <a:latin typeface="Helvetica World"/>
                <a:ea typeface="Helvetica World"/>
                <a:cs typeface="Helvetica World"/>
                <a:sym typeface="Helvetica World"/>
              </a:rPr>
              <a:t>Phases of Clinical Trials</a:t>
            </a:r>
            <a:r>
              <a:rPr lang="en-US" sz="3500" spc="7" dirty="0">
                <a:solidFill>
                  <a:srgbClr val="283991"/>
                </a:solidFill>
                <a:latin typeface="Helvetica World"/>
                <a:ea typeface="Helvetica World"/>
                <a:cs typeface="Helvetica World"/>
                <a:sym typeface="Helvetica World"/>
              </a:rPr>
              <a:t>: Phase I (safety - First in men), Phase II (effectiveness - first group with patients involved), Phase III (comparison - final phase to get the market access via HTA), Phase IV (post-market).</a:t>
            </a:r>
          </a:p>
          <a:p>
            <a:pPr marL="1727199" lvl="2" indent="-575733" algn="l">
              <a:lnSpc>
                <a:spcPts val="4319"/>
              </a:lnSpc>
              <a:buFont typeface="Arial"/>
              <a:buChar char="⚬"/>
            </a:pPr>
            <a:r>
              <a:rPr lang="en-US" sz="3500" b="1" spc="7" dirty="0">
                <a:solidFill>
                  <a:srgbClr val="283991"/>
                </a:solidFill>
                <a:latin typeface="Helvetica World"/>
                <a:ea typeface="Helvetica World"/>
                <a:cs typeface="Helvetica World"/>
                <a:sym typeface="Helvetica World"/>
              </a:rPr>
              <a:t>Duration and Costs</a:t>
            </a:r>
            <a:r>
              <a:rPr lang="en-US" sz="3500" spc="7" dirty="0">
                <a:solidFill>
                  <a:srgbClr val="283991"/>
                </a:solidFill>
                <a:latin typeface="Helvetica World"/>
                <a:ea typeface="Helvetica World"/>
                <a:cs typeface="Helvetica World"/>
                <a:sym typeface="Helvetica World"/>
              </a:rPr>
              <a:t>: Trials can take many years and are resource-intensive.</a:t>
            </a:r>
          </a:p>
          <a:p>
            <a:pPr marL="1151466" lvl="2" algn="l">
              <a:lnSpc>
                <a:spcPts val="4319"/>
              </a:lnSpc>
            </a:pPr>
            <a:endParaRPr lang="en-US" sz="3500" spc="7" dirty="0">
              <a:solidFill>
                <a:srgbClr val="283991"/>
              </a:solidFill>
              <a:latin typeface="Helvetica World"/>
              <a:ea typeface="Helvetica World"/>
              <a:cs typeface="Helvetica World"/>
              <a:sym typeface="Helvetica World"/>
            </a:endParaRPr>
          </a:p>
          <a:p>
            <a:pPr marL="1381768" lvl="2" indent="-460589" algn="l">
              <a:lnSpc>
                <a:spcPts val="3456"/>
              </a:lnSpc>
              <a:buFont typeface="Arial"/>
              <a:buChar char="⚬"/>
            </a:pPr>
            <a:r>
              <a:rPr lang="en-US" sz="3200" spc="6" dirty="0">
                <a:solidFill>
                  <a:srgbClr val="283991"/>
                </a:solidFill>
                <a:latin typeface="Helvetica World"/>
                <a:ea typeface="Helvetica World"/>
                <a:cs typeface="Helvetica World"/>
                <a:sym typeface="Helvetica World"/>
                <a:hlinkClick r:id="rId5"/>
              </a:rPr>
              <a:t>https://www.cancerresearchuk.org/about-cancer/find-a-clinical-trial/what-clinical-trials-are/phases-of-clinical-trials</a:t>
            </a:r>
            <a:r>
              <a:rPr lang="en-US" sz="3200" spc="6" dirty="0">
                <a:solidFill>
                  <a:srgbClr val="283991"/>
                </a:solidFill>
                <a:latin typeface="Helvetica World"/>
                <a:ea typeface="Helvetica World"/>
                <a:cs typeface="Helvetica World"/>
                <a:sym typeface="Helvetica World"/>
              </a:rPr>
              <a:t>   </a:t>
            </a:r>
          </a:p>
          <a:p>
            <a:pPr algn="l">
              <a:lnSpc>
                <a:spcPts val="4319"/>
              </a:lnSpc>
            </a:pPr>
            <a:endParaRPr lang="en-US" sz="3200" spc="6" dirty="0">
              <a:solidFill>
                <a:srgbClr val="283991"/>
              </a:solidFill>
              <a:latin typeface="Helvetica World"/>
              <a:ea typeface="Helvetica World"/>
              <a:cs typeface="Helvetica World"/>
              <a:sym typeface="Helvetica World"/>
            </a:endParaRPr>
          </a:p>
        </p:txBody>
      </p:sp>
      <p:sp>
        <p:nvSpPr>
          <p:cNvPr id="4" name="TextBox 4"/>
          <p:cNvSpPr txBox="1"/>
          <p:nvPr/>
        </p:nvSpPr>
        <p:spPr>
          <a:xfrm>
            <a:off x="492055" y="639890"/>
            <a:ext cx="15590520" cy="74379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Limitations of clinical trials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8032" y="2174777"/>
            <a:ext cx="17149507" cy="7172284"/>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Data Inconsistencies: </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Variability in data recording can lead to gaps or biases. </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Information can be missed - e.g. Doctors or patients forget to record something</a:t>
            </a:r>
          </a:p>
          <a:p>
            <a:pPr marL="863599" lvl="1" indent="-431800" algn="l">
              <a:lnSpc>
                <a:spcPts val="4319"/>
              </a:lnSpc>
              <a:buFont typeface="Arial"/>
              <a:buChar char="•"/>
            </a:pPr>
            <a:r>
              <a:rPr lang="en-US" sz="3500" u="none" spc="7" dirty="0">
                <a:solidFill>
                  <a:srgbClr val="283991"/>
                </a:solidFill>
                <a:latin typeface="Helvetica World"/>
                <a:ea typeface="Helvetica World"/>
                <a:cs typeface="Helvetica World"/>
                <a:sym typeface="Helvetica World"/>
              </a:rPr>
              <a:t>Example:</a:t>
            </a:r>
            <a:r>
              <a:rPr lang="en-US" sz="3500" spc="7" dirty="0">
                <a:solidFill>
                  <a:srgbClr val="283991"/>
                </a:solidFill>
                <a:latin typeface="Helvetica World"/>
                <a:ea typeface="Helvetica World"/>
                <a:cs typeface="Helvetica World"/>
                <a:sym typeface="Helvetica World"/>
              </a:rPr>
              <a:t> Different hospitals may use varied coding practices.</a:t>
            </a:r>
          </a:p>
          <a:p>
            <a:pPr marL="1727199" lvl="2" indent="-575733" algn="l">
              <a:lnSpc>
                <a:spcPts val="4319"/>
              </a:lnSpc>
              <a:buFont typeface="Arial"/>
              <a:buChar char="⚬"/>
            </a:pPr>
            <a:r>
              <a:rPr lang="en-US" sz="3500" spc="7" dirty="0">
                <a:solidFill>
                  <a:srgbClr val="283991"/>
                </a:solidFill>
                <a:latin typeface="Helvetica World"/>
                <a:ea typeface="Helvetica World"/>
                <a:cs typeface="Helvetica World"/>
                <a:sym typeface="Helvetica World"/>
              </a:rPr>
              <a:t>Link: </a:t>
            </a:r>
            <a:r>
              <a:rPr lang="en-US" sz="3500" u="sng" spc="7" dirty="0">
                <a:solidFill>
                  <a:srgbClr val="283991"/>
                </a:solidFill>
                <a:latin typeface="Helvetica World"/>
                <a:ea typeface="Helvetica World"/>
                <a:cs typeface="Helvetica World"/>
                <a:sym typeface="Helvetica World"/>
                <a:hlinkClick r:id="rId3" tooltip="https://www.lifebit.ai/blog/challenges-of-using-real-world-data-in-research-and-clinical-trials"/>
              </a:rPr>
              <a:t>Challenges in Real-World Data Collection</a:t>
            </a:r>
          </a:p>
          <a:p>
            <a:pPr marL="863599" lvl="1" indent="-431800" algn="l">
              <a:lnSpc>
                <a:spcPts val="4319"/>
              </a:lnSpc>
              <a:buFont typeface="Arial"/>
              <a:buChar char="•"/>
            </a:pPr>
            <a:r>
              <a:rPr lang="en-US" sz="3500" b="1" spc="7" dirty="0">
                <a:solidFill>
                  <a:srgbClr val="283991"/>
                </a:solidFill>
                <a:latin typeface="Helvetica World Bold"/>
                <a:ea typeface="Helvetica World Bold"/>
                <a:cs typeface="Helvetica World Bold"/>
                <a:sym typeface="Helvetica World Bold"/>
              </a:rPr>
              <a:t>Potential for Bias: </a:t>
            </a:r>
            <a:r>
              <a:rPr lang="en-US" sz="3500" spc="7" dirty="0">
                <a:solidFill>
                  <a:srgbClr val="283991"/>
                </a:solidFill>
                <a:latin typeface="Helvetica World"/>
                <a:ea typeface="Helvetica World"/>
                <a:cs typeface="Helvetica World"/>
                <a:sym typeface="Helvetica World"/>
              </a:rPr>
              <a:t>Extern</a:t>
            </a:r>
            <a:r>
              <a:rPr lang="en-US" sz="3500" u="none" spc="7" dirty="0">
                <a:solidFill>
                  <a:srgbClr val="283991"/>
                </a:solidFill>
                <a:latin typeface="Helvetica World"/>
                <a:ea typeface="Helvetica World"/>
                <a:cs typeface="Helvetica World"/>
                <a:sym typeface="Helvetica World"/>
              </a:rPr>
              <a:t>al </a:t>
            </a:r>
            <a:r>
              <a:rPr lang="en-US" sz="3500" spc="7" dirty="0">
                <a:solidFill>
                  <a:srgbClr val="283991"/>
                </a:solidFill>
                <a:latin typeface="Helvetica World"/>
                <a:ea typeface="Helvetica World"/>
                <a:cs typeface="Helvetica World"/>
                <a:sym typeface="Helvetica World"/>
              </a:rPr>
              <a:t>fac</a:t>
            </a:r>
            <a:r>
              <a:rPr lang="en-US" sz="3500" u="none" spc="7" dirty="0">
                <a:solidFill>
                  <a:srgbClr val="283991"/>
                </a:solidFill>
                <a:latin typeface="Helvetica World"/>
                <a:ea typeface="Helvetica World"/>
                <a:cs typeface="Helvetica World"/>
                <a:sym typeface="Helvetica World"/>
              </a:rPr>
              <a:t>to</a:t>
            </a:r>
            <a:r>
              <a:rPr lang="en-US" sz="3500" spc="7" dirty="0">
                <a:solidFill>
                  <a:srgbClr val="283991"/>
                </a:solidFill>
                <a:latin typeface="Helvetica World"/>
                <a:ea typeface="Helvetica World"/>
                <a:cs typeface="Helvetica World"/>
                <a:sym typeface="Helvetica World"/>
              </a:rPr>
              <a:t>rs like</a:t>
            </a:r>
            <a:r>
              <a:rPr lang="en-US" sz="3500" u="none" spc="7" dirty="0">
                <a:solidFill>
                  <a:srgbClr val="283991"/>
                </a:solidFill>
                <a:latin typeface="Helvetica World"/>
                <a:ea typeface="Helvetica World"/>
                <a:cs typeface="Helvetica World"/>
                <a:sym typeface="Helvetica World"/>
              </a:rPr>
              <a:t> s</a:t>
            </a:r>
            <a:r>
              <a:rPr lang="en-US" sz="3500" spc="7" dirty="0">
                <a:solidFill>
                  <a:srgbClr val="283991"/>
                </a:solidFill>
                <a:latin typeface="Helvetica World"/>
                <a:ea typeface="Helvetica World"/>
                <a:cs typeface="Helvetica World"/>
                <a:sym typeface="Helvetica World"/>
              </a:rPr>
              <a:t>o</a:t>
            </a:r>
            <a:r>
              <a:rPr lang="en-US" sz="3500" u="none" spc="7" dirty="0">
                <a:solidFill>
                  <a:srgbClr val="283991"/>
                </a:solidFill>
                <a:latin typeface="Helvetica World"/>
                <a:ea typeface="Helvetica World"/>
                <a:cs typeface="Helvetica World"/>
                <a:sym typeface="Helvetica World"/>
              </a:rPr>
              <a:t>ci</a:t>
            </a:r>
            <a:r>
              <a:rPr lang="en-US" sz="3500" spc="7" dirty="0">
                <a:solidFill>
                  <a:srgbClr val="283991"/>
                </a:solidFill>
                <a:latin typeface="Helvetica World"/>
                <a:ea typeface="Helvetica World"/>
                <a:cs typeface="Helvetica World"/>
                <a:sym typeface="Helvetica World"/>
              </a:rPr>
              <a:t>o</a:t>
            </a:r>
            <a:r>
              <a:rPr lang="en-US" sz="3500" u="none" spc="7" dirty="0">
                <a:solidFill>
                  <a:srgbClr val="283991"/>
                </a:solidFill>
                <a:latin typeface="Helvetica World"/>
                <a:ea typeface="Helvetica World"/>
                <a:cs typeface="Helvetica World"/>
                <a:sym typeface="Helvetica World"/>
              </a:rPr>
              <a:t>e</a:t>
            </a:r>
            <a:r>
              <a:rPr lang="en-US" sz="3500" spc="7" dirty="0">
                <a:solidFill>
                  <a:srgbClr val="283991"/>
                </a:solidFill>
                <a:latin typeface="Helvetica World"/>
                <a:ea typeface="Helvetica World"/>
                <a:cs typeface="Helvetica World"/>
                <a:sym typeface="Helvetica World"/>
              </a:rPr>
              <a:t>co</a:t>
            </a:r>
            <a:r>
              <a:rPr lang="en-US" sz="3500" u="none" spc="7" dirty="0">
                <a:solidFill>
                  <a:srgbClr val="283991"/>
                </a:solidFill>
                <a:latin typeface="Helvetica World"/>
                <a:ea typeface="Helvetica World"/>
                <a:cs typeface="Helvetica World"/>
                <a:sym typeface="Helvetica World"/>
              </a:rPr>
              <a:t>n</a:t>
            </a:r>
            <a:r>
              <a:rPr lang="en-US" sz="3500" spc="7" dirty="0">
                <a:solidFill>
                  <a:srgbClr val="283991"/>
                </a:solidFill>
                <a:latin typeface="Helvetica World"/>
                <a:ea typeface="Helvetica World"/>
                <a:cs typeface="Helvetica World"/>
                <a:sym typeface="Helvetica World"/>
              </a:rPr>
              <a:t>om</a:t>
            </a:r>
            <a:r>
              <a:rPr lang="en-US" sz="3500" u="none" spc="7" dirty="0">
                <a:solidFill>
                  <a:srgbClr val="283991"/>
                </a:solidFill>
                <a:latin typeface="Helvetica World"/>
                <a:ea typeface="Helvetica World"/>
                <a:cs typeface="Helvetica World"/>
                <a:sym typeface="Helvetica World"/>
              </a:rPr>
              <a:t>i</a:t>
            </a:r>
            <a:r>
              <a:rPr lang="en-US" sz="3500" spc="7" dirty="0">
                <a:solidFill>
                  <a:srgbClr val="283991"/>
                </a:solidFill>
                <a:latin typeface="Helvetica World"/>
                <a:ea typeface="Helvetica World"/>
                <a:cs typeface="Helvetica World"/>
                <a:sym typeface="Helvetica World"/>
              </a:rPr>
              <a:t>c status can affect data reliability.</a:t>
            </a:r>
          </a:p>
          <a:p>
            <a:pPr marL="1727199" lvl="2" indent="-575733" algn="l">
              <a:lnSpc>
                <a:spcPts val="4319"/>
              </a:lnSpc>
              <a:buFont typeface="Arial"/>
              <a:buChar char="⚬"/>
            </a:pPr>
            <a:r>
              <a:rPr lang="en-US" sz="3500" spc="7" dirty="0">
                <a:solidFill>
                  <a:srgbClr val="283991"/>
                </a:solidFill>
                <a:latin typeface="Helvetica World"/>
                <a:ea typeface="Helvetica World"/>
                <a:cs typeface="Helvetica World"/>
                <a:sym typeface="Helvetica World"/>
              </a:rPr>
              <a:t>Ex</a:t>
            </a:r>
            <a:r>
              <a:rPr lang="en-US" sz="3500" u="none" spc="7" dirty="0">
                <a:solidFill>
                  <a:srgbClr val="283991"/>
                </a:solidFill>
                <a:latin typeface="Helvetica World"/>
                <a:ea typeface="Helvetica World"/>
                <a:cs typeface="Helvetica World"/>
                <a:sym typeface="Helvetica World"/>
              </a:rPr>
              <a:t>a</a:t>
            </a:r>
            <a:r>
              <a:rPr lang="en-US" sz="3500" spc="7" dirty="0">
                <a:solidFill>
                  <a:srgbClr val="283991"/>
                </a:solidFill>
                <a:latin typeface="Helvetica World"/>
                <a:ea typeface="Helvetica World"/>
                <a:cs typeface="Helvetica World"/>
                <a:sym typeface="Helvetica World"/>
              </a:rPr>
              <a:t>mp</a:t>
            </a:r>
            <a:r>
              <a:rPr lang="en-US" sz="3500" u="none" spc="7" dirty="0">
                <a:solidFill>
                  <a:srgbClr val="283991"/>
                </a:solidFill>
                <a:latin typeface="Helvetica World"/>
                <a:ea typeface="Helvetica World"/>
                <a:cs typeface="Helvetica World"/>
                <a:sym typeface="Helvetica World"/>
              </a:rPr>
              <a:t>l</a:t>
            </a:r>
            <a:r>
              <a:rPr lang="en-US" sz="3500" spc="7" dirty="0">
                <a:solidFill>
                  <a:srgbClr val="283991"/>
                </a:solidFill>
                <a:latin typeface="Helvetica World"/>
                <a:ea typeface="Helvetica World"/>
                <a:cs typeface="Helvetica World"/>
                <a:sym typeface="Helvetica World"/>
              </a:rPr>
              <a:t>e: S</a:t>
            </a:r>
            <a:r>
              <a:rPr lang="en-US" sz="3500" u="none" spc="7" dirty="0">
                <a:solidFill>
                  <a:srgbClr val="283991"/>
                </a:solidFill>
                <a:latin typeface="Helvetica World"/>
                <a:ea typeface="Helvetica World"/>
                <a:cs typeface="Helvetica World"/>
                <a:sym typeface="Helvetica World"/>
              </a:rPr>
              <a:t>e</a:t>
            </a:r>
            <a:r>
              <a:rPr lang="en-US" sz="3500" spc="7" dirty="0">
                <a:solidFill>
                  <a:srgbClr val="283991"/>
                </a:solidFill>
                <a:latin typeface="Helvetica World"/>
                <a:ea typeface="Helvetica World"/>
                <a:cs typeface="Helvetica World"/>
                <a:sym typeface="Helvetica World"/>
              </a:rPr>
              <a:t>lec</a:t>
            </a:r>
            <a:r>
              <a:rPr lang="en-US" sz="3500" u="none" spc="7" dirty="0">
                <a:solidFill>
                  <a:srgbClr val="283991"/>
                </a:solidFill>
                <a:latin typeface="Helvetica World"/>
                <a:ea typeface="Helvetica World"/>
                <a:cs typeface="Helvetica World"/>
                <a:sym typeface="Helvetica World"/>
              </a:rPr>
              <a:t>t</a:t>
            </a:r>
            <a:r>
              <a:rPr lang="en-US" sz="3500" spc="7" dirty="0">
                <a:solidFill>
                  <a:srgbClr val="283991"/>
                </a:solidFill>
                <a:latin typeface="Helvetica World"/>
                <a:ea typeface="Helvetica World"/>
                <a:cs typeface="Helvetica World"/>
                <a:sym typeface="Helvetica World"/>
              </a:rPr>
              <a:t>i</a:t>
            </a:r>
            <a:r>
              <a:rPr lang="en-US" sz="3500" u="none" spc="7" dirty="0">
                <a:solidFill>
                  <a:srgbClr val="283991"/>
                </a:solidFill>
                <a:latin typeface="Helvetica World"/>
                <a:ea typeface="Helvetica World"/>
                <a:cs typeface="Helvetica World"/>
                <a:sym typeface="Helvetica World"/>
              </a:rPr>
              <a:t>o</a:t>
            </a:r>
            <a:r>
              <a:rPr lang="en-US" sz="3500" spc="7" dirty="0">
                <a:solidFill>
                  <a:srgbClr val="283991"/>
                </a:solidFill>
                <a:latin typeface="Helvetica World"/>
                <a:ea typeface="Helvetica World"/>
                <a:cs typeface="Helvetica World"/>
                <a:sym typeface="Helvetica World"/>
              </a:rPr>
              <a:t>n</a:t>
            </a:r>
            <a:r>
              <a:rPr lang="en-US" sz="3500" u="none" spc="7" dirty="0">
                <a:solidFill>
                  <a:srgbClr val="283991"/>
                </a:solidFill>
                <a:latin typeface="Helvetica World"/>
                <a:ea typeface="Helvetica World"/>
                <a:cs typeface="Helvetica World"/>
                <a:sym typeface="Helvetica World"/>
              </a:rPr>
              <a:t> </a:t>
            </a:r>
            <a:r>
              <a:rPr lang="en-US" sz="3500" spc="7" dirty="0">
                <a:solidFill>
                  <a:srgbClr val="283991"/>
                </a:solidFill>
                <a:latin typeface="Helvetica World"/>
                <a:ea typeface="Helvetica World"/>
                <a:cs typeface="Helvetica World"/>
                <a:sym typeface="Helvetica World"/>
              </a:rPr>
              <a:t>bi</a:t>
            </a:r>
            <a:r>
              <a:rPr lang="en-US" sz="3500" u="none" spc="7" dirty="0">
                <a:solidFill>
                  <a:srgbClr val="283991"/>
                </a:solidFill>
                <a:latin typeface="Helvetica World"/>
                <a:ea typeface="Helvetica World"/>
                <a:cs typeface="Helvetica World"/>
                <a:sym typeface="Helvetica World"/>
              </a:rPr>
              <a:t>a</a:t>
            </a:r>
            <a:r>
              <a:rPr lang="en-US" sz="3500" spc="7" dirty="0">
                <a:solidFill>
                  <a:srgbClr val="283991"/>
                </a:solidFill>
                <a:latin typeface="Helvetica World"/>
                <a:ea typeface="Helvetica World"/>
                <a:cs typeface="Helvetica World"/>
                <a:sym typeface="Helvetica World"/>
              </a:rPr>
              <a:t>s wh</a:t>
            </a:r>
            <a:r>
              <a:rPr lang="en-US" sz="3500" u="none" spc="7" dirty="0">
                <a:solidFill>
                  <a:srgbClr val="283991"/>
                </a:solidFill>
                <a:latin typeface="Helvetica World"/>
                <a:ea typeface="Helvetica World"/>
                <a:cs typeface="Helvetica World"/>
                <a:sym typeface="Helvetica World"/>
              </a:rPr>
              <a:t>en</a:t>
            </a:r>
            <a:r>
              <a:rPr lang="en-US" sz="3500" spc="7" dirty="0">
                <a:solidFill>
                  <a:srgbClr val="283991"/>
                </a:solidFill>
                <a:latin typeface="Helvetica World"/>
                <a:ea typeface="Helvetica World"/>
                <a:cs typeface="Helvetica World"/>
                <a:sym typeface="Helvetica World"/>
              </a:rPr>
              <a:t> </a:t>
            </a:r>
            <a:r>
              <a:rPr lang="en-US" sz="3500" u="none" spc="7" dirty="0">
                <a:solidFill>
                  <a:srgbClr val="283991"/>
                </a:solidFill>
                <a:latin typeface="Helvetica World"/>
                <a:ea typeface="Helvetica World"/>
                <a:cs typeface="Helvetica World"/>
                <a:sym typeface="Helvetica World"/>
              </a:rPr>
              <a:t>s</a:t>
            </a:r>
            <a:r>
              <a:rPr lang="en-US" sz="3500" spc="7" dirty="0">
                <a:solidFill>
                  <a:srgbClr val="283991"/>
                </a:solidFill>
                <a:latin typeface="Helvetica World"/>
                <a:ea typeface="Helvetica World"/>
                <a:cs typeface="Helvetica World"/>
                <a:sym typeface="Helvetica World"/>
              </a:rPr>
              <a:t>tudies rely on data from a specific demographic.</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Link: </a:t>
            </a:r>
            <a:r>
              <a:rPr lang="en-US" sz="3500" u="sng" spc="7" dirty="0">
                <a:solidFill>
                  <a:srgbClr val="954F72"/>
                </a:solidFill>
                <a:latin typeface="Helvetica World"/>
                <a:ea typeface="Helvetica World"/>
                <a:cs typeface="Helvetica World"/>
                <a:sym typeface="Helvetica World"/>
                <a:hlinkClick r:id="rId4" tooltip="https://discovery.cs.illinois.edu/learn/Basics-of-Data-Science-with-Python/Observational-Studies-Confounders-and-Stratification/#:~:text=Confounding%20Variables,very%20common%20in%20observational%20studies."/>
              </a:rPr>
              <a:t>Bias and Confounding in Observational Studies</a:t>
            </a:r>
          </a:p>
          <a:p>
            <a:pPr algn="l">
              <a:lnSpc>
                <a:spcPts val="4319"/>
              </a:lnSpc>
            </a:pPr>
            <a:endParaRPr lang="en-US" sz="3999" u="sng" spc="7" dirty="0">
              <a:solidFill>
                <a:srgbClr val="954F72"/>
              </a:solidFill>
              <a:latin typeface="Helvetica World"/>
              <a:ea typeface="Helvetica World"/>
              <a:cs typeface="Helvetica World"/>
              <a:sym typeface="Helvetica World"/>
              <a:hlinkClick r:id="rId4" tooltip="https://discovery.cs.illinois.edu/learn/Basics-of-Data-Science-with-Python/Observational-Studies-Confounders-and-Stratification/#:~:text=Confounding%20Variables,very%20common%20in%20observational%20studies."/>
            </a:endParaRPr>
          </a:p>
          <a:p>
            <a:pPr algn="l">
              <a:lnSpc>
                <a:spcPts val="4319"/>
              </a:lnSpc>
            </a:pPr>
            <a:endParaRPr lang="en-US" sz="3999" u="sng" spc="7" dirty="0">
              <a:solidFill>
                <a:srgbClr val="954F72"/>
              </a:solidFill>
              <a:latin typeface="Helvetica World"/>
              <a:ea typeface="Helvetica World"/>
              <a:cs typeface="Helvetica World"/>
              <a:sym typeface="Helvetica World"/>
              <a:hlinkClick r:id="rId4" tooltip="https://discovery.cs.illinois.edu/learn/Basics-of-Data-Science-with-Python/Observational-Studies-Confounders-and-Stratification/#:~:text=Confounding%20Variables,very%20common%20in%20observational%20studies."/>
            </a:endParaRPr>
          </a:p>
        </p:txBody>
      </p:sp>
      <p:sp>
        <p:nvSpPr>
          <p:cNvPr id="3" name="Freeform 3"/>
          <p:cNvSpPr/>
          <p:nvPr/>
        </p:nvSpPr>
        <p:spPr>
          <a:xfrm>
            <a:off x="15110901" y="105663"/>
            <a:ext cx="3016639" cy="2443477"/>
          </a:xfrm>
          <a:custGeom>
            <a:avLst/>
            <a:gdLst/>
            <a:ahLst/>
            <a:cxnLst/>
            <a:rect l="l" t="t" r="r" b="b"/>
            <a:pathLst>
              <a:path w="3016639" h="2443477">
                <a:moveTo>
                  <a:pt x="0" y="0"/>
                </a:moveTo>
                <a:lnTo>
                  <a:pt x="3016638" y="0"/>
                </a:lnTo>
                <a:lnTo>
                  <a:pt x="3016638" y="2443478"/>
                </a:lnTo>
                <a:lnTo>
                  <a:pt x="0" y="244347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1028700" y="492631"/>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Limitations of RWD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426634"/>
            <a:ext cx="17149507" cy="7671435"/>
          </a:xfrm>
          <a:prstGeom prst="rect">
            <a:avLst/>
          </a:prstGeom>
        </p:spPr>
        <p:txBody>
          <a:bodyPr lIns="0" tIns="0" rIns="0" bIns="0" rtlCol="0" anchor="t">
            <a:spAutoFit/>
          </a:bodyPr>
          <a:lstStyle/>
          <a:p>
            <a:pPr algn="l">
              <a:lnSpc>
                <a:spcPts val="4319"/>
              </a:lnSpc>
            </a:pPr>
            <a:endParaRPr dirty="0"/>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Clinical trials help make sure treatments are safe and effectiv</a:t>
            </a:r>
            <a:r>
              <a:rPr lang="en-US" sz="3500" u="none" spc="7" dirty="0">
                <a:solidFill>
                  <a:srgbClr val="283991"/>
                </a:solidFill>
                <a:latin typeface="Helvetica World"/>
                <a:ea typeface="Helvetica World"/>
                <a:cs typeface="Helvetica World"/>
                <a:sym typeface="Helvetica World"/>
              </a:rPr>
              <a:t>e</a:t>
            </a:r>
            <a:r>
              <a:rPr lang="en-US" sz="3500" spc="7" dirty="0">
                <a:solidFill>
                  <a:srgbClr val="283991"/>
                </a:solidFill>
                <a:latin typeface="Helvetica World"/>
                <a:ea typeface="Helvetica World"/>
                <a:cs typeface="Helvetica World"/>
                <a:sym typeface="Helvetica World"/>
              </a:rPr>
              <a:t> before the treatments are approved.</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Combining Insights: RWD offers real-world insights, while clinical trials provide high-quality, controlled data.</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Examples of Combined Use: Using RWD to validate clinical trial findings or identify new treatment possibilities.</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Key Message: Integration provides a fuller picture of treatment effectiveness and patient outcomes.</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RWD </a:t>
            </a:r>
            <a:r>
              <a:rPr lang="en-US" sz="3500" u="none" spc="7" dirty="0">
                <a:solidFill>
                  <a:srgbClr val="283991"/>
                </a:solidFill>
                <a:latin typeface="Helvetica World"/>
                <a:ea typeface="Helvetica World"/>
                <a:cs typeface="Helvetica World"/>
                <a:sym typeface="Helvetica World"/>
              </a:rPr>
              <a:t>h</a:t>
            </a:r>
            <a:r>
              <a:rPr lang="en-US" sz="3500" spc="7" dirty="0">
                <a:solidFill>
                  <a:srgbClr val="283991"/>
                </a:solidFill>
                <a:latin typeface="Helvetica World"/>
                <a:ea typeface="Helvetica World"/>
                <a:cs typeface="Helvetica World"/>
                <a:sym typeface="Helvetica World"/>
              </a:rPr>
              <a:t>e</a:t>
            </a:r>
            <a:r>
              <a:rPr lang="en-US" sz="3500" u="none" spc="7" dirty="0">
                <a:solidFill>
                  <a:srgbClr val="283991"/>
                </a:solidFill>
                <a:latin typeface="Helvetica World"/>
                <a:ea typeface="Helvetica World"/>
                <a:cs typeface="Helvetica World"/>
                <a:sym typeface="Helvetica World"/>
              </a:rPr>
              <a:t>l</a:t>
            </a:r>
            <a:r>
              <a:rPr lang="en-US" sz="3500" spc="7" dirty="0">
                <a:solidFill>
                  <a:srgbClr val="283991"/>
                </a:solidFill>
                <a:latin typeface="Helvetica World"/>
                <a:ea typeface="Helvetica World"/>
                <a:cs typeface="Helvetica World"/>
                <a:sym typeface="Helvetica World"/>
              </a:rPr>
              <a:t>p</a:t>
            </a:r>
            <a:r>
              <a:rPr lang="en-US" sz="3500" u="none" spc="7" dirty="0">
                <a:solidFill>
                  <a:srgbClr val="283991"/>
                </a:solidFill>
                <a:latin typeface="Helvetica World"/>
                <a:ea typeface="Helvetica World"/>
                <a:cs typeface="Helvetica World"/>
                <a:sym typeface="Helvetica World"/>
              </a:rPr>
              <a:t>s </a:t>
            </a:r>
            <a:r>
              <a:rPr lang="en-US" sz="3500" spc="7" dirty="0">
                <a:solidFill>
                  <a:srgbClr val="283991"/>
                </a:solidFill>
                <a:latin typeface="Helvetica World"/>
                <a:ea typeface="Helvetica World"/>
                <a:cs typeface="Helvetica World"/>
                <a:sym typeface="Helvetica World"/>
              </a:rPr>
              <a:t>us</a:t>
            </a:r>
            <a:r>
              <a:rPr lang="en-US" sz="3500" u="none" spc="7" dirty="0">
                <a:solidFill>
                  <a:srgbClr val="283991"/>
                </a:solidFill>
                <a:latin typeface="Helvetica World"/>
                <a:ea typeface="Helvetica World"/>
                <a:cs typeface="Helvetica World"/>
                <a:sym typeface="Helvetica World"/>
              </a:rPr>
              <a:t> </a:t>
            </a:r>
            <a:r>
              <a:rPr lang="en-US" sz="3500" spc="7" dirty="0">
                <a:solidFill>
                  <a:srgbClr val="283991"/>
                </a:solidFill>
                <a:latin typeface="Helvetica World"/>
                <a:ea typeface="Helvetica World"/>
                <a:cs typeface="Helvetica World"/>
                <a:sym typeface="Helvetica World"/>
              </a:rPr>
              <a:t>und</a:t>
            </a:r>
            <a:r>
              <a:rPr lang="en-US" sz="3500" u="none" spc="7" dirty="0">
                <a:solidFill>
                  <a:srgbClr val="283991"/>
                </a:solidFill>
                <a:latin typeface="Helvetica World"/>
                <a:ea typeface="Helvetica World"/>
                <a:cs typeface="Helvetica World"/>
                <a:sym typeface="Helvetica World"/>
              </a:rPr>
              <a:t>er</a:t>
            </a:r>
            <a:r>
              <a:rPr lang="en-US" sz="3500" spc="7" dirty="0">
                <a:solidFill>
                  <a:srgbClr val="283991"/>
                </a:solidFill>
                <a:latin typeface="Helvetica World"/>
                <a:ea typeface="Helvetica World"/>
                <a:cs typeface="Helvetica World"/>
                <a:sym typeface="Helvetica World"/>
              </a:rPr>
              <a:t>s</a:t>
            </a:r>
            <a:r>
              <a:rPr lang="en-US" sz="3500" u="none" spc="7" dirty="0">
                <a:solidFill>
                  <a:srgbClr val="283991"/>
                </a:solidFill>
                <a:latin typeface="Helvetica World"/>
                <a:ea typeface="Helvetica World"/>
                <a:cs typeface="Helvetica World"/>
                <a:sym typeface="Helvetica World"/>
              </a:rPr>
              <a:t>ta</a:t>
            </a:r>
            <a:r>
              <a:rPr lang="en-US" sz="3500" spc="7" dirty="0">
                <a:solidFill>
                  <a:srgbClr val="283991"/>
                </a:solidFill>
                <a:latin typeface="Helvetica World"/>
                <a:ea typeface="Helvetica World"/>
                <a:cs typeface="Helvetica World"/>
                <a:sym typeface="Helvetica World"/>
              </a:rPr>
              <a:t>nd</a:t>
            </a:r>
            <a:r>
              <a:rPr lang="en-US" sz="3500" u="none" spc="7" dirty="0">
                <a:solidFill>
                  <a:srgbClr val="283991"/>
                </a:solidFill>
                <a:latin typeface="Helvetica World"/>
                <a:ea typeface="Helvetica World"/>
                <a:cs typeface="Helvetica World"/>
                <a:sym typeface="Helvetica World"/>
              </a:rPr>
              <a:t> </a:t>
            </a:r>
            <a:r>
              <a:rPr lang="en-US" sz="3500" spc="7" dirty="0">
                <a:solidFill>
                  <a:srgbClr val="283991"/>
                </a:solidFill>
                <a:latin typeface="Helvetica World"/>
                <a:ea typeface="Helvetica World"/>
                <a:cs typeface="Helvetica World"/>
                <a:sym typeface="Helvetica World"/>
              </a:rPr>
              <a:t>h</a:t>
            </a:r>
            <a:r>
              <a:rPr lang="en-US" sz="3500" u="none" spc="7" dirty="0">
                <a:solidFill>
                  <a:srgbClr val="283991"/>
                </a:solidFill>
                <a:latin typeface="Helvetica World"/>
                <a:ea typeface="Helvetica World"/>
                <a:cs typeface="Helvetica World"/>
                <a:sym typeface="Helvetica World"/>
              </a:rPr>
              <a:t>o</a:t>
            </a:r>
            <a:r>
              <a:rPr lang="en-US" sz="3500" spc="7" dirty="0">
                <a:solidFill>
                  <a:srgbClr val="283991"/>
                </a:solidFill>
                <a:latin typeface="Helvetica World"/>
                <a:ea typeface="Helvetica World"/>
                <a:cs typeface="Helvetica World"/>
                <a:sym typeface="Helvetica World"/>
              </a:rPr>
              <a:t>w th</a:t>
            </a:r>
            <a:r>
              <a:rPr lang="en-US" sz="3500" u="none" spc="7" dirty="0">
                <a:solidFill>
                  <a:srgbClr val="283991"/>
                </a:solidFill>
                <a:latin typeface="Helvetica World"/>
                <a:ea typeface="Helvetica World"/>
                <a:cs typeface="Helvetica World"/>
                <a:sym typeface="Helvetica World"/>
              </a:rPr>
              <a:t>e</a:t>
            </a:r>
            <a:r>
              <a:rPr lang="en-US" sz="3500" spc="7" dirty="0">
                <a:solidFill>
                  <a:srgbClr val="283991"/>
                </a:solidFill>
                <a:latin typeface="Helvetica World"/>
                <a:ea typeface="Helvetica World"/>
                <a:cs typeface="Helvetica World"/>
                <a:sym typeface="Helvetica World"/>
              </a:rPr>
              <a:t>se </a:t>
            </a:r>
            <a:r>
              <a:rPr lang="en-US" sz="3500" u="none" spc="7" dirty="0">
                <a:solidFill>
                  <a:srgbClr val="283991"/>
                </a:solidFill>
                <a:latin typeface="Helvetica World"/>
                <a:ea typeface="Helvetica World"/>
                <a:cs typeface="Helvetica World"/>
                <a:sym typeface="Helvetica World"/>
              </a:rPr>
              <a:t>t</a:t>
            </a:r>
            <a:r>
              <a:rPr lang="en-US" sz="3500" spc="7" dirty="0">
                <a:solidFill>
                  <a:srgbClr val="283991"/>
                </a:solidFill>
                <a:latin typeface="Helvetica World"/>
                <a:ea typeface="Helvetica World"/>
                <a:cs typeface="Helvetica World"/>
                <a:sym typeface="Helvetica World"/>
              </a:rPr>
              <a:t>reatments work</a:t>
            </a:r>
            <a:r>
              <a:rPr lang="en-US" sz="3500" u="none" spc="7" dirty="0">
                <a:solidFill>
                  <a:srgbClr val="283991"/>
                </a:solidFill>
                <a:latin typeface="Helvetica World"/>
                <a:ea typeface="Helvetica World"/>
                <a:cs typeface="Helvetica World"/>
                <a:sym typeface="Helvetica World"/>
              </a:rPr>
              <a:t> </a:t>
            </a:r>
            <a:r>
              <a:rPr lang="en-US" sz="3500" spc="7" dirty="0">
                <a:solidFill>
                  <a:srgbClr val="283991"/>
                </a:solidFill>
                <a:latin typeface="Helvetica World"/>
                <a:ea typeface="Helvetica World"/>
                <a:cs typeface="Helvetica World"/>
                <a:sym typeface="Helvetica World"/>
              </a:rPr>
              <a:t>f</a:t>
            </a:r>
            <a:r>
              <a:rPr lang="en-US" sz="3500" u="none" spc="7" dirty="0">
                <a:solidFill>
                  <a:srgbClr val="283991"/>
                </a:solidFill>
                <a:latin typeface="Helvetica World"/>
                <a:ea typeface="Helvetica World"/>
                <a:cs typeface="Helvetica World"/>
                <a:sym typeface="Helvetica World"/>
              </a:rPr>
              <a:t>o</a:t>
            </a:r>
            <a:r>
              <a:rPr lang="en-US" sz="3500" spc="7" dirty="0">
                <a:solidFill>
                  <a:srgbClr val="283991"/>
                </a:solidFill>
                <a:latin typeface="Helvetica World"/>
                <a:ea typeface="Helvetica World"/>
                <a:cs typeface="Helvetica World"/>
                <a:sym typeface="Helvetica World"/>
              </a:rPr>
              <a:t>r people</a:t>
            </a:r>
            <a:r>
              <a:rPr lang="en-US" sz="3500" u="none" spc="7" dirty="0">
                <a:solidFill>
                  <a:srgbClr val="283991"/>
                </a:solidFill>
                <a:latin typeface="Helvetica World"/>
                <a:ea typeface="Helvetica World"/>
                <a:cs typeface="Helvetica World"/>
                <a:sym typeface="Helvetica World"/>
              </a:rPr>
              <a:t> in</a:t>
            </a:r>
            <a:r>
              <a:rPr lang="en-US" sz="3500" spc="7" dirty="0">
                <a:solidFill>
                  <a:srgbClr val="283991"/>
                </a:solidFill>
                <a:latin typeface="Helvetica World"/>
                <a:ea typeface="Helvetica World"/>
                <a:cs typeface="Helvetica World"/>
                <a:sym typeface="Helvetica World"/>
              </a:rPr>
              <a:t> everyday life, ov</a:t>
            </a:r>
            <a:r>
              <a:rPr lang="en-US" sz="3500" u="none" spc="7" dirty="0">
                <a:solidFill>
                  <a:srgbClr val="283991"/>
                </a:solidFill>
                <a:latin typeface="Helvetica World"/>
                <a:ea typeface="Helvetica World"/>
                <a:cs typeface="Helvetica World"/>
                <a:sym typeface="Helvetica World"/>
              </a:rPr>
              <a:t>er t</a:t>
            </a:r>
            <a:r>
              <a:rPr lang="en-US" sz="3500" spc="7" dirty="0">
                <a:solidFill>
                  <a:srgbClr val="283991"/>
                </a:solidFill>
                <a:latin typeface="Helvetica World"/>
                <a:ea typeface="Helvetica World"/>
                <a:cs typeface="Helvetica World"/>
                <a:sym typeface="Helvetica World"/>
              </a:rPr>
              <a:t>ime,</a:t>
            </a:r>
            <a:r>
              <a:rPr lang="en-US" sz="3500" u="none" spc="7" dirty="0">
                <a:solidFill>
                  <a:srgbClr val="283991"/>
                </a:solidFill>
                <a:latin typeface="Helvetica World"/>
                <a:ea typeface="Helvetica World"/>
                <a:cs typeface="Helvetica World"/>
                <a:sym typeface="Helvetica World"/>
              </a:rPr>
              <a:t> and</a:t>
            </a:r>
            <a:r>
              <a:rPr lang="en-US" sz="3500" spc="7" dirty="0">
                <a:solidFill>
                  <a:srgbClr val="283991"/>
                </a:solidFill>
                <a:latin typeface="Helvetica World"/>
                <a:ea typeface="Helvetica World"/>
                <a:cs typeface="Helvetica World"/>
                <a:sym typeface="Helvetica World"/>
              </a:rPr>
              <a:t> i</a:t>
            </a:r>
            <a:r>
              <a:rPr lang="en-US" sz="3500" u="none" spc="7" dirty="0">
                <a:solidFill>
                  <a:srgbClr val="283991"/>
                </a:solidFill>
                <a:latin typeface="Helvetica World"/>
                <a:ea typeface="Helvetica World"/>
                <a:cs typeface="Helvetica World"/>
                <a:sym typeface="Helvetica World"/>
              </a:rPr>
              <a:t>n</a:t>
            </a:r>
            <a:r>
              <a:rPr lang="en-US" sz="3500" spc="7" dirty="0">
                <a:solidFill>
                  <a:srgbClr val="283991"/>
                </a:solidFill>
                <a:latin typeface="Helvetica World"/>
                <a:ea typeface="Helvetica World"/>
                <a:cs typeface="Helvetica World"/>
                <a:sym typeface="Helvetica World"/>
              </a:rPr>
              <a:t> different situations.</a:t>
            </a:r>
          </a:p>
          <a:p>
            <a:pPr algn="l">
              <a:lnSpc>
                <a:spcPts val="4319"/>
              </a:lnSpc>
            </a:pPr>
            <a:endParaRPr lang="en-US" sz="3999"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FCB040"/>
                </a:solidFill>
                <a:latin typeface="Helvetica World Bold"/>
                <a:ea typeface="Helvetica World Bold"/>
                <a:cs typeface="Helvetica World Bold"/>
                <a:sym typeface="Helvetica World Bold"/>
              </a:rPr>
              <a:t>Together, they give u</a:t>
            </a:r>
            <a:r>
              <a:rPr lang="en-US" sz="3500" b="1" u="none" spc="7" dirty="0">
                <a:solidFill>
                  <a:srgbClr val="FCB040"/>
                </a:solidFill>
                <a:latin typeface="Helvetica World Bold"/>
                <a:ea typeface="Helvetica World Bold"/>
                <a:cs typeface="Helvetica World Bold"/>
                <a:sym typeface="Helvetica World Bold"/>
              </a:rPr>
              <a:t>s </a:t>
            </a:r>
            <a:r>
              <a:rPr lang="en-US" sz="3500" b="1" spc="7" dirty="0">
                <a:solidFill>
                  <a:srgbClr val="FCB040"/>
                </a:solidFill>
                <a:latin typeface="Helvetica World Bold"/>
                <a:ea typeface="Helvetica World Bold"/>
                <a:cs typeface="Helvetica World Bold"/>
                <a:sym typeface="Helvetica World Bold"/>
              </a:rPr>
              <a:t>the</a:t>
            </a:r>
            <a:r>
              <a:rPr lang="en-US" sz="3500" b="1" u="none" spc="7" dirty="0">
                <a:solidFill>
                  <a:srgbClr val="FCB040"/>
                </a:solidFill>
                <a:latin typeface="Helvetica World Bold"/>
                <a:ea typeface="Helvetica World Bold"/>
                <a:cs typeface="Helvetica World Bold"/>
                <a:sym typeface="Helvetica World Bold"/>
              </a:rPr>
              <a:t> fu</a:t>
            </a:r>
            <a:r>
              <a:rPr lang="en-US" sz="3500" b="1" spc="7" dirty="0">
                <a:solidFill>
                  <a:srgbClr val="FCB040"/>
                </a:solidFill>
                <a:latin typeface="Helvetica World Bold"/>
                <a:ea typeface="Helvetica World Bold"/>
                <a:cs typeface="Helvetica World Bold"/>
                <a:sym typeface="Helvetica World Bold"/>
              </a:rPr>
              <a:t>ll</a:t>
            </a:r>
            <a:r>
              <a:rPr lang="en-US" sz="3500" b="1" u="none" spc="7" dirty="0">
                <a:solidFill>
                  <a:srgbClr val="FCB040"/>
                </a:solidFill>
                <a:latin typeface="Helvetica World Bold"/>
                <a:ea typeface="Helvetica World Bold"/>
                <a:cs typeface="Helvetica World Bold"/>
                <a:sym typeface="Helvetica World Bold"/>
              </a:rPr>
              <a:t> </a:t>
            </a:r>
            <a:r>
              <a:rPr lang="en-US" sz="3500" b="1" spc="7" dirty="0">
                <a:solidFill>
                  <a:srgbClr val="FCB040"/>
                </a:solidFill>
                <a:latin typeface="Helvetica World Bold"/>
                <a:ea typeface="Helvetica World Bold"/>
                <a:cs typeface="Helvetica World Bold"/>
                <a:sym typeface="Helvetica World Bold"/>
              </a:rPr>
              <a:t>p</a:t>
            </a:r>
            <a:r>
              <a:rPr lang="en-US" sz="3500" b="1" u="none" spc="7" dirty="0">
                <a:solidFill>
                  <a:srgbClr val="FCB040"/>
                </a:solidFill>
                <a:latin typeface="Helvetica World Bold"/>
                <a:ea typeface="Helvetica World Bold"/>
                <a:cs typeface="Helvetica World Bold"/>
                <a:sym typeface="Helvetica World Bold"/>
              </a:rPr>
              <a:t>i</a:t>
            </a:r>
            <a:r>
              <a:rPr lang="en-US" sz="3500" b="1" spc="7" dirty="0">
                <a:solidFill>
                  <a:srgbClr val="FCB040"/>
                </a:solidFill>
                <a:latin typeface="Helvetica World Bold"/>
                <a:ea typeface="Helvetica World Bold"/>
                <a:cs typeface="Helvetica World Bold"/>
                <a:sym typeface="Helvetica World Bold"/>
              </a:rPr>
              <a:t>c</a:t>
            </a:r>
            <a:r>
              <a:rPr lang="en-US" sz="3500" b="1" u="none" spc="7" dirty="0">
                <a:solidFill>
                  <a:srgbClr val="FCB040"/>
                </a:solidFill>
                <a:latin typeface="Helvetica World Bold"/>
                <a:ea typeface="Helvetica World Bold"/>
                <a:cs typeface="Helvetica World Bold"/>
                <a:sym typeface="Helvetica World Bold"/>
              </a:rPr>
              <a:t>tu</a:t>
            </a:r>
            <a:r>
              <a:rPr lang="en-US" sz="3500" b="1" spc="7" dirty="0">
                <a:solidFill>
                  <a:srgbClr val="FCB040"/>
                </a:solidFill>
                <a:latin typeface="Helvetica World Bold"/>
                <a:ea typeface="Helvetica World Bold"/>
                <a:cs typeface="Helvetica World Bold"/>
                <a:sym typeface="Helvetica World Bold"/>
              </a:rPr>
              <a:t>r</a:t>
            </a:r>
            <a:r>
              <a:rPr lang="en-US" sz="3500" b="1" u="none" spc="7" dirty="0">
                <a:solidFill>
                  <a:srgbClr val="FCB040"/>
                </a:solidFill>
                <a:latin typeface="Helvetica World Bold"/>
                <a:ea typeface="Helvetica World Bold"/>
                <a:cs typeface="Helvetica World Bold"/>
                <a:sym typeface="Helvetica World Bold"/>
              </a:rPr>
              <a:t>e</a:t>
            </a:r>
            <a:r>
              <a:rPr lang="en-US" sz="3500" b="1" spc="7" dirty="0">
                <a:solidFill>
                  <a:srgbClr val="FCB040"/>
                </a:solidFill>
                <a:latin typeface="Helvetica World Bold"/>
                <a:ea typeface="Helvetica World Bold"/>
                <a:cs typeface="Helvetica World Bold"/>
                <a:sym typeface="Helvetica World Bold"/>
              </a:rPr>
              <a:t>.</a:t>
            </a:r>
          </a:p>
          <a:p>
            <a:pPr algn="l">
              <a:lnSpc>
                <a:spcPts val="4319"/>
              </a:lnSpc>
            </a:pPr>
            <a:endParaRPr lang="en-US" sz="3999" b="1" spc="7" dirty="0">
              <a:solidFill>
                <a:srgbClr val="FCB040"/>
              </a:solidFill>
              <a:latin typeface="Helvetica World Bold"/>
              <a:ea typeface="Helvetica World Bold"/>
              <a:cs typeface="Helvetica World Bold"/>
              <a:sym typeface="Helvetica World Bold"/>
            </a:endParaRPr>
          </a:p>
        </p:txBody>
      </p:sp>
      <p:sp>
        <p:nvSpPr>
          <p:cNvPr id="3" name="Freeform 3"/>
          <p:cNvSpPr/>
          <p:nvPr/>
        </p:nvSpPr>
        <p:spPr>
          <a:xfrm>
            <a:off x="16520266" y="204040"/>
            <a:ext cx="1657941" cy="1490075"/>
          </a:xfrm>
          <a:custGeom>
            <a:avLst/>
            <a:gdLst/>
            <a:ahLst/>
            <a:cxnLst/>
            <a:rect l="l" t="t" r="r" b="b"/>
            <a:pathLst>
              <a:path w="1657941" h="1490075">
                <a:moveTo>
                  <a:pt x="0" y="0"/>
                </a:moveTo>
                <a:lnTo>
                  <a:pt x="1657941" y="0"/>
                </a:lnTo>
                <a:lnTo>
                  <a:pt x="1657941" y="1490074"/>
                </a:lnTo>
                <a:lnTo>
                  <a:pt x="0" y="14900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0988" y="538656"/>
            <a:ext cx="15590520" cy="74379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Why do we need both?</a:t>
            </a:r>
            <a:endParaRPr lang="en-US" sz="5400" b="1" dirty="0">
              <a:solidFill>
                <a:srgbClr val="FCB040"/>
              </a:solidFill>
              <a:latin typeface="Helvetica World Bold"/>
              <a:ea typeface="Helvetica World Bold"/>
              <a:cs typeface="Helvetica World Bold"/>
              <a:sym typeface="Helvetica World Bold"/>
            </a:endParaRPr>
          </a:p>
        </p:txBody>
      </p:sp>
      <p:sp>
        <p:nvSpPr>
          <p:cNvPr id="6" name="Freeform 6"/>
          <p:cNvSpPr/>
          <p:nvPr/>
        </p:nvSpPr>
        <p:spPr>
          <a:xfrm rot="2540708">
            <a:off x="12108912" y="6937476"/>
            <a:ext cx="3476375" cy="3476375"/>
          </a:xfrm>
          <a:custGeom>
            <a:avLst/>
            <a:gdLst/>
            <a:ahLst/>
            <a:cxnLst/>
            <a:rect l="l" t="t" r="r" b="b"/>
            <a:pathLst>
              <a:path w="3476375" h="3476375">
                <a:moveTo>
                  <a:pt x="0" y="0"/>
                </a:moveTo>
                <a:lnTo>
                  <a:pt x="3476375" y="0"/>
                </a:lnTo>
                <a:lnTo>
                  <a:pt x="3476375" y="3476375"/>
                </a:lnTo>
                <a:lnTo>
                  <a:pt x="0" y="34763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13052912" y="7946010"/>
            <a:ext cx="1588374" cy="968908"/>
          </a:xfrm>
          <a:custGeom>
            <a:avLst/>
            <a:gdLst/>
            <a:ahLst/>
            <a:cxnLst/>
            <a:rect l="l" t="t" r="r" b="b"/>
            <a:pathLst>
              <a:path w="1588374" h="968908">
                <a:moveTo>
                  <a:pt x="0" y="0"/>
                </a:moveTo>
                <a:lnTo>
                  <a:pt x="1588374" y="0"/>
                </a:lnTo>
                <a:lnTo>
                  <a:pt x="1588374" y="968908"/>
                </a:lnTo>
                <a:lnTo>
                  <a:pt x="0" y="9689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TextBox 8"/>
          <p:cNvSpPr txBox="1"/>
          <p:nvPr/>
        </p:nvSpPr>
        <p:spPr>
          <a:xfrm>
            <a:off x="12037456" y="8290082"/>
            <a:ext cx="764041" cy="580390"/>
          </a:xfrm>
          <a:prstGeom prst="rect">
            <a:avLst/>
          </a:prstGeom>
        </p:spPr>
        <p:txBody>
          <a:bodyPr lIns="0" tIns="0" rIns="0" bIns="0" rtlCol="0" anchor="t">
            <a:spAutoFit/>
          </a:bodyPr>
          <a:lstStyle/>
          <a:p>
            <a:pPr algn="ctr">
              <a:lnSpc>
                <a:spcPts val="4759"/>
              </a:lnSpc>
            </a:pPr>
            <a:r>
              <a:rPr lang="en-US" sz="3399" b="1">
                <a:solidFill>
                  <a:srgbClr val="283991"/>
                </a:solidFill>
                <a:latin typeface="Canva Sans Bold"/>
                <a:ea typeface="Canva Sans Bold"/>
                <a:cs typeface="Canva Sans Bold"/>
                <a:sym typeface="Canva Sans Bold"/>
              </a:rPr>
              <a:t>CT</a:t>
            </a:r>
            <a:r>
              <a:rPr lang="en-US" sz="3399">
                <a:solidFill>
                  <a:srgbClr val="000000"/>
                </a:solidFill>
                <a:latin typeface="Canva Sans"/>
                <a:ea typeface="Canva Sans"/>
                <a:cs typeface="Canva Sans"/>
                <a:sym typeface="Canva Sans"/>
              </a:rPr>
              <a:t> </a:t>
            </a:r>
          </a:p>
        </p:txBody>
      </p:sp>
      <p:sp>
        <p:nvSpPr>
          <p:cNvPr id="9" name="TextBox 9"/>
          <p:cNvSpPr txBox="1"/>
          <p:nvPr/>
        </p:nvSpPr>
        <p:spPr>
          <a:xfrm>
            <a:off x="14600241" y="8290082"/>
            <a:ext cx="1121669" cy="580390"/>
          </a:xfrm>
          <a:prstGeom prst="rect">
            <a:avLst/>
          </a:prstGeom>
        </p:spPr>
        <p:txBody>
          <a:bodyPr lIns="0" tIns="0" rIns="0" bIns="0" rtlCol="0" anchor="t">
            <a:spAutoFit/>
          </a:bodyPr>
          <a:lstStyle/>
          <a:p>
            <a:pPr algn="ctr">
              <a:lnSpc>
                <a:spcPts val="4759"/>
              </a:lnSpc>
            </a:pPr>
            <a:r>
              <a:rPr lang="en-US" sz="3399" b="1">
                <a:solidFill>
                  <a:srgbClr val="283991"/>
                </a:solidFill>
                <a:latin typeface="Canva Sans Bold"/>
                <a:ea typeface="Canva Sans Bold"/>
                <a:cs typeface="Canva Sans Bold"/>
                <a:sym typeface="Canva Sans Bold"/>
              </a:rPr>
              <a:t>RWD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14088916" y="-284596"/>
            <a:ext cx="4156941" cy="4394872"/>
          </a:xfrm>
          <a:prstGeom prst="rect">
            <a:avLst/>
          </a:prstGeom>
        </p:spPr>
      </p:pic>
      <p:sp>
        <p:nvSpPr>
          <p:cNvPr id="3" name="TextBox 3"/>
          <p:cNvSpPr txBox="1"/>
          <p:nvPr/>
        </p:nvSpPr>
        <p:spPr>
          <a:xfrm>
            <a:off x="541254" y="2361719"/>
            <a:ext cx="8168600" cy="7172284"/>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RWD:</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Data Privacy and Confidentiality: Laws like GDPR (EU) and HIPAA (US) restrict data collection and sharing.</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Data Quality and </a:t>
            </a:r>
            <a:r>
              <a:rPr lang="en-US" sz="3500" spc="7" dirty="0" err="1">
                <a:solidFill>
                  <a:srgbClr val="283991"/>
                </a:solidFill>
                <a:latin typeface="Helvetica World"/>
                <a:ea typeface="Helvetica World"/>
                <a:cs typeface="Helvetica World"/>
                <a:sym typeface="Helvetica World"/>
              </a:rPr>
              <a:t>Standardisation</a:t>
            </a:r>
            <a:r>
              <a:rPr lang="en-US" sz="3500" spc="7" dirty="0">
                <a:solidFill>
                  <a:srgbClr val="283991"/>
                </a:solidFill>
                <a:latin typeface="Helvetica World"/>
                <a:ea typeface="Helvetica World"/>
                <a:cs typeface="Helvetica World"/>
                <a:sym typeface="Helvetica World"/>
              </a:rPr>
              <a:t>: Lack of standard protocols reduces data reliability.</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Limited Legal Frameworks for RWD Use: Ambiguities in how RWD can support regulatory decisions.</a:t>
            </a: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
        <p:nvSpPr>
          <p:cNvPr id="4" name="TextBox 4"/>
          <p:cNvSpPr txBox="1"/>
          <p:nvPr/>
        </p:nvSpPr>
        <p:spPr>
          <a:xfrm>
            <a:off x="713146" y="639890"/>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Regulatory and Policy Considerations</a:t>
            </a:r>
          </a:p>
        </p:txBody>
      </p:sp>
      <p:sp>
        <p:nvSpPr>
          <p:cNvPr id="6" name="TextBox 6"/>
          <p:cNvSpPr txBox="1"/>
          <p:nvPr/>
        </p:nvSpPr>
        <p:spPr>
          <a:xfrm>
            <a:off x="8991600" y="2476500"/>
            <a:ext cx="8453049" cy="6488956"/>
          </a:xfrm>
          <a:prstGeom prst="rect">
            <a:avLst/>
          </a:prstGeom>
        </p:spPr>
        <p:txBody>
          <a:bodyPr lIns="0" tIns="0" rIns="0" bIns="0" rtlCol="0" anchor="t">
            <a:spAutoFit/>
          </a:bodyPr>
          <a:lstStyle/>
          <a:p>
            <a:pPr algn="l">
              <a:lnSpc>
                <a:spcPts val="4634"/>
              </a:lnSpc>
              <a:spcBef>
                <a:spcPct val="0"/>
              </a:spcBef>
            </a:pPr>
            <a:r>
              <a:rPr lang="en-US" sz="3500" b="1" dirty="0">
                <a:solidFill>
                  <a:srgbClr val="283991"/>
                </a:solidFill>
                <a:latin typeface="Arimo Bold"/>
                <a:ea typeface="Arimo Bold"/>
                <a:cs typeface="Arimo Bold"/>
                <a:sym typeface="Arimo Bold"/>
              </a:rPr>
              <a:t>Clinical Trials:</a:t>
            </a:r>
          </a:p>
          <a:p>
            <a:pPr algn="l">
              <a:lnSpc>
                <a:spcPts val="4634"/>
              </a:lnSpc>
              <a:spcBef>
                <a:spcPct val="0"/>
              </a:spcBef>
            </a:pPr>
            <a:endParaRPr lang="en-US" sz="3500" b="1" dirty="0">
              <a:solidFill>
                <a:srgbClr val="283991"/>
              </a:solidFill>
              <a:latin typeface="Arimo Bold"/>
              <a:ea typeface="Arimo Bold"/>
              <a:cs typeface="Arimo Bold"/>
              <a:sym typeface="Arimo Bold"/>
            </a:endParaRPr>
          </a:p>
          <a:p>
            <a:pPr marL="926497" lvl="1" indent="-463249" algn="l">
              <a:lnSpc>
                <a:spcPts val="4634"/>
              </a:lnSpc>
              <a:buFont typeface="Arial"/>
              <a:buChar char="•"/>
            </a:pPr>
            <a:r>
              <a:rPr lang="en-US" sz="3500" spc="-2" dirty="0">
                <a:solidFill>
                  <a:srgbClr val="283991"/>
                </a:solidFill>
                <a:latin typeface="Arimo"/>
                <a:ea typeface="Arimo"/>
                <a:cs typeface="Arimo"/>
                <a:sym typeface="Arimo"/>
              </a:rPr>
              <a:t>Strict Regulatory Requirements: Agencies like the FDA and EMA ensure participant safety, which slows down the process.</a:t>
            </a:r>
          </a:p>
          <a:p>
            <a:pPr marL="926497" lvl="1" indent="-463249" algn="l">
              <a:lnSpc>
                <a:spcPts val="4634"/>
              </a:lnSpc>
              <a:buFont typeface="Arial"/>
              <a:buChar char="•"/>
            </a:pPr>
            <a:r>
              <a:rPr lang="en-US" sz="3500" spc="-2" dirty="0">
                <a:solidFill>
                  <a:srgbClr val="283991"/>
                </a:solidFill>
                <a:latin typeface="Arimo"/>
                <a:ea typeface="Arimo"/>
                <a:cs typeface="Arimo"/>
                <a:sym typeface="Arimo"/>
              </a:rPr>
              <a:t>Ethical Concerns: Exclusion of vulnerable groups can limit knowledge.</a:t>
            </a:r>
          </a:p>
          <a:p>
            <a:pPr marL="926497" lvl="1" indent="-463249" algn="l">
              <a:lnSpc>
                <a:spcPts val="4634"/>
              </a:lnSpc>
              <a:buFont typeface="Arial"/>
              <a:buChar char="•"/>
            </a:pPr>
            <a:r>
              <a:rPr lang="en-US" sz="3500" spc="-2" dirty="0">
                <a:solidFill>
                  <a:srgbClr val="283991"/>
                </a:solidFill>
                <a:latin typeface="Arimo"/>
                <a:ea typeface="Arimo"/>
                <a:cs typeface="Arimo"/>
                <a:sym typeface="Arimo"/>
              </a:rPr>
              <a:t>Regulatory Challenges: Delays and high compliance costs</a:t>
            </a:r>
            <a:r>
              <a:rPr lang="en-US" sz="4291" spc="-2" dirty="0">
                <a:solidFill>
                  <a:srgbClr val="283991"/>
                </a:solidFill>
                <a:latin typeface="Arimo"/>
                <a:ea typeface="Arimo"/>
                <a:cs typeface="Arimo"/>
                <a:sym typeface="Arimo"/>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1276</Words>
  <Application>Microsoft Office PowerPoint</Application>
  <PresentationFormat>Custom</PresentationFormat>
  <Paragraphs>140</Paragraphs>
  <Slides>15</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Helvetica World Bold</vt:lpstr>
      <vt:lpstr>Calibri</vt:lpstr>
      <vt:lpstr>TT Smalls</vt:lpstr>
      <vt:lpstr>Canva Sans Bold</vt:lpstr>
      <vt:lpstr>Helvetica World</vt:lpstr>
      <vt:lpstr>Rosario Bold</vt:lpstr>
      <vt:lpstr>Aptos</vt:lpstr>
      <vt:lpstr>Arial</vt:lpstr>
      <vt:lpstr>Arimo</vt:lpstr>
      <vt:lpstr>Canva Sans</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RWD Module 3</dc:title>
  <cp:lastModifiedBy>Mohsharif Nasrulloeva | EMSP</cp:lastModifiedBy>
  <cp:revision>14</cp:revision>
  <dcterms:created xsi:type="dcterms:W3CDTF">2006-08-16T00:00:00Z</dcterms:created>
  <dcterms:modified xsi:type="dcterms:W3CDTF">2025-05-26T14:10:37Z</dcterms:modified>
  <dc:identifier>DAGS5IuqUAM</dc:identifier>
</cp:coreProperties>
</file>