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Helvetica World" panose="020B0604020202020204" charset="-128"/>
      <p:regular r:id="rId20"/>
    </p:embeddedFont>
    <p:embeddedFont>
      <p:font typeface="Helvetica World Bold" panose="020B0604020202020204" charset="-128"/>
      <p:regular r:id="rId21"/>
    </p:embeddedFont>
    <p:embeddedFont>
      <p:font typeface="Arimo Bold" panose="020B0604020202020204" charset="0"/>
      <p:regular r:id="rId22"/>
      <p:bold r:id="rId23"/>
    </p:embeddedFont>
    <p:embeddedFont>
      <p:font typeface="Canva Sans Bold" panose="020B0604020202020204" charset="0"/>
      <p:regular r:id="rId24"/>
      <p:bold r:id="rId25"/>
    </p:embeddedFont>
    <p:embeddedFont>
      <p:font typeface="Rosario Bold" panose="020B0604020202020204" charset="0"/>
      <p:regular r:id="rId26"/>
      <p:bold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8AC484A-795B-BD0F-C09F-571F635DD6A1}" name="Mohsharif Nasrulloeva | EMSP" initials="MN" userId="S::projects@emsp.org::9dd4a70c-77e2-48fb-a248-32e1d2ed53d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2" autoAdjust="0"/>
    <p:restoredTop sz="50664" autoAdjust="0"/>
  </p:normalViewPr>
  <p:slideViewPr>
    <p:cSldViewPr>
      <p:cViewPr varScale="1">
        <p:scale>
          <a:sx n="32" d="100"/>
          <a:sy n="32" d="100"/>
        </p:scale>
        <p:origin x="2416" y="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7966F1-3DAF-4444-A247-36D7EC93F594}" type="datetimeFigureOut">
              <a:rPr lang="de-DE" smtClean="0"/>
              <a:t>26.05.2025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14D7A-1FD1-0046-9B20-66C6420F8F43}" type="slidenum">
              <a:rPr lang="de-DE" smtClean="0"/>
              <a:t>‹#›</a:t>
            </a:fld>
            <a:endParaRPr lang="de-DE"/>
          </a:p>
        </p:txBody>
      </p:sp>
    </p:spTree>
    <p:extLst>
      <p:ext uri="{BB962C8B-B14F-4D97-AF65-F5344CB8AC3E}">
        <p14:creationId xmlns:p14="http://schemas.microsoft.com/office/powerpoint/2010/main" val="3867849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D14D7A-1FD1-0046-9B20-66C6420F8F43}" type="slidenum">
              <a:rPr lang="de-DE" smtClean="0"/>
              <a:t>1</a:t>
            </a:fld>
            <a:endParaRPr lang="de-DE"/>
          </a:p>
        </p:txBody>
      </p:sp>
    </p:spTree>
    <p:extLst>
      <p:ext uri="{BB962C8B-B14F-4D97-AF65-F5344CB8AC3E}">
        <p14:creationId xmlns:p14="http://schemas.microsoft.com/office/powerpoint/2010/main" val="1518933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D14D7A-1FD1-0046-9B20-66C6420F8F43}" type="slidenum">
              <a:rPr lang="de-DE" smtClean="0"/>
              <a:t>2</a:t>
            </a:fld>
            <a:endParaRPr lang="de-DE"/>
          </a:p>
        </p:txBody>
      </p:sp>
    </p:spTree>
    <p:extLst>
      <p:ext uri="{BB962C8B-B14F-4D97-AF65-F5344CB8AC3E}">
        <p14:creationId xmlns:p14="http://schemas.microsoft.com/office/powerpoint/2010/main" val="39123084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D14D7A-1FD1-0046-9B20-66C6420F8F43}" type="slidenum">
              <a:rPr lang="de-DE" smtClean="0"/>
              <a:t>3</a:t>
            </a:fld>
            <a:endParaRPr lang="de-DE"/>
          </a:p>
        </p:txBody>
      </p:sp>
    </p:spTree>
    <p:extLst>
      <p:ext uri="{BB962C8B-B14F-4D97-AF65-F5344CB8AC3E}">
        <p14:creationId xmlns:p14="http://schemas.microsoft.com/office/powerpoint/2010/main" val="554752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6D14D7A-1FD1-0046-9B20-66C6420F8F43}" type="slidenum">
              <a:rPr lang="de-DE" smtClean="0"/>
              <a:t>17</a:t>
            </a:fld>
            <a:endParaRPr lang="de-DE"/>
          </a:p>
        </p:txBody>
      </p:sp>
    </p:spTree>
    <p:extLst>
      <p:ext uri="{BB962C8B-B14F-4D97-AF65-F5344CB8AC3E}">
        <p14:creationId xmlns:p14="http://schemas.microsoft.com/office/powerpoint/2010/main" val="386658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3EE049A-5B7A-8D44-A559-94BA7C4191C2}" type="datetime1">
              <a:rPr lang="de-DE" smtClean="0"/>
              <a:t>26.05.2025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4A269F-091F-504B-8113-B16F725CCE94}" type="datetime1">
              <a:rPr lang="de-DE" smtClean="0"/>
              <a:t>26.05.2025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CD107-3052-6F4C-B909-7306B343F77D}" type="datetime1">
              <a:rPr lang="de-DE" smtClean="0"/>
              <a:t>26.05.2025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EA81979-6E63-CD43-B524-5D67BDAB1338}" type="datetime1">
              <a:rPr lang="de-DE" smtClean="0"/>
              <a:t>26.05.2025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1062CFA-D6EF-844F-BCC2-07BEEB06E10B}" type="datetime1">
              <a:rPr lang="de-DE" smtClean="0"/>
              <a:t>26.05.2025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656B691-ACEB-2344-9DAE-311D3EF77CC4}" type="datetime1">
              <a:rPr lang="de-DE" smtClean="0"/>
              <a:t>26.05.2025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9325CE6-D789-C44F-A619-72A7E88F575F}" type="datetime1">
              <a:rPr lang="de-DE" smtClean="0"/>
              <a:t>26.05.2025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B67CE5B-21B0-BB4D-A7F9-6DD9B65F96ED}" type="datetime1">
              <a:rPr lang="de-DE" smtClean="0"/>
              <a:t>26.05.2025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613A9C7-66D2-CD44-A68E-281CA877F0C1}" type="datetime1">
              <a:rPr lang="de-DE" smtClean="0"/>
              <a:t>26.05.2025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22EBF54-DDE0-B848-9F39-FF69A51F52DB}" type="datetime1">
              <a:rPr lang="de-DE" smtClean="0"/>
              <a:t>26.05.2025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BEC6C00-9438-9C48-AEA1-A330FC1AD074}" type="datetime1">
              <a:rPr lang="de-DE" smtClean="0"/>
              <a:t>26.05.2025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330394-B420-1E41-9267-54134D147222}" type="datetime1">
              <a:rPr lang="de-DE" smtClean="0"/>
              <a:t>26.05.2025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escardio.org/Research/registries" TargetMode="External"/><Relationship Id="rId7" Type="http://schemas.openxmlformats.org/officeDocument/2006/relationships/hyperlink" Target="https://www.rheumatology.org.uk/improving-care/registers/rheumatoid-arthritis" TargetMode="External"/><Relationship Id="rId2" Type="http://schemas.openxmlformats.org/officeDocument/2006/relationships/hyperlink" Target="https://gicr.iarc.fr/" TargetMode="External"/><Relationship Id="rId1" Type="http://schemas.openxmlformats.org/officeDocument/2006/relationships/slideLayout" Target="../slideLayouts/slideLayout7.xml"/><Relationship Id="rId6" Type="http://schemas.openxmlformats.org/officeDocument/2006/relationships/hyperlink" Target="https://www.eular.org/eular-covid-19-registry" TargetMode="External"/><Relationship Id="rId5" Type="http://schemas.openxmlformats.org/officeDocument/2006/relationships/hyperlink" Target="https://www.ecfs.eu/ecfspr" TargetMode="External"/><Relationship Id="rId4" Type="http://schemas.openxmlformats.org/officeDocument/2006/relationships/hyperlink" Target="https://www.aihw.gov.au/about-our-data/our-data-collections/national-insulin-treated-diabetes-register"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45994" y="840908"/>
            <a:ext cx="16863662" cy="8699030"/>
            <a:chOff x="0" y="0"/>
            <a:chExt cx="22484882" cy="11598706"/>
          </a:xfrm>
        </p:grpSpPr>
        <p:sp>
          <p:nvSpPr>
            <p:cNvPr id="3" name="Freeform 3"/>
            <p:cNvSpPr/>
            <p:nvPr/>
          </p:nvSpPr>
          <p:spPr>
            <a:xfrm>
              <a:off x="0" y="0"/>
              <a:ext cx="22484969" cy="11598656"/>
            </a:xfrm>
            <a:custGeom>
              <a:avLst/>
              <a:gdLst/>
              <a:ahLst/>
              <a:cxnLst/>
              <a:rect l="l" t="t" r="r" b="b"/>
              <a:pathLst>
                <a:path w="22484969" h="11598656">
                  <a:moveTo>
                    <a:pt x="0" y="2026285"/>
                  </a:moveTo>
                  <a:cubicBezTo>
                    <a:pt x="0" y="905637"/>
                    <a:pt x="918845" y="0"/>
                    <a:pt x="2048891" y="0"/>
                  </a:cubicBezTo>
                  <a:lnTo>
                    <a:pt x="20436078" y="0"/>
                  </a:lnTo>
                  <a:lnTo>
                    <a:pt x="20436078" y="139700"/>
                  </a:lnTo>
                  <a:lnTo>
                    <a:pt x="20436078" y="0"/>
                  </a:lnTo>
                  <a:cubicBezTo>
                    <a:pt x="21565997" y="0"/>
                    <a:pt x="22484969" y="905637"/>
                    <a:pt x="22484969" y="2026285"/>
                  </a:cubicBezTo>
                  <a:lnTo>
                    <a:pt x="22345269" y="2026285"/>
                  </a:lnTo>
                  <a:lnTo>
                    <a:pt x="22484969" y="2026285"/>
                  </a:lnTo>
                  <a:lnTo>
                    <a:pt x="22484969" y="9572371"/>
                  </a:lnTo>
                  <a:lnTo>
                    <a:pt x="22345269" y="9572371"/>
                  </a:lnTo>
                  <a:lnTo>
                    <a:pt x="22484969" y="9572371"/>
                  </a:lnTo>
                  <a:cubicBezTo>
                    <a:pt x="22484969" y="10693019"/>
                    <a:pt x="21566124" y="11598656"/>
                    <a:pt x="20436078" y="11598656"/>
                  </a:cubicBezTo>
                  <a:lnTo>
                    <a:pt x="20436078" y="11458956"/>
                  </a:lnTo>
                  <a:lnTo>
                    <a:pt x="20436078" y="11598656"/>
                  </a:lnTo>
                  <a:lnTo>
                    <a:pt x="2048891" y="11598656"/>
                  </a:lnTo>
                  <a:lnTo>
                    <a:pt x="2048891" y="11458956"/>
                  </a:lnTo>
                  <a:lnTo>
                    <a:pt x="2048891" y="11598656"/>
                  </a:lnTo>
                  <a:cubicBezTo>
                    <a:pt x="918845" y="11598656"/>
                    <a:pt x="0" y="10693019"/>
                    <a:pt x="0" y="9572371"/>
                  </a:cubicBezTo>
                  <a:lnTo>
                    <a:pt x="0" y="2026285"/>
                  </a:lnTo>
                  <a:lnTo>
                    <a:pt x="139700" y="2026285"/>
                  </a:lnTo>
                  <a:lnTo>
                    <a:pt x="0" y="2026285"/>
                  </a:lnTo>
                  <a:moveTo>
                    <a:pt x="279400" y="2026285"/>
                  </a:moveTo>
                  <a:lnTo>
                    <a:pt x="279400" y="9572371"/>
                  </a:lnTo>
                  <a:lnTo>
                    <a:pt x="139700" y="9572371"/>
                  </a:lnTo>
                  <a:lnTo>
                    <a:pt x="279400" y="9572371"/>
                  </a:lnTo>
                  <a:cubicBezTo>
                    <a:pt x="279400" y="10535539"/>
                    <a:pt x="1069975" y="11319256"/>
                    <a:pt x="2048891" y="11319256"/>
                  </a:cubicBezTo>
                  <a:lnTo>
                    <a:pt x="20436078" y="11319256"/>
                  </a:lnTo>
                  <a:cubicBezTo>
                    <a:pt x="21414867" y="11319256"/>
                    <a:pt x="22205569" y="10535539"/>
                    <a:pt x="22205569" y="9572371"/>
                  </a:cubicBezTo>
                  <a:lnTo>
                    <a:pt x="22205569" y="2026285"/>
                  </a:lnTo>
                  <a:cubicBezTo>
                    <a:pt x="22205569" y="1063117"/>
                    <a:pt x="21414994" y="279400"/>
                    <a:pt x="20436078" y="279400"/>
                  </a:cubicBezTo>
                  <a:lnTo>
                    <a:pt x="2048891" y="279400"/>
                  </a:lnTo>
                  <a:lnTo>
                    <a:pt x="2048891" y="139700"/>
                  </a:lnTo>
                  <a:lnTo>
                    <a:pt x="2048891" y="279400"/>
                  </a:lnTo>
                  <a:cubicBezTo>
                    <a:pt x="1069975" y="279400"/>
                    <a:pt x="279400" y="1063117"/>
                    <a:pt x="279400" y="2026285"/>
                  </a:cubicBezTo>
                  <a:close/>
                </a:path>
              </a:pathLst>
            </a:custGeom>
            <a:solidFill>
              <a:srgbClr val="283991"/>
            </a:solidFill>
          </p:spPr>
          <p:txBody>
            <a:bodyPr/>
            <a:lstStyle/>
            <a:p>
              <a:endParaRPr lang="en-GB"/>
            </a:p>
          </p:txBody>
        </p:sp>
      </p:grpSp>
      <p:sp>
        <p:nvSpPr>
          <p:cNvPr id="6" name="TextBox 6"/>
          <p:cNvSpPr txBox="1"/>
          <p:nvPr/>
        </p:nvSpPr>
        <p:spPr>
          <a:xfrm>
            <a:off x="2286000" y="1407391"/>
            <a:ext cx="13716000" cy="1958078"/>
          </a:xfrm>
          <a:prstGeom prst="rect">
            <a:avLst/>
          </a:prstGeom>
        </p:spPr>
        <p:txBody>
          <a:bodyPr lIns="50800" tIns="50800" rIns="50800" bIns="50800" rtlCol="0" anchor="b"/>
          <a:lstStyle/>
          <a:p>
            <a:pPr algn="ctr">
              <a:lnSpc>
                <a:spcPts val="5832"/>
              </a:lnSpc>
            </a:pPr>
            <a:r>
              <a:rPr lang="en-GB" sz="3600" b="1" spc="-3" dirty="0">
                <a:solidFill>
                  <a:srgbClr val="283991"/>
                </a:solidFill>
                <a:latin typeface="Arimo Bold"/>
                <a:ea typeface="Arimo Bold"/>
                <a:cs typeface="Arimo Bold"/>
              </a:rPr>
              <a:t>Real-World Data: How Sharing and Analysis Can Benefit You?</a:t>
            </a:r>
            <a:endParaRPr lang="en-US" sz="3600" b="1" spc="-3" dirty="0">
              <a:solidFill>
                <a:srgbClr val="283991"/>
              </a:solidFill>
              <a:latin typeface="Arimo Bold"/>
              <a:ea typeface="Arimo Bold"/>
              <a:cs typeface="Arimo Bold"/>
              <a:sym typeface="Arimo Bold"/>
            </a:endParaRPr>
          </a:p>
          <a:p>
            <a:pPr algn="ctr">
              <a:lnSpc>
                <a:spcPts val="5832"/>
              </a:lnSpc>
            </a:pPr>
            <a:r>
              <a:rPr lang="en-US" sz="3600" b="1" spc="-3" dirty="0">
                <a:solidFill>
                  <a:srgbClr val="283991"/>
                </a:solidFill>
                <a:latin typeface="Arimo Bold"/>
                <a:ea typeface="Arimo Bold"/>
                <a:cs typeface="Arimo Bold"/>
                <a:sym typeface="Arimo Bold"/>
              </a:rPr>
              <a:t>Session 2 </a:t>
            </a:r>
          </a:p>
        </p:txBody>
      </p:sp>
      <p:sp>
        <p:nvSpPr>
          <p:cNvPr id="7" name="Freeform 7"/>
          <p:cNvSpPr/>
          <p:nvPr/>
        </p:nvSpPr>
        <p:spPr>
          <a:xfrm>
            <a:off x="11262393" y="6290932"/>
            <a:ext cx="4539412" cy="2820110"/>
          </a:xfrm>
          <a:custGeom>
            <a:avLst/>
            <a:gdLst/>
            <a:ahLst/>
            <a:cxnLst/>
            <a:rect l="l" t="t" r="r" b="b"/>
            <a:pathLst>
              <a:path w="4539412" h="2820110">
                <a:moveTo>
                  <a:pt x="0" y="0"/>
                </a:moveTo>
                <a:lnTo>
                  <a:pt x="4539412" y="0"/>
                </a:lnTo>
                <a:lnTo>
                  <a:pt x="4539412" y="2820109"/>
                </a:lnTo>
                <a:lnTo>
                  <a:pt x="0" y="2820109"/>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8" name="TextBox 8"/>
          <p:cNvSpPr txBox="1"/>
          <p:nvPr/>
        </p:nvSpPr>
        <p:spPr>
          <a:xfrm>
            <a:off x="2819400" y="3830363"/>
            <a:ext cx="13533120" cy="1995675"/>
          </a:xfrm>
          <a:prstGeom prst="rect">
            <a:avLst/>
          </a:prstGeom>
        </p:spPr>
        <p:txBody>
          <a:bodyPr lIns="0" tIns="0" rIns="0" bIns="0" rtlCol="0" anchor="t">
            <a:spAutoFit/>
          </a:bodyPr>
          <a:lstStyle/>
          <a:p>
            <a:pPr algn="ctr"/>
            <a:r>
              <a:rPr lang="en-US" sz="4800" b="1" spc="7" dirty="0">
                <a:solidFill>
                  <a:srgbClr val="FCB040"/>
                </a:solidFill>
                <a:latin typeface="Rosario Bold"/>
                <a:ea typeface="Rosario Bold"/>
                <a:cs typeface="Rosario Bold"/>
                <a:sym typeface="Rosario Bold"/>
              </a:rPr>
              <a:t>Registries and Real-World Data in Healthcare</a:t>
            </a:r>
          </a:p>
          <a:p>
            <a:pPr algn="ctr"/>
            <a:r>
              <a:rPr lang="en-US" sz="4800" b="1" spc="7" dirty="0">
                <a:solidFill>
                  <a:srgbClr val="FCB040"/>
                </a:solidFill>
                <a:latin typeface="Rosario Bold"/>
                <a:ea typeface="Rosario Bold"/>
                <a:cs typeface="Rosario Bold"/>
                <a:sym typeface="Rosario Bold"/>
              </a:rPr>
              <a:t>Enhancing Patient Care and Decision-Making</a:t>
            </a:r>
          </a:p>
          <a:p>
            <a:pPr algn="ctr">
              <a:lnSpc>
                <a:spcPts val="3888"/>
              </a:lnSpc>
            </a:pPr>
            <a:endParaRPr lang="en-US" sz="4800" b="1" spc="7" dirty="0">
              <a:solidFill>
                <a:srgbClr val="FCB040"/>
              </a:solidFill>
              <a:latin typeface="Rosario Bold"/>
              <a:ea typeface="Rosario Bold"/>
              <a:cs typeface="Rosario Bold"/>
              <a:sym typeface="Rosario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5322" y="3009900"/>
            <a:ext cx="16568349" cy="6051721"/>
          </a:xfrm>
          <a:prstGeom prst="rect">
            <a:avLst/>
          </a:prstGeom>
        </p:spPr>
        <p:txBody>
          <a:bodyPr lIns="0" tIns="0" rIns="0" bIns="0" rtlCol="0" anchor="t">
            <a:spAutoFit/>
          </a:bodyPr>
          <a:lstStyle/>
          <a:p>
            <a:pPr algn="just">
              <a:lnSpc>
                <a:spcPts val="4319"/>
              </a:lnSpc>
            </a:pPr>
            <a:r>
              <a:rPr lang="en-US" sz="3500" b="1" dirty="0">
                <a:solidFill>
                  <a:srgbClr val="283991"/>
                </a:solidFill>
                <a:latin typeface="Helvetica World Bold"/>
                <a:ea typeface="Helvetica World Bold"/>
                <a:cs typeface="Helvetica World Bold"/>
                <a:sym typeface="Helvetica World Bold"/>
              </a:rPr>
              <a:t>Identifying at-risk populations: </a:t>
            </a:r>
            <a:r>
              <a:rPr lang="en-US" sz="3500" dirty="0">
                <a:solidFill>
                  <a:srgbClr val="283991"/>
                </a:solidFill>
                <a:latin typeface="Helvetica World"/>
                <a:ea typeface="Helvetica World"/>
                <a:cs typeface="Helvetica World"/>
                <a:sym typeface="Helvetica World"/>
              </a:rPr>
              <a:t>Registries help detect at-risk individuals, leading to targeted preventive programs.</a:t>
            </a:r>
          </a:p>
          <a:p>
            <a:pPr algn="just">
              <a:lnSpc>
                <a:spcPts val="4319"/>
              </a:lnSpc>
            </a:pPr>
            <a:endParaRPr lang="en-US" sz="3500" dirty="0">
              <a:solidFill>
                <a:srgbClr val="283991"/>
              </a:solidFill>
              <a:latin typeface="Helvetica World"/>
              <a:ea typeface="Helvetica World"/>
              <a:cs typeface="Helvetica World"/>
              <a:sym typeface="Helvetica World"/>
            </a:endParaRPr>
          </a:p>
          <a:p>
            <a:pPr algn="just">
              <a:lnSpc>
                <a:spcPts val="4319"/>
              </a:lnSpc>
            </a:pPr>
            <a:r>
              <a:rPr lang="en-US" sz="3500" b="1" dirty="0">
                <a:solidFill>
                  <a:srgbClr val="283991"/>
                </a:solidFill>
                <a:latin typeface="Helvetica World Bold"/>
                <a:ea typeface="Helvetica World Bold"/>
                <a:cs typeface="Helvetica World Bold"/>
                <a:sym typeface="Helvetica World Bold"/>
              </a:rPr>
              <a:t>Example: </a:t>
            </a:r>
            <a:r>
              <a:rPr lang="en-US" sz="3500" dirty="0">
                <a:solidFill>
                  <a:srgbClr val="283991"/>
                </a:solidFill>
                <a:latin typeface="Helvetica World"/>
                <a:ea typeface="Helvetica World"/>
                <a:cs typeface="Helvetica World"/>
                <a:sym typeface="Helvetica World"/>
              </a:rPr>
              <a:t>Data from diabetes registries identifies common risk factors to develop prevention strategies.</a:t>
            </a:r>
          </a:p>
          <a:p>
            <a:pPr algn="just">
              <a:lnSpc>
                <a:spcPts val="4319"/>
              </a:lnSpc>
            </a:pPr>
            <a:endParaRPr lang="en-US" sz="3500" dirty="0">
              <a:solidFill>
                <a:srgbClr val="283991"/>
              </a:solidFill>
              <a:latin typeface="Helvetica World"/>
              <a:ea typeface="Helvetica World"/>
              <a:cs typeface="Helvetica World"/>
              <a:sym typeface="Helvetica World"/>
            </a:endParaRPr>
          </a:p>
          <a:p>
            <a:pPr algn="just">
              <a:lnSpc>
                <a:spcPts val="4319"/>
              </a:lnSpc>
            </a:pPr>
            <a:r>
              <a:rPr lang="en-US" sz="3500" b="1" dirty="0">
                <a:solidFill>
                  <a:srgbClr val="283991"/>
                </a:solidFill>
                <a:latin typeface="Helvetica World Bold"/>
                <a:ea typeface="Helvetica World Bold"/>
                <a:cs typeface="Helvetica World Bold"/>
                <a:sym typeface="Helvetica World Bold"/>
              </a:rPr>
              <a:t>Monitoring Program Effectiveness: </a:t>
            </a:r>
            <a:r>
              <a:rPr lang="en-US" sz="3500" dirty="0">
                <a:solidFill>
                  <a:srgbClr val="283991"/>
                </a:solidFill>
                <a:latin typeface="Helvetica World"/>
                <a:ea typeface="Helvetica World"/>
                <a:cs typeface="Helvetica World"/>
                <a:sym typeface="Helvetica World"/>
              </a:rPr>
              <a:t>Registries &amp; RWD tracks the impact of prevention programs to ensure they are effective and make necessary adjustments.</a:t>
            </a:r>
          </a:p>
          <a:p>
            <a:pPr algn="just">
              <a:lnSpc>
                <a:spcPts val="4319"/>
              </a:lnSpc>
            </a:pPr>
            <a:endParaRPr lang="en-US" sz="3500" dirty="0">
              <a:solidFill>
                <a:srgbClr val="283991"/>
              </a:solidFill>
              <a:latin typeface="Helvetica World"/>
              <a:ea typeface="Helvetica World"/>
              <a:cs typeface="Helvetica World"/>
              <a:sym typeface="Helvetica World"/>
            </a:endParaRPr>
          </a:p>
          <a:p>
            <a:pPr algn="just">
              <a:lnSpc>
                <a:spcPts val="4319"/>
              </a:lnSpc>
            </a:pPr>
            <a:r>
              <a:rPr lang="en-US" sz="3500" b="1" dirty="0">
                <a:solidFill>
                  <a:srgbClr val="283991"/>
                </a:solidFill>
                <a:latin typeface="Helvetica World Bold"/>
                <a:ea typeface="Helvetica World Bold"/>
                <a:cs typeface="Helvetica World Bold"/>
                <a:sym typeface="Helvetica World Bold"/>
              </a:rPr>
              <a:t>Example:</a:t>
            </a:r>
            <a:r>
              <a:rPr lang="en-US" sz="3500" dirty="0">
                <a:solidFill>
                  <a:srgbClr val="283991"/>
                </a:solidFill>
                <a:latin typeface="Helvetica World"/>
                <a:ea typeface="Helvetica World"/>
                <a:cs typeface="Helvetica World"/>
                <a:sym typeface="Helvetica World"/>
              </a:rPr>
              <a:t> Data from patients living with obesity can be identified earlier and prevention can help to manage the disease and find the right way of life. </a:t>
            </a:r>
          </a:p>
        </p:txBody>
      </p:sp>
      <p:sp>
        <p:nvSpPr>
          <p:cNvPr id="3" name="TextBox 3"/>
          <p:cNvSpPr txBox="1"/>
          <p:nvPr/>
        </p:nvSpPr>
        <p:spPr>
          <a:xfrm>
            <a:off x="774695" y="399905"/>
            <a:ext cx="13857513" cy="1487587"/>
          </a:xfrm>
          <a:prstGeom prst="rect">
            <a:avLst/>
          </a:prstGeom>
        </p:spPr>
        <p:txBody>
          <a:bodyPr wrap="square"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How RWD and Registries Contribute to prevention</a:t>
            </a:r>
          </a:p>
        </p:txBody>
      </p:sp>
      <p:sp>
        <p:nvSpPr>
          <p:cNvPr id="5" name="Freeform 5"/>
          <p:cNvSpPr/>
          <p:nvPr/>
        </p:nvSpPr>
        <p:spPr>
          <a:xfrm>
            <a:off x="14401800" y="349078"/>
            <a:ext cx="3479267" cy="2322411"/>
          </a:xfrm>
          <a:custGeom>
            <a:avLst/>
            <a:gdLst/>
            <a:ahLst/>
            <a:cxnLst/>
            <a:rect l="l" t="t" r="r" b="b"/>
            <a:pathLst>
              <a:path w="3479267" h="2322411">
                <a:moveTo>
                  <a:pt x="0" y="0"/>
                </a:moveTo>
                <a:lnTo>
                  <a:pt x="3479267" y="0"/>
                </a:lnTo>
                <a:lnTo>
                  <a:pt x="3479267" y="2322410"/>
                </a:lnTo>
                <a:lnTo>
                  <a:pt x="0" y="2322410"/>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547177" y="1580908"/>
            <a:ext cx="17211022" cy="8909685"/>
          </a:xfrm>
          <a:prstGeom prst="rect">
            <a:avLst/>
          </a:prstGeom>
        </p:spPr>
        <p:txBody>
          <a:bodyPr lIns="0" tIns="0" rIns="0" bIns="0" rtlCol="0" anchor="t">
            <a:spAutoFit/>
          </a:bodyPr>
          <a:lstStyle/>
          <a:p>
            <a:pPr algn="just">
              <a:lnSpc>
                <a:spcPts val="4319"/>
              </a:lnSpc>
            </a:pPr>
            <a:r>
              <a:rPr lang="en-US" sz="3500" b="1" dirty="0">
                <a:solidFill>
                  <a:srgbClr val="283991"/>
                </a:solidFill>
                <a:latin typeface="Helvetica World Bold"/>
                <a:ea typeface="Helvetica World Bold"/>
                <a:cs typeface="Helvetica World Bold"/>
                <a:sym typeface="Helvetica World Bold"/>
              </a:rPr>
              <a:t>Personalized Treatment:</a:t>
            </a:r>
          </a:p>
          <a:p>
            <a:pPr algn="just">
              <a:lnSpc>
                <a:spcPts val="4319"/>
              </a:lnSpc>
            </a:pPr>
            <a:endParaRPr lang="en-US" sz="3500" b="1" dirty="0">
              <a:solidFill>
                <a:srgbClr val="283991"/>
              </a:solidFill>
              <a:latin typeface="Helvetica World Bold"/>
              <a:ea typeface="Helvetica World Bold"/>
              <a:cs typeface="Helvetica World Bold"/>
              <a:sym typeface="Helvetica World Bold"/>
            </a:endParaRPr>
          </a:p>
          <a:p>
            <a:pPr marL="863599" lvl="1" indent="-431800" algn="just">
              <a:lnSpc>
                <a:spcPts val="4319"/>
              </a:lnSpc>
              <a:buFont typeface="Arial"/>
              <a:buChar char="•"/>
            </a:pPr>
            <a:r>
              <a:rPr lang="en-US" sz="3500" dirty="0">
                <a:solidFill>
                  <a:srgbClr val="283991"/>
                </a:solidFill>
                <a:latin typeface="Helvetica World"/>
                <a:ea typeface="Helvetica World"/>
                <a:cs typeface="Helvetica World"/>
                <a:sym typeface="Helvetica World"/>
              </a:rPr>
              <a:t>Enables individualized treatment plans based on real-world patient data, especially for those outside standard trial profiles.</a:t>
            </a:r>
          </a:p>
          <a:p>
            <a:pPr algn="just">
              <a:lnSpc>
                <a:spcPts val="4319"/>
              </a:lnSpc>
            </a:pPr>
            <a:endParaRPr lang="en-US" sz="3500" dirty="0">
              <a:solidFill>
                <a:srgbClr val="283991"/>
              </a:solidFill>
              <a:latin typeface="Helvetica World"/>
              <a:ea typeface="Helvetica World"/>
              <a:cs typeface="Helvetica World"/>
              <a:sym typeface="Helvetica World"/>
            </a:endParaRPr>
          </a:p>
          <a:p>
            <a:pPr marL="863599" lvl="1" indent="-431800" algn="just">
              <a:lnSpc>
                <a:spcPts val="4319"/>
              </a:lnSpc>
              <a:buFont typeface="Arial"/>
              <a:buChar char="•"/>
            </a:pPr>
            <a:r>
              <a:rPr lang="en-US" sz="3500" b="1" dirty="0">
                <a:solidFill>
                  <a:srgbClr val="283991"/>
                </a:solidFill>
                <a:latin typeface="Helvetica World Bold"/>
                <a:ea typeface="Helvetica World Bold"/>
                <a:cs typeface="Helvetica World Bold"/>
                <a:sym typeface="Helvetica World Bold"/>
              </a:rPr>
              <a:t>Example:</a:t>
            </a:r>
            <a:r>
              <a:rPr lang="en-US" sz="3500" dirty="0">
                <a:solidFill>
                  <a:srgbClr val="283991"/>
                </a:solidFill>
                <a:latin typeface="Helvetica World"/>
                <a:ea typeface="Helvetica World"/>
                <a:cs typeface="Helvetica World"/>
                <a:sym typeface="Helvetica World"/>
              </a:rPr>
              <a:t> RWD in multiple sclerosis helps tailor treatment plans for improved outcomes.</a:t>
            </a:r>
          </a:p>
          <a:p>
            <a:pPr algn="just">
              <a:lnSpc>
                <a:spcPts val="4319"/>
              </a:lnSpc>
            </a:pPr>
            <a:endParaRPr lang="en-US" sz="3500" dirty="0">
              <a:solidFill>
                <a:srgbClr val="283991"/>
              </a:solidFill>
              <a:latin typeface="Helvetica World"/>
              <a:ea typeface="Helvetica World"/>
              <a:cs typeface="Helvetica World"/>
              <a:sym typeface="Helvetica World"/>
            </a:endParaRPr>
          </a:p>
          <a:p>
            <a:pPr algn="just">
              <a:lnSpc>
                <a:spcPts val="4319"/>
              </a:lnSpc>
            </a:pPr>
            <a:r>
              <a:rPr lang="en-US" sz="3500" b="1" dirty="0">
                <a:solidFill>
                  <a:srgbClr val="283991"/>
                </a:solidFill>
                <a:latin typeface="Helvetica World Bold"/>
                <a:ea typeface="Helvetica World Bold"/>
                <a:cs typeface="Helvetica World Bold"/>
                <a:sym typeface="Helvetica World Bold"/>
              </a:rPr>
              <a:t>Evidence-Based Decision-Making: </a:t>
            </a:r>
          </a:p>
          <a:p>
            <a:pPr algn="just">
              <a:lnSpc>
                <a:spcPts val="4319"/>
              </a:lnSpc>
            </a:pPr>
            <a:endParaRPr lang="en-US" sz="3500" b="1" dirty="0">
              <a:solidFill>
                <a:srgbClr val="283991"/>
              </a:solidFill>
              <a:latin typeface="Helvetica World Bold"/>
              <a:ea typeface="Helvetica World Bold"/>
              <a:cs typeface="Helvetica World Bold"/>
              <a:sym typeface="Helvetica World Bold"/>
            </a:endParaRPr>
          </a:p>
          <a:p>
            <a:pPr marL="863599" lvl="1" indent="-431800" algn="just">
              <a:lnSpc>
                <a:spcPts val="4319"/>
              </a:lnSpc>
              <a:buFont typeface="Arial"/>
              <a:buChar char="•"/>
            </a:pPr>
            <a:r>
              <a:rPr lang="en-US" sz="3500" dirty="0">
                <a:solidFill>
                  <a:srgbClr val="283991"/>
                </a:solidFill>
                <a:latin typeface="Helvetica World"/>
                <a:ea typeface="Helvetica World"/>
                <a:cs typeface="Helvetica World"/>
                <a:sym typeface="Helvetica World"/>
              </a:rPr>
              <a:t>RWD supports informed clinical and policy decisions, reflecting real-life healthcare complexities.</a:t>
            </a:r>
          </a:p>
          <a:p>
            <a:pPr algn="just">
              <a:lnSpc>
                <a:spcPts val="4319"/>
              </a:lnSpc>
            </a:pPr>
            <a:endParaRPr lang="en-US" sz="3500" dirty="0">
              <a:solidFill>
                <a:srgbClr val="283991"/>
              </a:solidFill>
              <a:latin typeface="Helvetica World"/>
              <a:ea typeface="Helvetica World"/>
              <a:cs typeface="Helvetica World"/>
              <a:sym typeface="Helvetica World"/>
            </a:endParaRPr>
          </a:p>
          <a:p>
            <a:pPr marL="863599" lvl="1" indent="-431800" algn="just">
              <a:lnSpc>
                <a:spcPts val="4319"/>
              </a:lnSpc>
              <a:buFont typeface="Arial"/>
              <a:buChar char="•"/>
            </a:pPr>
            <a:r>
              <a:rPr lang="en-US" sz="3500" b="1" dirty="0">
                <a:solidFill>
                  <a:srgbClr val="283991"/>
                </a:solidFill>
                <a:latin typeface="Helvetica World Bold"/>
                <a:ea typeface="Helvetica World Bold"/>
                <a:cs typeface="Helvetica World Bold"/>
                <a:sym typeface="Helvetica World Bold"/>
              </a:rPr>
              <a:t>Example: </a:t>
            </a:r>
            <a:r>
              <a:rPr lang="en-US" sz="3500" dirty="0">
                <a:solidFill>
                  <a:srgbClr val="283991"/>
                </a:solidFill>
                <a:latin typeface="Helvetica World"/>
                <a:ea typeface="Helvetica World"/>
                <a:cs typeface="Helvetica World"/>
                <a:sym typeface="Helvetica World"/>
              </a:rPr>
              <a:t>During COVID-19, RWD tracked vaccine effectiveness and guided public health responses.</a:t>
            </a:r>
          </a:p>
          <a:p>
            <a:pPr algn="just">
              <a:lnSpc>
                <a:spcPts val="4319"/>
              </a:lnSpc>
              <a:spcBef>
                <a:spcPct val="0"/>
              </a:spcBef>
            </a:pPr>
            <a:endParaRPr lang="en-US" sz="3999" dirty="0">
              <a:solidFill>
                <a:srgbClr val="283991"/>
              </a:solidFill>
              <a:latin typeface="Helvetica World"/>
              <a:ea typeface="Helvetica World"/>
              <a:cs typeface="Helvetica World"/>
              <a:sym typeface="Helvetica World"/>
            </a:endParaRPr>
          </a:p>
        </p:txBody>
      </p:sp>
      <p:sp>
        <p:nvSpPr>
          <p:cNvPr id="3" name="Freeform 3"/>
          <p:cNvSpPr/>
          <p:nvPr/>
        </p:nvSpPr>
        <p:spPr>
          <a:xfrm>
            <a:off x="14680702" y="4914900"/>
            <a:ext cx="3147918" cy="1932757"/>
          </a:xfrm>
          <a:custGeom>
            <a:avLst/>
            <a:gdLst/>
            <a:ahLst/>
            <a:cxnLst/>
            <a:rect l="l" t="t" r="r" b="b"/>
            <a:pathLst>
              <a:path w="2675917" h="1784502">
                <a:moveTo>
                  <a:pt x="0" y="0"/>
                </a:moveTo>
                <a:lnTo>
                  <a:pt x="2675917" y="0"/>
                </a:lnTo>
                <a:lnTo>
                  <a:pt x="2675917" y="1784502"/>
                </a:lnTo>
                <a:lnTo>
                  <a:pt x="0" y="1784502"/>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14610281" y="157089"/>
            <a:ext cx="3218339" cy="2146900"/>
          </a:xfrm>
          <a:custGeom>
            <a:avLst/>
            <a:gdLst/>
            <a:ahLst/>
            <a:cxnLst/>
            <a:rect l="l" t="t" r="r" b="b"/>
            <a:pathLst>
              <a:path w="3218339" h="2146900">
                <a:moveTo>
                  <a:pt x="0" y="0"/>
                </a:moveTo>
                <a:lnTo>
                  <a:pt x="3218339" y="0"/>
                </a:lnTo>
                <a:lnTo>
                  <a:pt x="3218339" y="2146900"/>
                </a:lnTo>
                <a:lnTo>
                  <a:pt x="0" y="2146900"/>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496230" y="481616"/>
            <a:ext cx="15590520" cy="74892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How RWD enhances Healthcare?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87749977-783A-1BC0-CD45-7392E4730FCE}"/>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0" y="0"/>
            <a:ext cx="18288000" cy="11124784"/>
          </a:xfrm>
          <a:prstGeom prst="rect">
            <a:avLst/>
          </a:prstGeom>
        </p:spPr>
      </p:pic>
      <p:sp>
        <p:nvSpPr>
          <p:cNvPr id="2" name="TextBox 2"/>
          <p:cNvSpPr txBox="1"/>
          <p:nvPr/>
        </p:nvSpPr>
        <p:spPr>
          <a:xfrm>
            <a:off x="665319" y="1664689"/>
            <a:ext cx="16827480" cy="7707238"/>
          </a:xfrm>
          <a:prstGeom prst="rect">
            <a:avLst/>
          </a:prstGeom>
        </p:spPr>
        <p:txBody>
          <a:bodyPr lIns="0" tIns="0" rIns="0" bIns="0" rtlCol="0" anchor="t">
            <a:spAutoFit/>
          </a:bodyPr>
          <a:lstStyle/>
          <a:p>
            <a:pPr algn="just">
              <a:lnSpc>
                <a:spcPts val="4319"/>
              </a:lnSpc>
            </a:pPr>
            <a:r>
              <a:rPr lang="en-US" sz="3500" b="1" dirty="0">
                <a:solidFill>
                  <a:srgbClr val="283991"/>
                </a:solidFill>
                <a:latin typeface="Helvetica World Bold"/>
                <a:ea typeface="Helvetica World Bold"/>
                <a:cs typeface="Helvetica World Bold"/>
                <a:sym typeface="Helvetica World Bold"/>
              </a:rPr>
              <a:t>Holistic Patient Care:</a:t>
            </a:r>
          </a:p>
          <a:p>
            <a:pPr marL="863599" lvl="1" indent="-431800" algn="just">
              <a:lnSpc>
                <a:spcPts val="4319"/>
              </a:lnSpc>
              <a:buFont typeface="Arial"/>
              <a:buChar char="•"/>
            </a:pPr>
            <a:r>
              <a:rPr lang="en-US" sz="3500" dirty="0">
                <a:solidFill>
                  <a:srgbClr val="283991"/>
                </a:solidFill>
                <a:latin typeface="Helvetica World"/>
                <a:ea typeface="Helvetica World"/>
                <a:cs typeface="Helvetica World"/>
                <a:sym typeface="Helvetica World"/>
              </a:rPr>
              <a:t>Integrating registries and RWD improves patient outcomes and treatment effectiveness.</a:t>
            </a:r>
          </a:p>
          <a:p>
            <a:pPr algn="just">
              <a:lnSpc>
                <a:spcPts val="3240"/>
              </a:lnSpc>
            </a:pPr>
            <a:endParaRPr lang="en-US" sz="3500" dirty="0">
              <a:solidFill>
                <a:srgbClr val="283991"/>
              </a:solidFill>
              <a:latin typeface="Helvetica World"/>
              <a:ea typeface="Helvetica World"/>
              <a:cs typeface="Helvetica World"/>
              <a:sym typeface="Helvetica World"/>
            </a:endParaRPr>
          </a:p>
          <a:p>
            <a:pPr algn="just">
              <a:lnSpc>
                <a:spcPts val="4319"/>
              </a:lnSpc>
            </a:pPr>
            <a:r>
              <a:rPr lang="en-US" sz="3500" b="1" dirty="0">
                <a:solidFill>
                  <a:srgbClr val="283991"/>
                </a:solidFill>
                <a:latin typeface="Helvetica World Bold"/>
                <a:ea typeface="Helvetica World Bold"/>
                <a:cs typeface="Helvetica World Bold"/>
                <a:sym typeface="Helvetica World Bold"/>
              </a:rPr>
              <a:t>Long-Term Monitoring:</a:t>
            </a:r>
          </a:p>
          <a:p>
            <a:pPr marL="863599" lvl="1" indent="-431800" algn="just">
              <a:lnSpc>
                <a:spcPts val="4319"/>
              </a:lnSpc>
              <a:buFont typeface="Arial"/>
              <a:buChar char="•"/>
            </a:pPr>
            <a:r>
              <a:rPr lang="en-US" sz="3500" dirty="0">
                <a:solidFill>
                  <a:srgbClr val="283991"/>
                </a:solidFill>
                <a:latin typeface="Helvetica World"/>
                <a:ea typeface="Helvetica World"/>
                <a:cs typeface="Helvetica World"/>
                <a:sym typeface="Helvetica World"/>
              </a:rPr>
              <a:t>Essential for tracking chronic diseases and adjusting care as needed.</a:t>
            </a:r>
          </a:p>
          <a:p>
            <a:pPr algn="just">
              <a:lnSpc>
                <a:spcPts val="3240"/>
              </a:lnSpc>
            </a:pPr>
            <a:endParaRPr lang="en-US" sz="3500" dirty="0">
              <a:solidFill>
                <a:srgbClr val="283991"/>
              </a:solidFill>
              <a:latin typeface="Helvetica World"/>
              <a:ea typeface="Helvetica World"/>
              <a:cs typeface="Helvetica World"/>
              <a:sym typeface="Helvetica World"/>
            </a:endParaRPr>
          </a:p>
          <a:p>
            <a:pPr algn="just">
              <a:lnSpc>
                <a:spcPts val="4319"/>
              </a:lnSpc>
            </a:pPr>
            <a:r>
              <a:rPr lang="en-US" sz="3500" b="1" dirty="0">
                <a:solidFill>
                  <a:srgbClr val="283991"/>
                </a:solidFill>
                <a:latin typeface="Helvetica World Bold"/>
                <a:ea typeface="Helvetica World Bold"/>
                <a:cs typeface="Helvetica World Bold"/>
                <a:sym typeface="Helvetica World Bold"/>
              </a:rPr>
              <a:t>Shaping Health Policy:</a:t>
            </a:r>
          </a:p>
          <a:p>
            <a:pPr marL="863599" lvl="1" indent="-431800" algn="just">
              <a:lnSpc>
                <a:spcPts val="4319"/>
              </a:lnSpc>
              <a:buFont typeface="Arial"/>
              <a:buChar char="•"/>
            </a:pPr>
            <a:r>
              <a:rPr lang="en-US" sz="3500" dirty="0">
                <a:solidFill>
                  <a:srgbClr val="283991"/>
                </a:solidFill>
                <a:latin typeface="Helvetica World"/>
                <a:ea typeface="Helvetica World"/>
                <a:cs typeface="Helvetica World"/>
                <a:sym typeface="Helvetica World"/>
              </a:rPr>
              <a:t>Data-driven decisions are vital for effective public health strategies.</a:t>
            </a:r>
          </a:p>
          <a:p>
            <a:pPr algn="just">
              <a:lnSpc>
                <a:spcPts val="3240"/>
              </a:lnSpc>
            </a:pPr>
            <a:endParaRPr lang="en-US" sz="3500" dirty="0">
              <a:solidFill>
                <a:srgbClr val="283991"/>
              </a:solidFill>
              <a:latin typeface="Helvetica World"/>
              <a:ea typeface="Helvetica World"/>
              <a:cs typeface="Helvetica World"/>
              <a:sym typeface="Helvetica World"/>
            </a:endParaRPr>
          </a:p>
          <a:p>
            <a:pPr algn="just">
              <a:lnSpc>
                <a:spcPts val="4319"/>
              </a:lnSpc>
            </a:pPr>
            <a:r>
              <a:rPr lang="en-US" sz="3500" b="1" dirty="0">
                <a:solidFill>
                  <a:srgbClr val="283991"/>
                </a:solidFill>
                <a:latin typeface="Helvetica World Bold"/>
                <a:ea typeface="Helvetica World Bold"/>
                <a:cs typeface="Helvetica World Bold"/>
                <a:sym typeface="Helvetica World Bold"/>
              </a:rPr>
              <a:t>Ensuring Drug Safety:</a:t>
            </a:r>
          </a:p>
          <a:p>
            <a:pPr marL="863599" lvl="1" indent="-431800" algn="just">
              <a:lnSpc>
                <a:spcPts val="4319"/>
              </a:lnSpc>
              <a:buFont typeface="Arial"/>
              <a:buChar char="•"/>
            </a:pPr>
            <a:r>
              <a:rPr lang="en-US" sz="3500" dirty="0">
                <a:solidFill>
                  <a:srgbClr val="283991"/>
                </a:solidFill>
                <a:latin typeface="Helvetica World"/>
                <a:ea typeface="Helvetica World"/>
                <a:cs typeface="Helvetica World"/>
                <a:sym typeface="Helvetica World"/>
              </a:rPr>
              <a:t>Post-market surveillance through registries monitors drug safety continuously.</a:t>
            </a:r>
          </a:p>
          <a:p>
            <a:pPr algn="just">
              <a:lnSpc>
                <a:spcPts val="3240"/>
              </a:lnSpc>
            </a:pPr>
            <a:endParaRPr lang="en-US" sz="3500" dirty="0">
              <a:solidFill>
                <a:srgbClr val="283991"/>
              </a:solidFill>
              <a:latin typeface="Helvetica World"/>
              <a:ea typeface="Helvetica World"/>
              <a:cs typeface="Helvetica World"/>
              <a:sym typeface="Helvetica World"/>
            </a:endParaRPr>
          </a:p>
          <a:p>
            <a:pPr algn="just">
              <a:lnSpc>
                <a:spcPts val="4319"/>
              </a:lnSpc>
            </a:pPr>
            <a:r>
              <a:rPr lang="en-US" sz="3500" b="1" dirty="0">
                <a:solidFill>
                  <a:srgbClr val="283991"/>
                </a:solidFill>
                <a:latin typeface="Helvetica World Bold"/>
                <a:ea typeface="Helvetica World Bold"/>
                <a:cs typeface="Helvetica World Bold"/>
                <a:sym typeface="Helvetica World Bold"/>
              </a:rPr>
              <a:t>Promoting Prevention Programs:</a:t>
            </a:r>
          </a:p>
          <a:p>
            <a:pPr marL="571500" indent="-571500" algn="just">
              <a:lnSpc>
                <a:spcPts val="4319"/>
              </a:lnSpc>
              <a:spcBef>
                <a:spcPct val="0"/>
              </a:spcBef>
              <a:buFont typeface="Arial" panose="020B0604020202020204" pitchFamily="34" charset="0"/>
              <a:buChar char="•"/>
            </a:pPr>
            <a:r>
              <a:rPr lang="en-US" sz="3500" dirty="0">
                <a:solidFill>
                  <a:srgbClr val="283991"/>
                </a:solidFill>
                <a:latin typeface="Helvetica World"/>
                <a:ea typeface="Helvetica World"/>
                <a:cs typeface="Helvetica World"/>
                <a:sym typeface="Helvetica World"/>
              </a:rPr>
              <a:t>Data can be leveraged to create effective preventive health programs.</a:t>
            </a:r>
          </a:p>
        </p:txBody>
      </p:sp>
      <p:sp>
        <p:nvSpPr>
          <p:cNvPr id="3" name="TextBox 3"/>
          <p:cNvSpPr txBox="1"/>
          <p:nvPr/>
        </p:nvSpPr>
        <p:spPr>
          <a:xfrm>
            <a:off x="665319" y="441032"/>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Importance of Integrating Registries and RWD</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t="-9259" b="-9259"/>
            </a:stretch>
          </a:blipFill>
        </p:spPr>
        <p:txBody>
          <a:bodyPr/>
          <a:lstStyle/>
          <a:p>
            <a:endParaRPr lang="en-GB"/>
          </a:p>
        </p:txBody>
      </p:sp>
      <p:sp>
        <p:nvSpPr>
          <p:cNvPr id="3" name="TextBox 3"/>
          <p:cNvSpPr txBox="1"/>
          <p:nvPr/>
        </p:nvSpPr>
        <p:spPr>
          <a:xfrm>
            <a:off x="1676400" y="3402524"/>
            <a:ext cx="14269945" cy="4966552"/>
          </a:xfrm>
          <a:prstGeom prst="rect">
            <a:avLst/>
          </a:prstGeom>
        </p:spPr>
        <p:txBody>
          <a:bodyPr lIns="0" tIns="0" rIns="0" bIns="0" rtlCol="0" anchor="t">
            <a:spAutoFit/>
          </a:bodyPr>
          <a:lstStyle/>
          <a:p>
            <a:pPr marL="863599" lvl="1" indent="-431800" algn="just">
              <a:lnSpc>
                <a:spcPts val="4319"/>
              </a:lnSpc>
              <a:buFont typeface="Arial"/>
              <a:buChar char="•"/>
            </a:pPr>
            <a:r>
              <a:rPr lang="en-US" sz="3500" b="1" dirty="0">
                <a:solidFill>
                  <a:srgbClr val="283991"/>
                </a:solidFill>
                <a:latin typeface="Helvetica World Bold"/>
                <a:ea typeface="Helvetica World Bold"/>
                <a:cs typeface="Helvetica World Bold"/>
                <a:sym typeface="Helvetica World Bold"/>
              </a:rPr>
              <a:t>Patient registries and RWD are crucial tools for improving patient care and healthcare policy.</a:t>
            </a:r>
          </a:p>
          <a:p>
            <a:pPr algn="just">
              <a:lnSpc>
                <a:spcPts val="4319"/>
              </a:lnSpc>
            </a:pPr>
            <a:endParaRPr lang="en-US" sz="3500" b="1" dirty="0">
              <a:solidFill>
                <a:srgbClr val="283991"/>
              </a:solidFill>
              <a:latin typeface="Helvetica World Bold"/>
              <a:ea typeface="Helvetica World Bold"/>
              <a:cs typeface="Helvetica World Bold"/>
              <a:sym typeface="Helvetica World Bold"/>
            </a:endParaRPr>
          </a:p>
          <a:p>
            <a:pPr marL="863599" lvl="1" indent="-431800" algn="just">
              <a:lnSpc>
                <a:spcPts val="4319"/>
              </a:lnSpc>
              <a:buFont typeface="Arial"/>
              <a:buChar char="•"/>
            </a:pPr>
            <a:r>
              <a:rPr lang="en-US" sz="3500" b="1" dirty="0">
                <a:solidFill>
                  <a:srgbClr val="283991"/>
                </a:solidFill>
                <a:latin typeface="Helvetica World Bold"/>
                <a:ea typeface="Helvetica World Bold"/>
                <a:cs typeface="Helvetica World Bold"/>
                <a:sym typeface="Helvetica World Bold"/>
              </a:rPr>
              <a:t>These data sources provide long-term insights necessary for understanding treatment effectiveness and ensuring safety.</a:t>
            </a:r>
          </a:p>
          <a:p>
            <a:pPr algn="just">
              <a:lnSpc>
                <a:spcPts val="4319"/>
              </a:lnSpc>
            </a:pPr>
            <a:endParaRPr lang="en-US" sz="3500" b="1" dirty="0">
              <a:solidFill>
                <a:srgbClr val="283991"/>
              </a:solidFill>
              <a:latin typeface="Helvetica World Bold"/>
              <a:ea typeface="Helvetica World Bold"/>
              <a:cs typeface="Helvetica World Bold"/>
              <a:sym typeface="Helvetica World Bold"/>
            </a:endParaRPr>
          </a:p>
          <a:p>
            <a:pPr marL="863599" lvl="1" indent="-431800" algn="just">
              <a:lnSpc>
                <a:spcPts val="4319"/>
              </a:lnSpc>
              <a:buFont typeface="Arial"/>
              <a:buChar char="•"/>
            </a:pPr>
            <a:r>
              <a:rPr lang="en-US" sz="3500" b="1" dirty="0">
                <a:solidFill>
                  <a:srgbClr val="283991"/>
                </a:solidFill>
                <a:latin typeface="Helvetica World Bold"/>
                <a:ea typeface="Helvetica World Bold"/>
                <a:cs typeface="Helvetica World Bold"/>
                <a:sym typeface="Helvetica World Bold"/>
              </a:rPr>
              <a:t>By integrating these systems, stakeholders can make informed decisions that enhance healthcare delivery globally.</a:t>
            </a:r>
          </a:p>
          <a:p>
            <a:pPr algn="just">
              <a:lnSpc>
                <a:spcPts val="4319"/>
              </a:lnSpc>
            </a:pPr>
            <a:endParaRPr lang="en-US" sz="3999" b="1" dirty="0">
              <a:solidFill>
                <a:srgbClr val="283991"/>
              </a:solidFill>
              <a:latin typeface="Helvetica World Bold"/>
              <a:ea typeface="Helvetica World Bold"/>
              <a:cs typeface="Helvetica World Bold"/>
              <a:sym typeface="Helvetica World Bold"/>
            </a:endParaRPr>
          </a:p>
        </p:txBody>
      </p:sp>
      <p:sp>
        <p:nvSpPr>
          <p:cNvPr id="4" name="TextBox 4"/>
          <p:cNvSpPr txBox="1"/>
          <p:nvPr/>
        </p:nvSpPr>
        <p:spPr>
          <a:xfrm>
            <a:off x="1028700" y="630365"/>
            <a:ext cx="15990222" cy="74892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Summary</a:t>
            </a:r>
            <a:r>
              <a:rPr lang="en-US" sz="5400" b="1" spc="-3" dirty="0">
                <a:solidFill>
                  <a:srgbClr val="FCB040"/>
                </a:solidFill>
                <a:latin typeface="Helvetica World Bold"/>
                <a:ea typeface="Helvetica World Bold"/>
                <a:cs typeface="Helvetica World Bold"/>
                <a:sym typeface="Helvetica World Bold"/>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630365"/>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Further Readings </a:t>
            </a:r>
          </a:p>
        </p:txBody>
      </p:sp>
      <p:sp>
        <p:nvSpPr>
          <p:cNvPr id="4" name="TextBox 4"/>
          <p:cNvSpPr txBox="1"/>
          <p:nvPr/>
        </p:nvSpPr>
        <p:spPr>
          <a:xfrm>
            <a:off x="763299" y="1828829"/>
            <a:ext cx="16994900" cy="3795911"/>
          </a:xfrm>
          <a:prstGeom prst="rect">
            <a:avLst/>
          </a:prstGeom>
        </p:spPr>
        <p:txBody>
          <a:bodyPr lIns="0" tIns="0" rIns="0" bIns="0" rtlCol="0" anchor="t">
            <a:spAutoFit/>
          </a:bodyPr>
          <a:lstStyle/>
          <a:p>
            <a:pPr marL="734059" lvl="1" indent="-367030" algn="l">
              <a:lnSpc>
                <a:spcPts val="3671"/>
              </a:lnSpc>
              <a:buFont typeface="Arial"/>
              <a:buChar char="•"/>
            </a:pPr>
            <a:r>
              <a:rPr lang="en-US" sz="3200" dirty="0">
                <a:solidFill>
                  <a:srgbClr val="283991"/>
                </a:solidFill>
                <a:latin typeface="Helvetica World Bold"/>
                <a:ea typeface="Helvetica World Bold"/>
                <a:cs typeface="Helvetica World Bold"/>
                <a:sym typeface="Helvetica World Bold"/>
              </a:rPr>
              <a:t>WHO Cancer Registry Initiative: </a:t>
            </a:r>
            <a:r>
              <a:rPr lang="en-US" sz="3200" u="sng" dirty="0">
                <a:solidFill>
                  <a:srgbClr val="283991"/>
                </a:solidFill>
                <a:latin typeface="Helvetica World"/>
                <a:ea typeface="Helvetica World"/>
                <a:cs typeface="Helvetica World"/>
                <a:sym typeface="Helvetica World"/>
                <a:hlinkClick r:id="rId2" tooltip="https://gicr.iarc.fr/"/>
              </a:rPr>
              <a:t>https://gicr.iarc.fr</a:t>
            </a:r>
            <a:endParaRPr lang="en-US" sz="3200" dirty="0">
              <a:solidFill>
                <a:srgbClr val="283991"/>
              </a:solidFill>
              <a:latin typeface="Helvetica World Bold"/>
              <a:ea typeface="Helvetica World Bold"/>
              <a:cs typeface="Helvetica World Bold"/>
              <a:sym typeface="Helvetica World Bold"/>
            </a:endParaRPr>
          </a:p>
          <a:p>
            <a:pPr marL="734059" lvl="1" indent="-367030" algn="l">
              <a:lnSpc>
                <a:spcPts val="3671"/>
              </a:lnSpc>
              <a:buFont typeface="Arial"/>
              <a:buChar char="•"/>
            </a:pPr>
            <a:r>
              <a:rPr lang="en-US" sz="3200" dirty="0">
                <a:solidFill>
                  <a:srgbClr val="283991"/>
                </a:solidFill>
                <a:latin typeface="Helvetica World Bold"/>
                <a:ea typeface="Helvetica World Bold"/>
                <a:cs typeface="Helvetica World Bold"/>
                <a:sym typeface="Helvetica World Bold"/>
              </a:rPr>
              <a:t>ESC Heart Disease Registry: </a:t>
            </a:r>
            <a:r>
              <a:rPr lang="en-US" sz="3200" u="sng" dirty="0">
                <a:solidFill>
                  <a:srgbClr val="000000"/>
                </a:solidFill>
                <a:latin typeface="Helvetica World"/>
                <a:ea typeface="Helvetica World"/>
                <a:cs typeface="Helvetica World"/>
                <a:sym typeface="Helvetica World"/>
                <a:hlinkClick r:id="rId3" tooltip="https://www.escardio.org/Research/registries"/>
              </a:rPr>
              <a:t>https://www.escardio.org/Research/registries</a:t>
            </a:r>
            <a:endParaRPr lang="en-US" sz="3200" dirty="0">
              <a:solidFill>
                <a:srgbClr val="283991"/>
              </a:solidFill>
              <a:latin typeface="Helvetica World Bold"/>
              <a:ea typeface="Helvetica World Bold"/>
              <a:cs typeface="Helvetica World Bold"/>
              <a:sym typeface="Helvetica World Bold"/>
            </a:endParaRPr>
          </a:p>
          <a:p>
            <a:pPr marL="734059" lvl="1" indent="-367030" algn="l">
              <a:lnSpc>
                <a:spcPts val="3671"/>
              </a:lnSpc>
              <a:buFont typeface="Arial"/>
              <a:buChar char="•"/>
            </a:pPr>
            <a:r>
              <a:rPr lang="en-US" sz="3200" dirty="0">
                <a:solidFill>
                  <a:srgbClr val="283991"/>
                </a:solidFill>
                <a:latin typeface="Helvetica World Bold"/>
                <a:ea typeface="Helvetica World Bold"/>
                <a:cs typeface="Helvetica World Bold"/>
                <a:sym typeface="Helvetica World Bold"/>
              </a:rPr>
              <a:t>Australian National Diabetes Register: </a:t>
            </a:r>
            <a:r>
              <a:rPr lang="en-US" sz="3200" u="sng" dirty="0">
                <a:solidFill>
                  <a:srgbClr val="283991"/>
                </a:solidFill>
                <a:latin typeface="Helvetica World Bold"/>
                <a:ea typeface="Helvetica World Bold"/>
                <a:cs typeface="Helvetica World Bold"/>
                <a:sym typeface="Helvetica World Bold"/>
                <a:hlinkClick r:id="rId4" tooltip="https://www.aihw.gov.au/about-our-data/our-data-collections/national-insulin-treated-diabetes-register"/>
              </a:rPr>
              <a:t>https://www.aihw.gov.au/about-our-data/our-data-collections/national-insulin-treated-diabetes-register</a:t>
            </a:r>
            <a:endParaRPr lang="en-US" sz="3200" dirty="0">
              <a:solidFill>
                <a:srgbClr val="283991"/>
              </a:solidFill>
              <a:latin typeface="Helvetica World Bold"/>
              <a:ea typeface="Helvetica World Bold"/>
              <a:cs typeface="Helvetica World Bold"/>
              <a:sym typeface="Helvetica World Bold"/>
            </a:endParaRPr>
          </a:p>
          <a:p>
            <a:pPr marL="734059" lvl="1" indent="-367030" algn="l">
              <a:lnSpc>
                <a:spcPts val="3671"/>
              </a:lnSpc>
              <a:buFont typeface="Arial"/>
              <a:buChar char="•"/>
            </a:pPr>
            <a:r>
              <a:rPr lang="en-US" sz="3200" dirty="0">
                <a:solidFill>
                  <a:srgbClr val="283991"/>
                </a:solidFill>
                <a:latin typeface="Helvetica World Bold"/>
                <a:ea typeface="Helvetica World Bold"/>
                <a:cs typeface="Helvetica World Bold"/>
                <a:sym typeface="Helvetica World Bold"/>
              </a:rPr>
              <a:t>Cystic Fibrosis Foundation Patient Registry: </a:t>
            </a:r>
            <a:r>
              <a:rPr lang="en-US" sz="3200" u="sng" dirty="0">
                <a:solidFill>
                  <a:srgbClr val="283991"/>
                </a:solidFill>
                <a:latin typeface="Helvetica World Bold"/>
                <a:ea typeface="Helvetica World Bold"/>
                <a:cs typeface="Helvetica World Bold"/>
                <a:sym typeface="Helvetica World Bold"/>
                <a:hlinkClick r:id="rId5" tooltip="https://www.ecfs.eu/ecfspr"/>
              </a:rPr>
              <a:t>https://www.ecfs.eu/ecfspr</a:t>
            </a:r>
            <a:endParaRPr lang="en-US" sz="3200" dirty="0">
              <a:solidFill>
                <a:srgbClr val="283991"/>
              </a:solidFill>
              <a:latin typeface="Helvetica World Bold"/>
              <a:ea typeface="Helvetica World Bold"/>
              <a:cs typeface="Helvetica World Bold"/>
              <a:sym typeface="Helvetica World Bold"/>
            </a:endParaRPr>
          </a:p>
          <a:p>
            <a:pPr marL="734059" lvl="1" indent="-367030" algn="l">
              <a:lnSpc>
                <a:spcPts val="3671"/>
              </a:lnSpc>
              <a:buFont typeface="Arial"/>
              <a:buChar char="•"/>
            </a:pPr>
            <a:r>
              <a:rPr lang="en-US" sz="3200" dirty="0">
                <a:solidFill>
                  <a:srgbClr val="283991"/>
                </a:solidFill>
                <a:latin typeface="Helvetica World Bold"/>
                <a:ea typeface="Helvetica World Bold"/>
                <a:cs typeface="Helvetica World Bold"/>
                <a:sym typeface="Helvetica World Bold"/>
              </a:rPr>
              <a:t>EULAR COVID-19 Registry: </a:t>
            </a:r>
            <a:r>
              <a:rPr lang="en-US" sz="3200" u="sng" dirty="0">
                <a:solidFill>
                  <a:srgbClr val="000000"/>
                </a:solidFill>
                <a:latin typeface="Helvetica World"/>
                <a:ea typeface="Helvetica World"/>
                <a:cs typeface="Helvetica World"/>
                <a:sym typeface="Helvetica World"/>
                <a:hlinkClick r:id="rId6" tooltip="https://www.eular.org/eular-covid-19-registry"/>
              </a:rPr>
              <a:t>https://www.eular.org/eular-covid-19-registry</a:t>
            </a:r>
            <a:endParaRPr lang="en-US" sz="3200" dirty="0">
              <a:solidFill>
                <a:srgbClr val="283991"/>
              </a:solidFill>
              <a:latin typeface="Helvetica World Bold"/>
              <a:ea typeface="Helvetica World Bold"/>
              <a:cs typeface="Helvetica World Bold"/>
              <a:sym typeface="Helvetica World Bold"/>
            </a:endParaRPr>
          </a:p>
          <a:p>
            <a:pPr marL="734059" lvl="1" indent="-367030" algn="l">
              <a:lnSpc>
                <a:spcPts val="3671"/>
              </a:lnSpc>
              <a:buFont typeface="Arial"/>
              <a:buChar char="•"/>
            </a:pPr>
            <a:r>
              <a:rPr lang="en-US" sz="3200" dirty="0">
                <a:solidFill>
                  <a:srgbClr val="283991"/>
                </a:solidFill>
                <a:latin typeface="Helvetica World Bold"/>
                <a:ea typeface="Helvetica World Bold"/>
                <a:cs typeface="Helvetica World Bold"/>
                <a:sym typeface="Helvetica World Bold"/>
              </a:rPr>
              <a:t>British Society for Rheumatology Register: </a:t>
            </a:r>
            <a:r>
              <a:rPr lang="en-US" sz="3200" u="sng" dirty="0">
                <a:solidFill>
                  <a:srgbClr val="000000"/>
                </a:solidFill>
                <a:latin typeface="Helvetica World"/>
                <a:ea typeface="Helvetica World"/>
                <a:cs typeface="Helvetica World"/>
                <a:sym typeface="Helvetica World"/>
                <a:hlinkClick r:id="rId7" tooltip="https://www.rheumatology.org.uk/improving-care/registers/rheumatoid-arthritis"/>
              </a:rPr>
              <a:t>https://www.rheumatology.org.uk/improving-care/registers/rheumatoid-arthritis</a:t>
            </a:r>
            <a:endParaRPr lang="en-US" sz="3399" b="1" dirty="0">
              <a:solidFill>
                <a:srgbClr val="283991"/>
              </a:solidFill>
              <a:latin typeface="Helvetica World Bold"/>
              <a:ea typeface="Helvetica World Bold"/>
              <a:cs typeface="Helvetica World Bold"/>
              <a:sym typeface="Helvetica World Bo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a:off x="4800600" y="2286000"/>
            <a:ext cx="6815250" cy="5715000"/>
          </a:xfrm>
          <a:custGeom>
            <a:avLst/>
            <a:gdLst/>
            <a:ahLst/>
            <a:cxnLst/>
            <a:rect l="l" t="t" r="r" b="b"/>
            <a:pathLst>
              <a:path w="5465322" h="3643548">
                <a:moveTo>
                  <a:pt x="0" y="0"/>
                </a:moveTo>
                <a:lnTo>
                  <a:pt x="5465322" y="0"/>
                </a:lnTo>
                <a:lnTo>
                  <a:pt x="5465322" y="3643548"/>
                </a:lnTo>
                <a:lnTo>
                  <a:pt x="0" y="3643548"/>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1028700" y="630365"/>
            <a:ext cx="15990222" cy="74892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Quiz</a:t>
            </a:r>
            <a:r>
              <a:rPr lang="en-US" sz="5400" b="1" spc="-3" dirty="0">
                <a:solidFill>
                  <a:srgbClr val="FCB040"/>
                </a:solidFill>
                <a:latin typeface="Helvetica World Bold"/>
                <a:ea typeface="Helvetica World Bold"/>
                <a:cs typeface="Helvetica World Bold"/>
                <a:sym typeface="Helvetica World Bold"/>
              </a:rPr>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95202" y="2628900"/>
            <a:ext cx="14232091" cy="4501232"/>
          </a:xfrm>
          <a:prstGeom prst="rect">
            <a:avLst/>
          </a:prstGeom>
        </p:spPr>
        <p:txBody>
          <a:bodyPr lIns="0" tIns="0" rIns="0" bIns="0" rtlCol="0" anchor="t">
            <a:spAutoFit/>
          </a:bodyPr>
          <a:lstStyle/>
          <a:p>
            <a:pPr algn="just">
              <a:lnSpc>
                <a:spcPts val="4536"/>
              </a:lnSpc>
            </a:pPr>
            <a:r>
              <a:rPr lang="en-US" sz="3500" dirty="0">
                <a:solidFill>
                  <a:srgbClr val="283991"/>
                </a:solidFill>
                <a:latin typeface="Helvetica World"/>
                <a:ea typeface="Helvetica World"/>
                <a:cs typeface="Helvetica World"/>
                <a:sym typeface="Helvetica World"/>
              </a:rPr>
              <a:t>"How can the integration of registries and Real-World Data improve your specific area of healthcare practice, and what challenges do you foresee in implementing these changes?"</a:t>
            </a:r>
          </a:p>
          <a:p>
            <a:pPr algn="just">
              <a:lnSpc>
                <a:spcPts val="4536"/>
              </a:lnSpc>
            </a:pPr>
            <a:endParaRPr lang="en-US" sz="3500" dirty="0">
              <a:solidFill>
                <a:srgbClr val="283991"/>
              </a:solidFill>
              <a:latin typeface="Helvetica World"/>
              <a:ea typeface="Helvetica World"/>
              <a:cs typeface="Helvetica World"/>
              <a:sym typeface="Helvetica World"/>
            </a:endParaRPr>
          </a:p>
          <a:p>
            <a:pPr lvl="1" algn="just">
              <a:lnSpc>
                <a:spcPct val="150000"/>
              </a:lnSpc>
            </a:pPr>
            <a:endParaRPr lang="en-US" sz="3500" dirty="0">
              <a:solidFill>
                <a:srgbClr val="283991"/>
              </a:solidFill>
              <a:latin typeface="Helvetica World"/>
              <a:ea typeface="Helvetica World"/>
              <a:cs typeface="Helvetica World"/>
              <a:sym typeface="Helvetica World"/>
            </a:endParaRPr>
          </a:p>
          <a:p>
            <a:pPr lvl="1" algn="just" fontAlgn="base">
              <a:lnSpc>
                <a:spcPct val="150000"/>
              </a:lnSpc>
              <a:buFont typeface="Arial" panose="020B0604020202020204" pitchFamily="34" charset="0"/>
              <a:buChar char="•"/>
            </a:pPr>
            <a:r>
              <a:rPr lang="en-US" sz="3500" dirty="0">
                <a:solidFill>
                  <a:srgbClr val="283991"/>
                </a:solidFill>
                <a:latin typeface="Helvetica World"/>
                <a:ea typeface="Helvetica World"/>
                <a:cs typeface="Helvetica World"/>
              </a:rPr>
              <a:t>There is no wrong or right answer ​</a:t>
            </a:r>
          </a:p>
          <a:p>
            <a:pPr algn="just">
              <a:lnSpc>
                <a:spcPts val="4536"/>
              </a:lnSpc>
            </a:pPr>
            <a:endParaRPr lang="en-US" sz="4200" dirty="0">
              <a:solidFill>
                <a:srgbClr val="283991"/>
              </a:solidFill>
              <a:latin typeface="Helvetica World"/>
              <a:ea typeface="Helvetica World"/>
              <a:cs typeface="Helvetica World"/>
              <a:sym typeface="Helvetica World"/>
            </a:endParaRPr>
          </a:p>
        </p:txBody>
      </p:sp>
      <p:sp>
        <p:nvSpPr>
          <p:cNvPr id="3" name="Freeform 3"/>
          <p:cNvSpPr/>
          <p:nvPr/>
        </p:nvSpPr>
        <p:spPr>
          <a:xfrm>
            <a:off x="14748106" y="475660"/>
            <a:ext cx="2744692" cy="2912140"/>
          </a:xfrm>
          <a:custGeom>
            <a:avLst/>
            <a:gdLst/>
            <a:ahLst/>
            <a:cxnLst/>
            <a:rect l="l" t="t" r="r" b="b"/>
            <a:pathLst>
              <a:path w="2744692" h="2912140">
                <a:moveTo>
                  <a:pt x="0" y="0"/>
                </a:moveTo>
                <a:lnTo>
                  <a:pt x="2744693" y="0"/>
                </a:lnTo>
                <a:lnTo>
                  <a:pt x="2744693" y="2912140"/>
                </a:lnTo>
                <a:lnTo>
                  <a:pt x="0" y="291214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4" name="Freeform 4"/>
          <p:cNvSpPr/>
          <p:nvPr/>
        </p:nvSpPr>
        <p:spPr>
          <a:xfrm>
            <a:off x="355970" y="8056441"/>
            <a:ext cx="2550153" cy="1963618"/>
          </a:xfrm>
          <a:custGeom>
            <a:avLst/>
            <a:gdLst/>
            <a:ahLst/>
            <a:cxnLst/>
            <a:rect l="l" t="t" r="r" b="b"/>
            <a:pathLst>
              <a:path w="2550153" h="1963618">
                <a:moveTo>
                  <a:pt x="0" y="0"/>
                </a:moveTo>
                <a:lnTo>
                  <a:pt x="2550153" y="0"/>
                </a:lnTo>
                <a:lnTo>
                  <a:pt x="2550153" y="1963618"/>
                </a:lnTo>
                <a:lnTo>
                  <a:pt x="0" y="19636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5" name="TextBox 5"/>
          <p:cNvSpPr txBox="1"/>
          <p:nvPr/>
        </p:nvSpPr>
        <p:spPr>
          <a:xfrm>
            <a:off x="734183" y="800100"/>
            <a:ext cx="15990222"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Reflective Question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390147" y="372126"/>
            <a:ext cx="17268510" cy="9542748"/>
            <a:chOff x="0" y="0"/>
            <a:chExt cx="23024680" cy="12723664"/>
          </a:xfrm>
        </p:grpSpPr>
        <p:sp>
          <p:nvSpPr>
            <p:cNvPr id="3" name="Freeform 3"/>
            <p:cNvSpPr/>
            <p:nvPr/>
          </p:nvSpPr>
          <p:spPr>
            <a:xfrm>
              <a:off x="0" y="0"/>
              <a:ext cx="23024720" cy="12723749"/>
            </a:xfrm>
            <a:custGeom>
              <a:avLst/>
              <a:gdLst/>
              <a:ahLst/>
              <a:cxnLst/>
              <a:rect l="l" t="t" r="r" b="b"/>
              <a:pathLst>
                <a:path w="23024720" h="12723749">
                  <a:moveTo>
                    <a:pt x="0" y="2129155"/>
                  </a:moveTo>
                  <a:cubicBezTo>
                    <a:pt x="0" y="953262"/>
                    <a:pt x="954151" y="0"/>
                    <a:pt x="2131060" y="0"/>
                  </a:cubicBezTo>
                  <a:lnTo>
                    <a:pt x="20893660" y="0"/>
                  </a:lnTo>
                  <a:lnTo>
                    <a:pt x="20893660" y="12700"/>
                  </a:lnTo>
                  <a:lnTo>
                    <a:pt x="20893660" y="0"/>
                  </a:lnTo>
                  <a:cubicBezTo>
                    <a:pt x="22070569" y="0"/>
                    <a:pt x="23024720" y="953262"/>
                    <a:pt x="23024720" y="2129155"/>
                  </a:cubicBezTo>
                  <a:lnTo>
                    <a:pt x="23012020" y="2129155"/>
                  </a:lnTo>
                  <a:lnTo>
                    <a:pt x="23024720" y="2129155"/>
                  </a:lnTo>
                  <a:lnTo>
                    <a:pt x="23024720" y="10594594"/>
                  </a:lnTo>
                  <a:lnTo>
                    <a:pt x="23012020" y="10594594"/>
                  </a:lnTo>
                  <a:lnTo>
                    <a:pt x="23024720" y="10594594"/>
                  </a:lnTo>
                  <a:cubicBezTo>
                    <a:pt x="23024720" y="11770487"/>
                    <a:pt x="22070569" y="12723749"/>
                    <a:pt x="20893660" y="12723749"/>
                  </a:cubicBezTo>
                  <a:lnTo>
                    <a:pt x="20893660" y="12711049"/>
                  </a:lnTo>
                  <a:lnTo>
                    <a:pt x="20893660" y="12723749"/>
                  </a:lnTo>
                  <a:lnTo>
                    <a:pt x="2131060" y="12723749"/>
                  </a:lnTo>
                  <a:lnTo>
                    <a:pt x="2131060" y="12711049"/>
                  </a:lnTo>
                  <a:lnTo>
                    <a:pt x="2131060" y="12723749"/>
                  </a:lnTo>
                  <a:cubicBezTo>
                    <a:pt x="954151" y="12723622"/>
                    <a:pt x="0" y="11770487"/>
                    <a:pt x="0" y="10594594"/>
                  </a:cubicBezTo>
                  <a:lnTo>
                    <a:pt x="0" y="2129155"/>
                  </a:lnTo>
                  <a:lnTo>
                    <a:pt x="12700" y="2129155"/>
                  </a:lnTo>
                  <a:lnTo>
                    <a:pt x="0" y="2129155"/>
                  </a:lnTo>
                  <a:moveTo>
                    <a:pt x="25400" y="2129155"/>
                  </a:moveTo>
                  <a:lnTo>
                    <a:pt x="25400" y="10594594"/>
                  </a:lnTo>
                  <a:lnTo>
                    <a:pt x="12700" y="10594594"/>
                  </a:lnTo>
                  <a:lnTo>
                    <a:pt x="25400" y="10594594"/>
                  </a:lnTo>
                  <a:cubicBezTo>
                    <a:pt x="25400" y="11756390"/>
                    <a:pt x="968121" y="12698222"/>
                    <a:pt x="2131060" y="12698222"/>
                  </a:cubicBezTo>
                  <a:lnTo>
                    <a:pt x="20893660" y="12698222"/>
                  </a:lnTo>
                  <a:cubicBezTo>
                    <a:pt x="22056598" y="12698222"/>
                    <a:pt x="22999320" y="11756390"/>
                    <a:pt x="22999320" y="10594467"/>
                  </a:cubicBezTo>
                  <a:lnTo>
                    <a:pt x="22999320" y="2129155"/>
                  </a:lnTo>
                  <a:cubicBezTo>
                    <a:pt x="22999319" y="967232"/>
                    <a:pt x="22056598" y="25400"/>
                    <a:pt x="20893660" y="25400"/>
                  </a:cubicBezTo>
                  <a:lnTo>
                    <a:pt x="2131060" y="25400"/>
                  </a:lnTo>
                  <a:lnTo>
                    <a:pt x="2131060" y="12700"/>
                  </a:lnTo>
                  <a:lnTo>
                    <a:pt x="2131060" y="25400"/>
                  </a:lnTo>
                  <a:cubicBezTo>
                    <a:pt x="968121" y="25400"/>
                    <a:pt x="25400" y="967232"/>
                    <a:pt x="25400" y="2129155"/>
                  </a:cubicBezTo>
                  <a:close/>
                </a:path>
              </a:pathLst>
            </a:custGeom>
            <a:solidFill>
              <a:srgbClr val="283991"/>
            </a:solidFill>
          </p:spPr>
          <p:txBody>
            <a:bodyPr/>
            <a:lstStyle/>
            <a:p>
              <a:endParaRPr lang="en-GB"/>
            </a:p>
          </p:txBody>
        </p:sp>
      </p:grpSp>
      <p:sp>
        <p:nvSpPr>
          <p:cNvPr id="4" name="TextBox 4"/>
          <p:cNvSpPr txBox="1"/>
          <p:nvPr/>
        </p:nvSpPr>
        <p:spPr>
          <a:xfrm>
            <a:off x="1348740" y="800100"/>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Arimo Bold"/>
                <a:ea typeface="Arimo Bold"/>
                <a:cs typeface="Arimo Bold"/>
                <a:sym typeface="Arimo Bold"/>
              </a:rPr>
              <a:t>Funding</a:t>
            </a:r>
          </a:p>
        </p:txBody>
      </p:sp>
      <p:sp>
        <p:nvSpPr>
          <p:cNvPr id="5" name="Freeform 5" descr="Inforegio - Download centre for visual elements"/>
          <p:cNvSpPr/>
          <p:nvPr/>
        </p:nvSpPr>
        <p:spPr>
          <a:xfrm>
            <a:off x="1396316" y="4247882"/>
            <a:ext cx="2988470" cy="1995487"/>
          </a:xfrm>
          <a:custGeom>
            <a:avLst/>
            <a:gdLst/>
            <a:ahLst/>
            <a:cxnLst/>
            <a:rect l="l" t="t" r="r" b="b"/>
            <a:pathLst>
              <a:path w="2988470" h="1995487">
                <a:moveTo>
                  <a:pt x="0" y="0"/>
                </a:moveTo>
                <a:lnTo>
                  <a:pt x="2988469" y="0"/>
                </a:lnTo>
                <a:lnTo>
                  <a:pt x="2988469" y="1995487"/>
                </a:lnTo>
                <a:lnTo>
                  <a:pt x="0" y="1995487"/>
                </a:lnTo>
                <a:lnTo>
                  <a:pt x="0" y="0"/>
                </a:lnTo>
                <a:close/>
              </a:path>
            </a:pathLst>
          </a:custGeom>
          <a:blipFill>
            <a:blip r:embed="rId3" cstate="email">
              <a:extLst>
                <a:ext uri="{28A0092B-C50C-407E-A947-70E740481C1C}">
                  <a14:useLocalDpi xmlns:a14="http://schemas.microsoft.com/office/drawing/2010/main"/>
                </a:ext>
              </a:extLst>
            </a:blip>
            <a:stretch>
              <a:fillRect r="-159"/>
            </a:stretch>
          </a:blipFill>
        </p:spPr>
        <p:txBody>
          <a:bodyPr/>
          <a:lstStyle/>
          <a:p>
            <a:endParaRPr lang="en-GB"/>
          </a:p>
        </p:txBody>
      </p:sp>
      <p:sp>
        <p:nvSpPr>
          <p:cNvPr id="6" name="TextBox 6"/>
          <p:cNvSpPr txBox="1"/>
          <p:nvPr/>
        </p:nvSpPr>
        <p:spPr>
          <a:xfrm>
            <a:off x="4476225" y="4135723"/>
            <a:ext cx="12463035" cy="2462725"/>
          </a:xfrm>
          <a:prstGeom prst="rect">
            <a:avLst/>
          </a:prstGeom>
        </p:spPr>
        <p:txBody>
          <a:bodyPr lIns="0" tIns="0" rIns="0" bIns="0" rtlCol="0" anchor="t">
            <a:spAutoFit/>
          </a:bodyPr>
          <a:lstStyle/>
          <a:p>
            <a:pPr algn="l">
              <a:lnSpc>
                <a:spcPts val="3240"/>
              </a:lnSpc>
            </a:pPr>
            <a:r>
              <a:rPr lang="en-US" sz="2800" dirty="0">
                <a:solidFill>
                  <a:srgbClr val="283991"/>
                </a:solidFill>
                <a:latin typeface="Helvetica World"/>
                <a:ea typeface="Helvetica World"/>
                <a:cs typeface="Helvetica World"/>
                <a:sym typeface="TT Smalls"/>
              </a:rPr>
              <a:t>This project has received funding from the European Union’s Horizon Europe Research and Innovation Actions under grant no. 101095479 (More-EUROPA). Views and opinions expressed are however those of the author(s) only and do not necessarily reflect those of the European Union nor the granting authority. Neither the European Union nor the granting authority can be held responsible for them.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77348" y="1714500"/>
            <a:ext cx="17062920" cy="7185660"/>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Data's Role in Healthcare:</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Data is a crucial component that drives improvements in patient care, research, and policy-making.</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Registries and RWD provide essential insights into disease progression, treatment efficacy, and personalized care approaches.</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Value to Stakeholders:</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Beneficial for healthcare professionals, researchers, policymakers, patients, patient organizations, and the general public.</a:t>
            </a: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Data helps improve quality of life and disease management.</a:t>
            </a: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3" name="TextBox 3"/>
          <p:cNvSpPr txBox="1"/>
          <p:nvPr/>
        </p:nvSpPr>
        <p:spPr>
          <a:xfrm>
            <a:off x="990600" y="495300"/>
            <a:ext cx="15590520" cy="74892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Introduction to Registries and RWD</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45406" y="2155500"/>
            <a:ext cx="15590520" cy="6690360"/>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Definition:</a:t>
            </a:r>
          </a:p>
          <a:p>
            <a:pPr algn="l">
              <a:lnSpc>
                <a:spcPts val="4319"/>
              </a:lnSpc>
            </a:pPr>
            <a:r>
              <a:rPr lang="en-US" sz="3500" spc="7" dirty="0">
                <a:solidFill>
                  <a:srgbClr val="283991"/>
                </a:solidFill>
                <a:latin typeface="Helvetica World"/>
                <a:ea typeface="Helvetica World"/>
                <a:cs typeface="Helvetica World"/>
                <a:sym typeface="Helvetica World"/>
              </a:rPr>
              <a:t>A patient registry is a systematically organised collection of data about individuals with a specific condition or treatment.</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Purpose:</a:t>
            </a:r>
          </a:p>
          <a:p>
            <a:pPr algn="l">
              <a:lnSpc>
                <a:spcPts val="4319"/>
              </a:lnSpc>
            </a:pPr>
            <a:r>
              <a:rPr lang="en-US" sz="3500" spc="7" dirty="0">
                <a:solidFill>
                  <a:srgbClr val="283991"/>
                </a:solidFill>
                <a:latin typeface="Helvetica World"/>
                <a:ea typeface="Helvetica World"/>
                <a:cs typeface="Helvetica World"/>
                <a:sym typeface="Helvetica World"/>
              </a:rPr>
              <a:t>Registries collect long-term data on disease management, treatment outcomes, and patient experiences.</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Example:</a:t>
            </a:r>
          </a:p>
          <a:p>
            <a:pPr algn="l">
              <a:lnSpc>
                <a:spcPts val="4319"/>
              </a:lnSpc>
            </a:pPr>
            <a:r>
              <a:rPr lang="en-US" sz="3500" spc="7" dirty="0">
                <a:solidFill>
                  <a:srgbClr val="283991"/>
                </a:solidFill>
                <a:latin typeface="Helvetica World"/>
                <a:ea typeface="Helvetica World"/>
                <a:cs typeface="Helvetica World"/>
                <a:sym typeface="Helvetica World"/>
              </a:rPr>
              <a:t>A cancer registry gathers data over years to </a:t>
            </a:r>
            <a:r>
              <a:rPr lang="en-US" sz="3500" spc="7" dirty="0" err="1">
                <a:solidFill>
                  <a:srgbClr val="283991"/>
                </a:solidFill>
                <a:latin typeface="Helvetica World"/>
                <a:ea typeface="Helvetica World"/>
                <a:cs typeface="Helvetica World"/>
                <a:sym typeface="Helvetica World"/>
              </a:rPr>
              <a:t>analyse</a:t>
            </a:r>
            <a:r>
              <a:rPr lang="en-US" sz="3500" spc="7" dirty="0">
                <a:solidFill>
                  <a:srgbClr val="283991"/>
                </a:solidFill>
                <a:latin typeface="Helvetica World"/>
                <a:ea typeface="Helvetica World"/>
                <a:cs typeface="Helvetica World"/>
                <a:sym typeface="Helvetica World"/>
              </a:rPr>
              <a:t> how different treatments affect patients based on various demographics.</a:t>
            </a: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3" name="Freeform 3"/>
          <p:cNvSpPr/>
          <p:nvPr/>
        </p:nvSpPr>
        <p:spPr>
          <a:xfrm>
            <a:off x="14249400" y="317629"/>
            <a:ext cx="3723875" cy="2311271"/>
          </a:xfrm>
          <a:custGeom>
            <a:avLst/>
            <a:gdLst/>
            <a:ahLst/>
            <a:cxnLst/>
            <a:rect l="l" t="t" r="r" b="b"/>
            <a:pathLst>
              <a:path w="3074698" h="2052361">
                <a:moveTo>
                  <a:pt x="0" y="0"/>
                </a:moveTo>
                <a:lnTo>
                  <a:pt x="3074698" y="0"/>
                </a:lnTo>
                <a:lnTo>
                  <a:pt x="3074698" y="2052361"/>
                </a:lnTo>
                <a:lnTo>
                  <a:pt x="0" y="2052361"/>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TextBox 4"/>
          <p:cNvSpPr txBox="1"/>
          <p:nvPr/>
        </p:nvSpPr>
        <p:spPr>
          <a:xfrm>
            <a:off x="845406" y="526953"/>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What is a Patient Registry?</a:t>
            </a:r>
          </a:p>
        </p:txBody>
      </p:sp>
      <p:sp>
        <p:nvSpPr>
          <p:cNvPr id="6" name="TextBox 6"/>
          <p:cNvSpPr txBox="1"/>
          <p:nvPr/>
        </p:nvSpPr>
        <p:spPr>
          <a:xfrm>
            <a:off x="1891409" y="8807760"/>
            <a:ext cx="12906375" cy="580390"/>
          </a:xfrm>
          <a:prstGeom prst="rect">
            <a:avLst/>
          </a:prstGeom>
        </p:spPr>
        <p:txBody>
          <a:bodyPr lIns="0" tIns="0" rIns="0" bIns="0" rtlCol="0" anchor="t">
            <a:spAutoFit/>
          </a:bodyPr>
          <a:lstStyle/>
          <a:p>
            <a:pPr algn="ctr">
              <a:lnSpc>
                <a:spcPts val="4759"/>
              </a:lnSpc>
            </a:pPr>
            <a:r>
              <a:rPr lang="en-US" sz="3399" b="1" dirty="0">
                <a:solidFill>
                  <a:srgbClr val="FCB040"/>
                </a:solidFill>
                <a:latin typeface="Canva Sans Bold"/>
                <a:ea typeface="Canva Sans Bold"/>
                <a:cs typeface="Canva Sans Bold"/>
                <a:sym typeface="Canva Sans Bold"/>
              </a:rPr>
              <a:t>Please find all further reading at the end of the presentation!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18452" y="2188768"/>
            <a:ext cx="16418651" cy="7233285"/>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Real-World Data Defined:</a:t>
            </a:r>
          </a:p>
          <a:p>
            <a:pPr marL="723900" lvl="1" indent="-361950" algn="l">
              <a:lnSpc>
                <a:spcPts val="4319"/>
              </a:lnSpc>
              <a:buFont typeface="Arial"/>
              <a:buChar char="•"/>
            </a:pPr>
            <a:r>
              <a:rPr lang="en-US" sz="3500" spc="7" dirty="0">
                <a:solidFill>
                  <a:srgbClr val="283991"/>
                </a:solidFill>
                <a:latin typeface="Helvetica World"/>
                <a:ea typeface="Helvetica World"/>
                <a:cs typeface="Helvetica World"/>
                <a:sym typeface="Helvetica World"/>
              </a:rPr>
              <a:t>Health-related data collected outside controlled clinical trials, sourced from EHRs, insurance claims, and wearables.</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Comparative Insights:</a:t>
            </a:r>
          </a:p>
          <a:p>
            <a:pPr marL="723900" lvl="1" indent="-361950" algn="l">
              <a:lnSpc>
                <a:spcPts val="4319"/>
              </a:lnSpc>
              <a:buFont typeface="Arial"/>
              <a:buChar char="•"/>
            </a:pPr>
            <a:r>
              <a:rPr lang="en-US" sz="3500" spc="7" dirty="0">
                <a:solidFill>
                  <a:srgbClr val="283991"/>
                </a:solidFill>
                <a:latin typeface="Helvetica World"/>
                <a:ea typeface="Helvetica World"/>
                <a:cs typeface="Helvetica World"/>
                <a:sym typeface="Helvetica World"/>
              </a:rPr>
              <a:t>Patient registries focus on specific diseases and long-term outcomes, while RWD encompasses a broader spectrum of data, including those often excluded from clinical trials.</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Integration Challenges:</a:t>
            </a:r>
          </a:p>
          <a:p>
            <a:pPr marL="723900" lvl="1" indent="-361950" algn="l">
              <a:lnSpc>
                <a:spcPts val="4319"/>
              </a:lnSpc>
              <a:buFont typeface="Arial"/>
              <a:buChar char="•"/>
            </a:pPr>
            <a:r>
              <a:rPr lang="en-US" sz="3500" spc="7" dirty="0">
                <a:solidFill>
                  <a:srgbClr val="283991"/>
                </a:solidFill>
                <a:latin typeface="Helvetica World"/>
                <a:ea typeface="Helvetica World"/>
                <a:cs typeface="Helvetica World"/>
                <a:sym typeface="Helvetica World"/>
              </a:rPr>
              <a:t>Issues with data acceptance by healthcare providers and interoperability between systems.</a:t>
            </a: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3" name="Freeform 3"/>
          <p:cNvSpPr/>
          <p:nvPr/>
        </p:nvSpPr>
        <p:spPr>
          <a:xfrm>
            <a:off x="15072546" y="1101448"/>
            <a:ext cx="2501255" cy="1668025"/>
          </a:xfrm>
          <a:custGeom>
            <a:avLst/>
            <a:gdLst/>
            <a:ahLst/>
            <a:cxnLst/>
            <a:rect l="l" t="t" r="r" b="b"/>
            <a:pathLst>
              <a:path w="2501255" h="1668025">
                <a:moveTo>
                  <a:pt x="0" y="0"/>
                </a:moveTo>
                <a:lnTo>
                  <a:pt x="2501255" y="0"/>
                </a:lnTo>
                <a:lnTo>
                  <a:pt x="2501255" y="1668025"/>
                </a:lnTo>
                <a:lnTo>
                  <a:pt x="0" y="166802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15240000" y="8407441"/>
            <a:ext cx="2501255" cy="1431685"/>
          </a:xfrm>
          <a:custGeom>
            <a:avLst/>
            <a:gdLst/>
            <a:ahLst/>
            <a:cxnLst/>
            <a:rect l="l" t="t" r="r" b="b"/>
            <a:pathLst>
              <a:path w="3244671" h="2433503">
                <a:moveTo>
                  <a:pt x="0" y="0"/>
                </a:moveTo>
                <a:lnTo>
                  <a:pt x="3244671" y="0"/>
                </a:lnTo>
                <a:lnTo>
                  <a:pt x="3244671" y="2433503"/>
                </a:lnTo>
                <a:lnTo>
                  <a:pt x="0" y="2433503"/>
                </a:lnTo>
                <a:lnTo>
                  <a:pt x="0" y="0"/>
                </a:lnTo>
                <a:close/>
              </a:path>
            </a:pathLst>
          </a:custGeom>
          <a:blipFill>
            <a:blip r:embed="rId3" cstate="email">
              <a:extLst>
                <a:ext uri="{28A0092B-C50C-407E-A947-70E740481C1C}">
                  <a14:useLocalDpi xmlns:a14="http://schemas.microsoft.com/office/drawing/2010/main"/>
                </a:ext>
              </a:extLst>
            </a:blip>
            <a:stretch>
              <a:fillRect/>
            </a:stretch>
          </a:blipFill>
        </p:spPr>
        <p:txBody>
          <a:bodyPr/>
          <a:lstStyle/>
          <a:p>
            <a:endParaRPr lang="en-GB"/>
          </a:p>
        </p:txBody>
      </p:sp>
      <p:sp>
        <p:nvSpPr>
          <p:cNvPr id="5" name="TextBox 5"/>
          <p:cNvSpPr txBox="1"/>
          <p:nvPr/>
        </p:nvSpPr>
        <p:spPr>
          <a:xfrm>
            <a:off x="654521" y="447874"/>
            <a:ext cx="15590520" cy="1487587"/>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Difference Between Patient Registries and Real-World Data (RWD)</a:t>
            </a:r>
            <a:endParaRPr lang="en-US" sz="5400" b="1" dirty="0">
              <a:solidFill>
                <a:srgbClr val="FCB040"/>
              </a:solidFill>
              <a:latin typeface="Helvetica World Bold"/>
              <a:ea typeface="Helvetica World Bold"/>
              <a:cs typeface="Helvetica World Bold"/>
              <a:sym typeface="Helvetica World Bo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110740"/>
            <a:ext cx="15590520" cy="5604510"/>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Shaping Future Healthcare:</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723900" lvl="1" indent="-361950" algn="l">
              <a:lnSpc>
                <a:spcPts val="4319"/>
              </a:lnSpc>
              <a:buFont typeface="Arial"/>
              <a:buChar char="•"/>
            </a:pPr>
            <a:r>
              <a:rPr lang="en-US" sz="3500" spc="7" dirty="0">
                <a:solidFill>
                  <a:srgbClr val="283991"/>
                </a:solidFill>
                <a:latin typeface="Helvetica World"/>
                <a:ea typeface="Helvetica World"/>
                <a:cs typeface="Helvetica World"/>
                <a:sym typeface="Helvetica World"/>
              </a:rPr>
              <a:t>Critical for improving care, prevention, and public health.</a:t>
            </a:r>
          </a:p>
          <a:p>
            <a:pPr marL="723900" lvl="1" indent="-361950" algn="l">
              <a:lnSpc>
                <a:spcPts val="4319"/>
              </a:lnSpc>
              <a:buFont typeface="Arial"/>
              <a:buChar char="•"/>
            </a:pPr>
            <a:r>
              <a:rPr lang="en-US" sz="3500" spc="7" dirty="0">
                <a:solidFill>
                  <a:srgbClr val="283991"/>
                </a:solidFill>
                <a:latin typeface="Helvetica World"/>
                <a:ea typeface="Helvetica World"/>
                <a:cs typeface="Helvetica World"/>
                <a:sym typeface="Helvetica World"/>
              </a:rPr>
              <a:t>Enhances the economic efficiency of health</a:t>
            </a:r>
            <a:r>
              <a:rPr lang="en-US" sz="3500" b="1" spc="7" dirty="0">
                <a:solidFill>
                  <a:srgbClr val="283991"/>
                </a:solidFill>
                <a:latin typeface="Helvetica World Bold"/>
                <a:ea typeface="Helvetica World Bold"/>
                <a:cs typeface="Helvetica World Bold"/>
                <a:sym typeface="Helvetica World Bold"/>
              </a:rPr>
              <a:t> </a:t>
            </a:r>
            <a:r>
              <a:rPr lang="en-US" sz="3500" spc="7" dirty="0">
                <a:solidFill>
                  <a:srgbClr val="283991"/>
                </a:solidFill>
                <a:latin typeface="Helvetica World"/>
                <a:ea typeface="Helvetica World"/>
                <a:cs typeface="Helvetica World"/>
                <a:sym typeface="Helvetica World"/>
              </a:rPr>
              <a:t>systems</a:t>
            </a:r>
            <a:r>
              <a:rPr lang="en-US" sz="3500" b="1" spc="7" dirty="0">
                <a:solidFill>
                  <a:srgbClr val="283991"/>
                </a:solidFill>
                <a:latin typeface="Helvetica World Bold"/>
                <a:ea typeface="Helvetica World Bold"/>
                <a:cs typeface="Helvetica World Bold"/>
                <a:sym typeface="Helvetica World Bold"/>
              </a:rPr>
              <a:t>.</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Key Benefits:</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723900" lvl="1" indent="-361950" algn="l">
              <a:lnSpc>
                <a:spcPts val="4319"/>
              </a:lnSpc>
              <a:buFont typeface="Arial"/>
              <a:buChar char="•"/>
            </a:pPr>
            <a:r>
              <a:rPr lang="en-US" sz="3500" spc="7" dirty="0">
                <a:solidFill>
                  <a:srgbClr val="283991"/>
                </a:solidFill>
                <a:latin typeface="Helvetica World"/>
                <a:ea typeface="Helvetica World"/>
                <a:cs typeface="Helvetica World"/>
                <a:sym typeface="Helvetica World"/>
              </a:rPr>
              <a:t>Better treatment decisions.</a:t>
            </a:r>
          </a:p>
          <a:p>
            <a:pPr marL="723900" lvl="1" indent="-361950" algn="l">
              <a:lnSpc>
                <a:spcPts val="4319"/>
              </a:lnSpc>
              <a:buFont typeface="Arial"/>
              <a:buChar char="•"/>
            </a:pPr>
            <a:r>
              <a:rPr lang="en-US" sz="3500" spc="7" dirty="0">
                <a:solidFill>
                  <a:srgbClr val="283991"/>
                </a:solidFill>
                <a:latin typeface="Helvetica World"/>
                <a:ea typeface="Helvetica World"/>
                <a:cs typeface="Helvetica World"/>
                <a:sym typeface="Helvetica World"/>
              </a:rPr>
              <a:t>Enhanced understanding of disease management.</a:t>
            </a: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3" name="Freeform 3"/>
          <p:cNvSpPr/>
          <p:nvPr/>
        </p:nvSpPr>
        <p:spPr>
          <a:xfrm>
            <a:off x="14834419" y="1348740"/>
            <a:ext cx="2954402" cy="1876045"/>
          </a:xfrm>
          <a:custGeom>
            <a:avLst/>
            <a:gdLst/>
            <a:ahLst/>
            <a:cxnLst/>
            <a:rect l="l" t="t" r="r" b="b"/>
            <a:pathLst>
              <a:path w="2954402" h="1876045">
                <a:moveTo>
                  <a:pt x="0" y="0"/>
                </a:moveTo>
                <a:lnTo>
                  <a:pt x="2954401" y="0"/>
                </a:lnTo>
                <a:lnTo>
                  <a:pt x="2954401" y="1876045"/>
                </a:lnTo>
                <a:lnTo>
                  <a:pt x="0" y="1876045"/>
                </a:lnTo>
                <a:lnTo>
                  <a:pt x="0" y="0"/>
                </a:lnTo>
                <a:close/>
              </a:path>
            </a:pathLst>
          </a:custGeom>
          <a:blipFill>
            <a:blip r:embed="rId2" cstate="email">
              <a:extLst>
                <a:ext uri="{28A0092B-C50C-407E-A947-70E740481C1C}">
                  <a14:useLocalDpi xmlns:a14="http://schemas.microsoft.com/office/drawing/2010/main"/>
                </a:ext>
              </a:extLst>
            </a:blip>
            <a:stretch>
              <a:fillRect/>
            </a:stretch>
          </a:blipFill>
        </p:spPr>
        <p:txBody>
          <a:bodyPr/>
          <a:lstStyle/>
          <a:p>
            <a:endParaRPr lang="en-GB"/>
          </a:p>
        </p:txBody>
      </p:sp>
      <p:sp>
        <p:nvSpPr>
          <p:cNvPr id="4" name="Freeform 4"/>
          <p:cNvSpPr/>
          <p:nvPr/>
        </p:nvSpPr>
        <p:spPr>
          <a:xfrm>
            <a:off x="14852056" y="3592051"/>
            <a:ext cx="2936764" cy="2069406"/>
          </a:xfrm>
          <a:custGeom>
            <a:avLst/>
            <a:gdLst/>
            <a:ahLst/>
            <a:cxnLst/>
            <a:rect l="l" t="t" r="r" b="b"/>
            <a:pathLst>
              <a:path w="2936764" h="2069406">
                <a:moveTo>
                  <a:pt x="0" y="0"/>
                </a:moveTo>
                <a:lnTo>
                  <a:pt x="2936764" y="0"/>
                </a:lnTo>
                <a:lnTo>
                  <a:pt x="2936764" y="2069407"/>
                </a:lnTo>
                <a:lnTo>
                  <a:pt x="0" y="2069407"/>
                </a:lnTo>
                <a:lnTo>
                  <a:pt x="0" y="0"/>
                </a:lnTo>
                <a:close/>
              </a:path>
            </a:pathLst>
          </a:custGeom>
          <a:blipFill>
            <a:blip r:embed="rId3" cstate="email">
              <a:extLst>
                <a:ext uri="{28A0092B-C50C-407E-A947-70E740481C1C}">
                  <a14:useLocalDpi xmlns:a14="http://schemas.microsoft.com/office/drawing/2010/main"/>
                </a:ext>
              </a:extLst>
            </a:blip>
            <a:stretch>
              <a:fillRect l="-5237"/>
            </a:stretch>
          </a:blipFill>
        </p:spPr>
        <p:txBody>
          <a:bodyPr/>
          <a:lstStyle/>
          <a:p>
            <a:endParaRPr lang="en-GB"/>
          </a:p>
        </p:txBody>
      </p:sp>
      <p:sp>
        <p:nvSpPr>
          <p:cNvPr id="5" name="Freeform 5"/>
          <p:cNvSpPr/>
          <p:nvPr/>
        </p:nvSpPr>
        <p:spPr>
          <a:xfrm>
            <a:off x="14973382" y="5901997"/>
            <a:ext cx="2815438" cy="1877545"/>
          </a:xfrm>
          <a:custGeom>
            <a:avLst/>
            <a:gdLst/>
            <a:ahLst/>
            <a:cxnLst/>
            <a:rect l="l" t="t" r="r" b="b"/>
            <a:pathLst>
              <a:path w="2815438" h="1877545">
                <a:moveTo>
                  <a:pt x="0" y="0"/>
                </a:moveTo>
                <a:lnTo>
                  <a:pt x="2815438" y="0"/>
                </a:lnTo>
                <a:lnTo>
                  <a:pt x="2815438" y="1877545"/>
                </a:lnTo>
                <a:lnTo>
                  <a:pt x="0" y="1877545"/>
                </a:lnTo>
                <a:lnTo>
                  <a:pt x="0" y="0"/>
                </a:lnTo>
                <a:close/>
              </a:path>
            </a:pathLst>
          </a:custGeom>
          <a:blipFill>
            <a:blip r:embed="rId4" cstate="email">
              <a:extLst>
                <a:ext uri="{28A0092B-C50C-407E-A947-70E740481C1C}">
                  <a14:useLocalDpi xmlns:a14="http://schemas.microsoft.com/office/drawing/2010/main"/>
                </a:ext>
              </a:extLst>
            </a:blip>
            <a:stretch>
              <a:fillRect/>
            </a:stretch>
          </a:blipFill>
        </p:spPr>
        <p:txBody>
          <a:bodyPr/>
          <a:lstStyle/>
          <a:p>
            <a:endParaRPr lang="en-GB"/>
          </a:p>
        </p:txBody>
      </p:sp>
      <p:sp>
        <p:nvSpPr>
          <p:cNvPr id="6" name="Freeform 6"/>
          <p:cNvSpPr/>
          <p:nvPr/>
        </p:nvSpPr>
        <p:spPr>
          <a:xfrm>
            <a:off x="14973382" y="8017667"/>
            <a:ext cx="2514269" cy="1885702"/>
          </a:xfrm>
          <a:custGeom>
            <a:avLst/>
            <a:gdLst/>
            <a:ahLst/>
            <a:cxnLst/>
            <a:rect l="l" t="t" r="r" b="b"/>
            <a:pathLst>
              <a:path w="2514269" h="1885702">
                <a:moveTo>
                  <a:pt x="0" y="0"/>
                </a:moveTo>
                <a:lnTo>
                  <a:pt x="2514269" y="0"/>
                </a:lnTo>
                <a:lnTo>
                  <a:pt x="2514269" y="1885702"/>
                </a:lnTo>
                <a:lnTo>
                  <a:pt x="0" y="1885702"/>
                </a:lnTo>
                <a:lnTo>
                  <a:pt x="0" y="0"/>
                </a:lnTo>
                <a:close/>
              </a:path>
            </a:pathLst>
          </a:custGeom>
          <a:blipFill>
            <a:blip r:embed="rId5" cstate="email">
              <a:extLst>
                <a:ext uri="{28A0092B-C50C-407E-A947-70E740481C1C}">
                  <a14:useLocalDpi xmlns:a14="http://schemas.microsoft.com/office/drawing/2010/main"/>
                </a:ext>
              </a:extLst>
            </a:blip>
            <a:stretch>
              <a:fillRect/>
            </a:stretch>
          </a:blipFill>
        </p:spPr>
        <p:txBody>
          <a:bodyPr/>
          <a:lstStyle/>
          <a:p>
            <a:endParaRPr lang="en-GB"/>
          </a:p>
        </p:txBody>
      </p:sp>
      <p:sp>
        <p:nvSpPr>
          <p:cNvPr id="7" name="TextBox 7"/>
          <p:cNvSpPr txBox="1"/>
          <p:nvPr/>
        </p:nvSpPr>
        <p:spPr>
          <a:xfrm>
            <a:off x="856700" y="504444"/>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The Role of Registries and RWD in Healthcare</a:t>
            </a:r>
          </a:p>
        </p:txBody>
      </p:sp>
      <p:sp>
        <p:nvSpPr>
          <p:cNvPr id="8" name="TextBox 8"/>
          <p:cNvSpPr txBox="1"/>
          <p:nvPr/>
        </p:nvSpPr>
        <p:spPr>
          <a:xfrm>
            <a:off x="17552536" y="9428237"/>
            <a:ext cx="236284" cy="486637"/>
          </a:xfrm>
          <a:prstGeom prst="rect">
            <a:avLst/>
          </a:prstGeom>
        </p:spPr>
        <p:txBody>
          <a:bodyPr lIns="0" tIns="0" rIns="0" bIns="0" rtlCol="0" anchor="t">
            <a:spAutoFit/>
          </a:bodyPr>
          <a:lstStyle/>
          <a:p>
            <a:pPr algn="ctr">
              <a:lnSpc>
                <a:spcPts val="3615"/>
              </a:lnSpc>
              <a:spcBef>
                <a:spcPct val="0"/>
              </a:spcBef>
            </a:pPr>
            <a:r>
              <a:rPr lang="en-US" sz="3347" b="1" spc="-1">
                <a:solidFill>
                  <a:srgbClr val="000000"/>
                </a:solidFill>
                <a:latin typeface="Arimo Bold"/>
                <a:ea typeface="Arimo Bold"/>
                <a:cs typeface="Arimo Bold"/>
                <a:sym typeface="Arimo Bold"/>
              </a:rPr>
              <a:t>4</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28A0092B-C50C-407E-A947-70E740481C1C}">
                  <a14:useLocalDpi xmlns:a14="http://schemas.microsoft.com/office/drawing/2010/main"/>
                </a:ext>
              </a:extLst>
            </a:blip>
            <a:stretch>
              <a:fillRect t="-16666" b="-16666"/>
            </a:stretch>
          </a:blipFill>
        </p:spPr>
        <p:txBody>
          <a:bodyPr/>
          <a:lstStyle/>
          <a:p>
            <a:endParaRPr lang="en-GB"/>
          </a:p>
        </p:txBody>
      </p:sp>
      <p:sp>
        <p:nvSpPr>
          <p:cNvPr id="3" name="TextBox 3"/>
          <p:cNvSpPr txBox="1"/>
          <p:nvPr/>
        </p:nvSpPr>
        <p:spPr>
          <a:xfrm>
            <a:off x="639313" y="1674336"/>
            <a:ext cx="15590520" cy="8271495"/>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Understanding Long-Term Health Trends:</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Registries track disease progression and treatment efficacy over years, aiding in chronic disease management.</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u="sng" spc="7" dirty="0">
                <a:solidFill>
                  <a:srgbClr val="283991"/>
                </a:solidFill>
                <a:latin typeface="Helvetica World"/>
                <a:ea typeface="Helvetica World"/>
                <a:cs typeface="Helvetica World"/>
                <a:sym typeface="Helvetica World"/>
              </a:rPr>
              <a:t>Example:</a:t>
            </a:r>
            <a:r>
              <a:rPr lang="en-US" sz="3500" spc="7" dirty="0">
                <a:solidFill>
                  <a:srgbClr val="283991"/>
                </a:solidFill>
                <a:latin typeface="Helvetica World"/>
                <a:ea typeface="Helvetica World"/>
                <a:cs typeface="Helvetica World"/>
                <a:sym typeface="Helvetica World"/>
              </a:rPr>
              <a:t> Heart disease registries provide insights into medication responses and patient outcomes.</a:t>
            </a:r>
          </a:p>
          <a:p>
            <a:pPr algn="l">
              <a:lnSpc>
                <a:spcPts val="4319"/>
              </a:lnSpc>
            </a:pPr>
            <a:endParaRPr lang="en-US" sz="3500" spc="7" dirty="0">
              <a:solidFill>
                <a:srgbClr val="283991"/>
              </a:solidFill>
              <a:latin typeface="Helvetica World"/>
              <a:ea typeface="Helvetica World"/>
              <a:cs typeface="Helvetica World"/>
              <a:sym typeface="Helvetica World"/>
            </a:endParaRPr>
          </a:p>
          <a:p>
            <a:pPr algn="l">
              <a:lnSpc>
                <a:spcPts val="4319"/>
              </a:lnSpc>
            </a:pPr>
            <a:r>
              <a:rPr lang="en-US" sz="3500" b="1" spc="7" dirty="0">
                <a:solidFill>
                  <a:srgbClr val="283991"/>
                </a:solidFill>
                <a:latin typeface="Helvetica World Bold"/>
                <a:ea typeface="Helvetica World Bold"/>
                <a:cs typeface="Helvetica World Bold"/>
                <a:sym typeface="Helvetica World Bold"/>
              </a:rPr>
              <a:t>Improving Treatment Effectiveness:</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US" sz="3500" spc="7" dirty="0">
                <a:solidFill>
                  <a:srgbClr val="283991"/>
                </a:solidFill>
                <a:latin typeface="Helvetica World"/>
                <a:ea typeface="Helvetica World"/>
                <a:cs typeface="Helvetica World"/>
                <a:sym typeface="Helvetica World"/>
              </a:rPr>
              <a:t>Real-world evidence allows healthcare providers to personalize treatments based on registry data.</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u="sng" spc="7" dirty="0">
                <a:solidFill>
                  <a:srgbClr val="283991"/>
                </a:solidFill>
                <a:latin typeface="Helvetica World"/>
                <a:ea typeface="Helvetica World"/>
                <a:cs typeface="Helvetica World"/>
                <a:sym typeface="Helvetica World"/>
              </a:rPr>
              <a:t>Example: </a:t>
            </a:r>
            <a:r>
              <a:rPr lang="en-US" sz="3500" spc="7" dirty="0">
                <a:solidFill>
                  <a:srgbClr val="283991"/>
                </a:solidFill>
                <a:latin typeface="Helvetica World"/>
                <a:ea typeface="Helvetica World"/>
                <a:cs typeface="Helvetica World"/>
                <a:sym typeface="Helvetica World"/>
              </a:rPr>
              <a:t>Diabetes registries help tailor therapies based on individual patient responses.</a:t>
            </a:r>
          </a:p>
        </p:txBody>
      </p:sp>
      <p:sp>
        <p:nvSpPr>
          <p:cNvPr id="4" name="TextBox 4"/>
          <p:cNvSpPr txBox="1"/>
          <p:nvPr/>
        </p:nvSpPr>
        <p:spPr>
          <a:xfrm>
            <a:off x="639313" y="462707"/>
            <a:ext cx="15590520" cy="74892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Importance of Patient Registries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37542" y="1724137"/>
            <a:ext cx="17149507" cy="7723717"/>
          </a:xfrm>
          <a:prstGeom prst="rect">
            <a:avLst/>
          </a:prstGeom>
        </p:spPr>
        <p:txBody>
          <a:bodyPr lIns="0" tIns="0" rIns="0" bIns="0" rtlCol="0" anchor="t">
            <a:spAutoFit/>
          </a:bodyPr>
          <a:lstStyle/>
          <a:p>
            <a:pPr algn="l">
              <a:lnSpc>
                <a:spcPts val="4319"/>
              </a:lnSpc>
            </a:pPr>
            <a:r>
              <a:rPr lang="en-US" sz="3500" b="1" spc="7" dirty="0">
                <a:solidFill>
                  <a:srgbClr val="283991"/>
                </a:solidFill>
                <a:latin typeface="Helvetica World Bold"/>
                <a:ea typeface="Helvetica World Bold"/>
                <a:cs typeface="Helvetica World Bold"/>
                <a:sym typeface="Helvetica World Bold"/>
              </a:rPr>
              <a:t>Data use in research:</a:t>
            </a:r>
          </a:p>
          <a:p>
            <a:pPr algn="l">
              <a:lnSpc>
                <a:spcPts val="4319"/>
              </a:lnSpc>
            </a:pPr>
            <a:endParaRPr lang="en-US" sz="3500" b="1" spc="7" dirty="0">
              <a:solidFill>
                <a:srgbClr val="283991"/>
              </a:solidFill>
              <a:latin typeface="Helvetica World Bold"/>
              <a:ea typeface="Helvetica World Bold"/>
              <a:cs typeface="Helvetica World Bold"/>
              <a:sym typeface="Helvetica World Bold"/>
            </a:endParaRPr>
          </a:p>
          <a:p>
            <a:pPr algn="l">
              <a:lnSpc>
                <a:spcPts val="4319"/>
              </a:lnSpc>
            </a:pPr>
            <a:r>
              <a:rPr lang="en-US" sz="3500" spc="7" dirty="0">
                <a:solidFill>
                  <a:srgbClr val="283991"/>
                </a:solidFill>
                <a:latin typeface="Helvetica World"/>
                <a:ea typeface="Helvetica World"/>
                <a:cs typeface="Helvetica World"/>
                <a:sym typeface="Helvetica World"/>
              </a:rPr>
              <a:t>Registries provide essential data for developing and improving treatments.</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u="sng" spc="7" dirty="0">
                <a:solidFill>
                  <a:srgbClr val="283991"/>
                </a:solidFill>
                <a:latin typeface="Helvetica World"/>
                <a:ea typeface="Helvetica World"/>
                <a:cs typeface="Helvetica World"/>
                <a:sym typeface="Helvetica World"/>
              </a:rPr>
              <a:t>Example:</a:t>
            </a:r>
            <a:r>
              <a:rPr lang="en-US" sz="3500" spc="7" dirty="0">
                <a:solidFill>
                  <a:srgbClr val="283991"/>
                </a:solidFill>
                <a:latin typeface="Helvetica World"/>
                <a:ea typeface="Helvetica World"/>
                <a:cs typeface="Helvetica World"/>
                <a:sym typeface="Helvetica World"/>
              </a:rPr>
              <a:t> Cystic Fibrosis Foundation Patient Registry has facilitated breakthroughs in treatment options, significantly enhancing patient life expectancy.</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u="sng" spc="7" dirty="0">
                <a:solidFill>
                  <a:srgbClr val="283991"/>
                </a:solidFill>
                <a:latin typeface="Helvetica World"/>
                <a:ea typeface="Helvetica World"/>
                <a:cs typeface="Helvetica World"/>
                <a:sym typeface="Helvetica World"/>
              </a:rPr>
              <a:t>Value to scientists:</a:t>
            </a:r>
            <a:r>
              <a:rPr lang="en-US" sz="3500" spc="7" dirty="0">
                <a:solidFill>
                  <a:srgbClr val="283991"/>
                </a:solidFill>
                <a:latin typeface="Helvetica World"/>
                <a:ea typeface="Helvetica World"/>
                <a:cs typeface="Helvetica World"/>
                <a:sym typeface="Helvetica World"/>
              </a:rPr>
              <a:t> Helps identify patterns and validate treatment approaches across diverse patient populations.</a:t>
            </a:r>
          </a:p>
          <a:p>
            <a:pPr algn="l">
              <a:lnSpc>
                <a:spcPts val="4319"/>
              </a:lnSpc>
            </a:pPr>
            <a:endParaRPr lang="en-US" sz="3500" spc="7"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u="sng" spc="7" dirty="0">
                <a:solidFill>
                  <a:srgbClr val="283991"/>
                </a:solidFill>
                <a:latin typeface="Helvetica World"/>
                <a:ea typeface="Helvetica World"/>
                <a:cs typeface="Helvetica World"/>
                <a:sym typeface="Helvetica World"/>
              </a:rPr>
              <a:t>Value to patients:</a:t>
            </a:r>
            <a:r>
              <a:rPr lang="en-US" sz="3500" spc="7" dirty="0">
                <a:solidFill>
                  <a:srgbClr val="283991"/>
                </a:solidFill>
                <a:latin typeface="Helvetica World"/>
                <a:ea typeface="Helvetica World"/>
                <a:cs typeface="Helvetica World"/>
                <a:sym typeface="Helvetica World"/>
              </a:rPr>
              <a:t> Better recommendations for better decision making in treatment options, growing quality of life and be informed about the disease itself. </a:t>
            </a:r>
          </a:p>
          <a:p>
            <a:pPr algn="l">
              <a:lnSpc>
                <a:spcPts val="4319"/>
              </a:lnSpc>
            </a:pPr>
            <a:endParaRPr lang="en-US" sz="3999" spc="7" dirty="0">
              <a:solidFill>
                <a:srgbClr val="283991"/>
              </a:solidFill>
              <a:latin typeface="Helvetica World"/>
              <a:ea typeface="Helvetica World"/>
              <a:cs typeface="Helvetica World"/>
              <a:sym typeface="Helvetica World"/>
            </a:endParaRPr>
          </a:p>
        </p:txBody>
      </p:sp>
      <p:sp>
        <p:nvSpPr>
          <p:cNvPr id="3" name="TextBox 3"/>
          <p:cNvSpPr txBox="1"/>
          <p:nvPr/>
        </p:nvSpPr>
        <p:spPr>
          <a:xfrm>
            <a:off x="764664" y="647700"/>
            <a:ext cx="15590520" cy="743793"/>
          </a:xfrm>
          <a:prstGeom prst="rect">
            <a:avLst/>
          </a:prstGeom>
        </p:spPr>
        <p:txBody>
          <a:bodyPr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Informing Research and Development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cstate="email">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a:ext>
              </a:extLst>
            </a:blip>
            <a:stretch>
              <a:fillRect t="-38888" b="-38888"/>
            </a:stretch>
          </a:blipFill>
        </p:spPr>
        <p:txBody>
          <a:bodyPr/>
          <a:lstStyle/>
          <a:p>
            <a:endParaRPr lang="de-DE" dirty="0"/>
          </a:p>
        </p:txBody>
      </p:sp>
      <p:sp>
        <p:nvSpPr>
          <p:cNvPr id="3" name="TextBox 3"/>
          <p:cNvSpPr txBox="1"/>
          <p:nvPr/>
        </p:nvSpPr>
        <p:spPr>
          <a:xfrm>
            <a:off x="713146" y="2245289"/>
            <a:ext cx="17346254" cy="7336945"/>
          </a:xfrm>
          <a:prstGeom prst="rect">
            <a:avLst/>
          </a:prstGeom>
        </p:spPr>
        <p:txBody>
          <a:bodyPr wrap="square" lIns="0" tIns="0" rIns="0" bIns="0" rtlCol="0" anchor="t">
            <a:spAutoFit/>
          </a:bodyPr>
          <a:lstStyle/>
          <a:p>
            <a:pPr algn="l">
              <a:lnSpc>
                <a:spcPts val="4355"/>
              </a:lnSpc>
            </a:pPr>
            <a:r>
              <a:rPr lang="en-US" sz="3500" b="1" spc="8" dirty="0">
                <a:solidFill>
                  <a:srgbClr val="283991"/>
                </a:solidFill>
                <a:latin typeface="Helvetica World Bold"/>
                <a:ea typeface="Helvetica World Bold"/>
                <a:cs typeface="Helvetica World Bold"/>
                <a:sym typeface="Helvetica World Bold"/>
              </a:rPr>
              <a:t>Policy Impact:</a:t>
            </a:r>
          </a:p>
          <a:p>
            <a:pPr marL="870614" lvl="1" indent="-435307" algn="l">
              <a:lnSpc>
                <a:spcPts val="4355"/>
              </a:lnSpc>
              <a:buFont typeface="Arial"/>
              <a:buChar char="•"/>
            </a:pPr>
            <a:r>
              <a:rPr lang="en-US" sz="3500" spc="8" dirty="0">
                <a:solidFill>
                  <a:srgbClr val="283991"/>
                </a:solidFill>
                <a:latin typeface="Helvetica World"/>
                <a:ea typeface="Helvetica World"/>
                <a:cs typeface="Helvetica World"/>
                <a:sym typeface="Helvetica World"/>
              </a:rPr>
              <a:t>Registries inform public health decisions, resource allocation, and healthcare guidelines.</a:t>
            </a:r>
          </a:p>
          <a:p>
            <a:pPr algn="l">
              <a:lnSpc>
                <a:spcPts val="4355"/>
              </a:lnSpc>
            </a:pPr>
            <a:endParaRPr lang="en-US" sz="3500" spc="8" dirty="0">
              <a:solidFill>
                <a:srgbClr val="283991"/>
              </a:solidFill>
              <a:latin typeface="Helvetica World"/>
              <a:ea typeface="Helvetica World"/>
              <a:cs typeface="Helvetica World"/>
              <a:sym typeface="Helvetica World"/>
            </a:endParaRPr>
          </a:p>
          <a:p>
            <a:pPr algn="l">
              <a:lnSpc>
                <a:spcPts val="4355"/>
              </a:lnSpc>
            </a:pPr>
            <a:r>
              <a:rPr lang="en-US" sz="3500" b="1" spc="8" dirty="0">
                <a:solidFill>
                  <a:srgbClr val="283991"/>
                </a:solidFill>
                <a:latin typeface="Helvetica World Bold"/>
                <a:ea typeface="Helvetica World Bold"/>
                <a:cs typeface="Helvetica World Bold"/>
                <a:sym typeface="Helvetica World Bold"/>
              </a:rPr>
              <a:t>Example:</a:t>
            </a:r>
          </a:p>
          <a:p>
            <a:pPr marL="870614" lvl="1" indent="-435307" algn="l">
              <a:lnSpc>
                <a:spcPts val="4355"/>
              </a:lnSpc>
              <a:buFont typeface="Arial"/>
              <a:buChar char="•"/>
            </a:pPr>
            <a:r>
              <a:rPr lang="en-US" sz="3500" spc="8" dirty="0">
                <a:solidFill>
                  <a:srgbClr val="283991"/>
                </a:solidFill>
                <a:latin typeface="Helvetica World"/>
                <a:ea typeface="Helvetica World"/>
                <a:cs typeface="Helvetica World"/>
                <a:sym typeface="Helvetica World"/>
              </a:rPr>
              <a:t>COVID-19 registries played a vital role in tracking infection rates and vaccine effectiveness.</a:t>
            </a:r>
          </a:p>
          <a:p>
            <a:pPr algn="l">
              <a:lnSpc>
                <a:spcPts val="4355"/>
              </a:lnSpc>
            </a:pPr>
            <a:endParaRPr lang="en-US" sz="3500" spc="8" dirty="0">
              <a:solidFill>
                <a:srgbClr val="283991"/>
              </a:solidFill>
              <a:latin typeface="Helvetica World"/>
              <a:ea typeface="Helvetica World"/>
              <a:cs typeface="Helvetica World"/>
              <a:sym typeface="Helvetica World"/>
            </a:endParaRPr>
          </a:p>
          <a:p>
            <a:pPr algn="l">
              <a:lnSpc>
                <a:spcPts val="4355"/>
              </a:lnSpc>
            </a:pPr>
            <a:r>
              <a:rPr lang="en-US" sz="3500" b="1" spc="8" dirty="0">
                <a:solidFill>
                  <a:srgbClr val="283991"/>
                </a:solidFill>
                <a:latin typeface="Helvetica World Bold"/>
                <a:ea typeface="Helvetica World Bold"/>
                <a:cs typeface="Helvetica World Bold"/>
                <a:sym typeface="Helvetica World Bold"/>
              </a:rPr>
              <a:t>Future Preparedness:</a:t>
            </a:r>
          </a:p>
          <a:p>
            <a:pPr marL="870614" lvl="1" indent="-435307" algn="l">
              <a:lnSpc>
                <a:spcPts val="4355"/>
              </a:lnSpc>
              <a:buFont typeface="Arial"/>
              <a:buChar char="•"/>
            </a:pPr>
            <a:r>
              <a:rPr lang="en-US" sz="3500" spc="8" dirty="0">
                <a:solidFill>
                  <a:srgbClr val="283991"/>
                </a:solidFill>
                <a:latin typeface="Helvetica World"/>
                <a:ea typeface="Helvetica World"/>
                <a:cs typeface="Helvetica World"/>
                <a:sym typeface="Helvetica World"/>
              </a:rPr>
              <a:t>Data helps develop plans for managing future health crises like pandemic or also so-called widespread diseases like diabetes or blood pressure or mental health issues as we had during the covid pandemic, what is a long-term issue.</a:t>
            </a:r>
          </a:p>
          <a:p>
            <a:pPr algn="l">
              <a:lnSpc>
                <a:spcPts val="4355"/>
              </a:lnSpc>
            </a:pPr>
            <a:endParaRPr lang="en-US" sz="4032" spc="8" dirty="0">
              <a:solidFill>
                <a:srgbClr val="283991"/>
              </a:solidFill>
              <a:latin typeface="Helvetica World"/>
              <a:ea typeface="Helvetica World"/>
              <a:cs typeface="Helvetica World"/>
              <a:sym typeface="Helvetica World"/>
            </a:endParaRPr>
          </a:p>
        </p:txBody>
      </p:sp>
      <p:sp>
        <p:nvSpPr>
          <p:cNvPr id="4" name="TextBox 4"/>
          <p:cNvSpPr txBox="1"/>
          <p:nvPr/>
        </p:nvSpPr>
        <p:spPr>
          <a:xfrm>
            <a:off x="713146" y="629468"/>
            <a:ext cx="15590520" cy="748923"/>
          </a:xfrm>
          <a:prstGeom prst="rect">
            <a:avLst/>
          </a:prstGeom>
        </p:spPr>
        <p:txBody>
          <a:bodyPr lIns="0" tIns="0" rIns="0" bIns="0" rtlCol="0" anchor="t">
            <a:spAutoFit/>
          </a:bodyPr>
          <a:lstStyle/>
          <a:p>
            <a:pPr algn="l">
              <a:lnSpc>
                <a:spcPts val="5832"/>
              </a:lnSpc>
            </a:pPr>
            <a:r>
              <a:rPr lang="en-US" sz="5000" b="1" dirty="0">
                <a:solidFill>
                  <a:srgbClr val="FCB040"/>
                </a:solidFill>
                <a:latin typeface="Helvetica World Bold"/>
                <a:ea typeface="Helvetica World Bold"/>
                <a:cs typeface="Helvetica World Bold"/>
                <a:sym typeface="Helvetica World Bold"/>
              </a:rPr>
              <a:t>Supporting public health and policy decisions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755220" y="2095500"/>
            <a:ext cx="16268454" cy="7706084"/>
          </a:xfrm>
          <a:prstGeom prst="rect">
            <a:avLst/>
          </a:prstGeom>
        </p:spPr>
        <p:txBody>
          <a:bodyPr lIns="0" tIns="0" rIns="0" bIns="0" rtlCol="0" anchor="t">
            <a:spAutoFit/>
          </a:bodyPr>
          <a:lstStyle/>
          <a:p>
            <a:pPr algn="l">
              <a:lnSpc>
                <a:spcPts val="4319"/>
              </a:lnSpc>
            </a:pPr>
            <a:r>
              <a:rPr lang="en-US" sz="3500" b="1" dirty="0">
                <a:solidFill>
                  <a:srgbClr val="283991"/>
                </a:solidFill>
                <a:latin typeface="Helvetica World Bold"/>
                <a:ea typeface="Helvetica World Bold"/>
                <a:cs typeface="Helvetica World Bold"/>
                <a:sym typeface="Helvetica World Bold"/>
              </a:rPr>
              <a:t>Ongoing Observation:</a:t>
            </a:r>
          </a:p>
          <a:p>
            <a:pPr algn="l">
              <a:lnSpc>
                <a:spcPts val="4319"/>
              </a:lnSpc>
            </a:pPr>
            <a:endParaRPr lang="en-US" sz="3500" b="1" dirty="0">
              <a:solidFill>
                <a:srgbClr val="283991"/>
              </a:solidFill>
              <a:latin typeface="Helvetica World Bold"/>
              <a:ea typeface="Helvetica World Bold"/>
              <a:cs typeface="Helvetica World Bold"/>
              <a:sym typeface="Helvetica World Bold"/>
            </a:endParaRPr>
          </a:p>
          <a:p>
            <a:pPr marL="863599" lvl="1" indent="-431800" algn="l">
              <a:lnSpc>
                <a:spcPts val="4319"/>
              </a:lnSpc>
              <a:buFont typeface="Arial"/>
              <a:buChar char="•"/>
            </a:pPr>
            <a:r>
              <a:rPr lang="en-US" sz="3500" dirty="0">
                <a:solidFill>
                  <a:srgbClr val="283991"/>
                </a:solidFill>
                <a:latin typeface="Helvetica World"/>
                <a:ea typeface="Helvetica World"/>
                <a:cs typeface="Helvetica World"/>
                <a:sym typeface="Helvetica World"/>
              </a:rPr>
              <a:t>Registries help monitor long-term side effects of drugs post-market.</a:t>
            </a:r>
          </a:p>
          <a:p>
            <a:pPr algn="l">
              <a:lnSpc>
                <a:spcPts val="4319"/>
              </a:lnSpc>
            </a:pPr>
            <a:endParaRPr lang="en-US" sz="3500"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u="sng" dirty="0">
                <a:solidFill>
                  <a:srgbClr val="283991"/>
                </a:solidFill>
                <a:latin typeface="Helvetica World"/>
                <a:ea typeface="Helvetica World"/>
                <a:cs typeface="Helvetica World"/>
                <a:sym typeface="Helvetica World"/>
              </a:rPr>
              <a:t>Example: </a:t>
            </a:r>
            <a:r>
              <a:rPr lang="en-US" sz="3500" dirty="0">
                <a:solidFill>
                  <a:srgbClr val="283991"/>
                </a:solidFill>
                <a:latin typeface="Helvetica World"/>
                <a:ea typeface="Helvetica World"/>
                <a:cs typeface="Helvetica World"/>
                <a:sym typeface="Helvetica World"/>
              </a:rPr>
              <a:t>A rheumatoid arthritis registry tracks new medication side effects, ensuring patient safety.</a:t>
            </a:r>
          </a:p>
          <a:p>
            <a:pPr algn="l">
              <a:lnSpc>
                <a:spcPts val="4319"/>
              </a:lnSpc>
            </a:pPr>
            <a:endParaRPr lang="en-US" sz="3500"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u="sng" dirty="0">
                <a:solidFill>
                  <a:srgbClr val="283991"/>
                </a:solidFill>
                <a:latin typeface="Helvetica World"/>
                <a:ea typeface="Helvetica World"/>
                <a:cs typeface="Helvetica World"/>
                <a:sym typeface="Helvetica World"/>
              </a:rPr>
              <a:t>Regulatory Response</a:t>
            </a:r>
            <a:r>
              <a:rPr lang="en-US" sz="3500" dirty="0">
                <a:solidFill>
                  <a:srgbClr val="283991"/>
                </a:solidFill>
                <a:latin typeface="Helvetica World"/>
                <a:ea typeface="Helvetica World"/>
                <a:cs typeface="Helvetica World"/>
                <a:sym typeface="Helvetica World"/>
              </a:rPr>
              <a:t>: Data allows for quick responses to any emerging safety concerns.</a:t>
            </a:r>
          </a:p>
          <a:p>
            <a:pPr marL="431799" lvl="1" algn="l">
              <a:lnSpc>
                <a:spcPts val="4319"/>
              </a:lnSpc>
            </a:pPr>
            <a:endParaRPr lang="en-US" sz="3500" dirty="0">
              <a:solidFill>
                <a:srgbClr val="283991"/>
              </a:solidFill>
              <a:latin typeface="Helvetica World"/>
              <a:ea typeface="Helvetica World"/>
              <a:cs typeface="Helvetica World"/>
              <a:sym typeface="Helvetica World"/>
            </a:endParaRPr>
          </a:p>
          <a:p>
            <a:pPr marL="863599" lvl="1" indent="-431800" algn="l">
              <a:lnSpc>
                <a:spcPts val="4319"/>
              </a:lnSpc>
              <a:buFont typeface="Arial"/>
              <a:buChar char="•"/>
            </a:pPr>
            <a:r>
              <a:rPr lang="en-US" sz="3500" dirty="0">
                <a:solidFill>
                  <a:srgbClr val="283991"/>
                </a:solidFill>
                <a:latin typeface="Helvetica World"/>
                <a:ea typeface="Helvetica World"/>
                <a:cs typeface="Helvetica World"/>
                <a:sym typeface="Helvetica World"/>
              </a:rPr>
              <a:t>Reporting Side Effects is an obligatory part, that means, all side-effects must be reported to an authority and the pharmaceutical company who produces the medication. With this data we can avoid serious issues for patients and make sure, that the drug is safe. This is called: </a:t>
            </a:r>
            <a:r>
              <a:rPr lang="en-US" sz="3500" b="1" dirty="0">
                <a:solidFill>
                  <a:srgbClr val="283991"/>
                </a:solidFill>
                <a:latin typeface="Helvetica World Bold"/>
                <a:ea typeface="Helvetica World Bold"/>
                <a:cs typeface="Helvetica World Bold"/>
                <a:sym typeface="Helvetica World Bold"/>
              </a:rPr>
              <a:t>pharmacovigilance. </a:t>
            </a:r>
          </a:p>
        </p:txBody>
      </p:sp>
      <p:sp>
        <p:nvSpPr>
          <p:cNvPr id="3" name="TextBox 3"/>
          <p:cNvSpPr txBox="1"/>
          <p:nvPr/>
        </p:nvSpPr>
        <p:spPr>
          <a:xfrm>
            <a:off x="755220" y="504021"/>
            <a:ext cx="16991526" cy="743793"/>
          </a:xfrm>
          <a:prstGeom prst="rect">
            <a:avLst/>
          </a:prstGeom>
        </p:spPr>
        <p:txBody>
          <a:bodyPr wrap="square" lIns="0" tIns="0" rIns="0" bIns="0" rtlCol="0" anchor="t">
            <a:spAutoFit/>
          </a:bodyPr>
          <a:lstStyle/>
          <a:p>
            <a:pPr algn="l">
              <a:lnSpc>
                <a:spcPts val="5832"/>
              </a:lnSpc>
            </a:pPr>
            <a:r>
              <a:rPr lang="en-US" sz="5000" b="1" spc="-3" dirty="0">
                <a:solidFill>
                  <a:srgbClr val="FCB040"/>
                </a:solidFill>
                <a:latin typeface="Helvetica World Bold"/>
                <a:ea typeface="Helvetica World Bold"/>
                <a:cs typeface="Helvetica World Bold"/>
                <a:sym typeface="Helvetica World Bold"/>
              </a:rPr>
              <a:t>Ensuring Drug Safety and Monitoring Adverse Events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1130</Words>
  <Application>Microsoft Office PowerPoint</Application>
  <PresentationFormat>Custom</PresentationFormat>
  <Paragraphs>145</Paragraphs>
  <Slides>17</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Rosario Bold</vt:lpstr>
      <vt:lpstr>Calibri</vt:lpstr>
      <vt:lpstr>Helvetica World Bold</vt:lpstr>
      <vt:lpstr>Arimo Bold</vt:lpstr>
      <vt:lpstr>Canva Sans Bold</vt:lpstr>
      <vt:lpstr>Helvetica World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c:title>
  <cp:lastModifiedBy>Mohsharif Nasrulloeva | EMSP</cp:lastModifiedBy>
  <cp:revision>12</cp:revision>
  <dcterms:created xsi:type="dcterms:W3CDTF">2006-08-16T00:00:00Z</dcterms:created>
  <dcterms:modified xsi:type="dcterms:W3CDTF">2025-05-26T14:08:56Z</dcterms:modified>
  <dc:identifier>DAGSgZmuxYM</dc:identifier>
</cp:coreProperties>
</file>