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Lst>
  <p:sldSz cx="18288000" cy="10287000"/>
  <p:notesSz cx="6858000" cy="9144000"/>
  <p:embeddedFontLst>
    <p:embeddedFont>
      <p:font typeface="Helvetica World" panose="020B0604020202020204" charset="-128"/>
      <p:regular r:id="rId16"/>
    </p:embeddedFont>
    <p:embeddedFont>
      <p:font typeface="Helvetica World Bold" panose="020B0604020202020204" charset="-128"/>
      <p:regular r:id="rId17"/>
    </p:embeddedFont>
    <p:embeddedFont>
      <p:font typeface="Arimo" panose="020B0604020202020204" charset="0"/>
      <p:regular r:id="rId18"/>
    </p:embeddedFont>
    <p:embeddedFont>
      <p:font typeface="Arimo Bold" panose="020B0604020202020204" charset="0"/>
      <p:regular r:id="rId19"/>
      <p:bold r:id="rId20"/>
    </p:embeddedFont>
    <p:embeddedFont>
      <p:font typeface="Canva Sans Bold" panose="020B060402020202020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6" autoAdjust="0"/>
    <p:restoredTop sz="61163" autoAdjust="0"/>
  </p:normalViewPr>
  <p:slideViewPr>
    <p:cSldViewPr>
      <p:cViewPr varScale="1">
        <p:scale>
          <a:sx n="39" d="100"/>
          <a:sy n="39" d="100"/>
        </p:scale>
        <p:origin x="180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3E94F-6ACA-46D1-B5C3-7428FE613555}" type="datetimeFigureOut">
              <a:rPr lang="en-GB" smtClean="0"/>
              <a:t>26/05/2025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68617-8C12-4A57-B0EA-F1C30BAB3A51}" type="slidenum">
              <a:rPr lang="en-GB" smtClean="0"/>
              <a:t>‹#›</a:t>
            </a:fld>
            <a:endParaRPr lang="en-GB"/>
          </a:p>
        </p:txBody>
      </p:sp>
    </p:spTree>
    <p:extLst>
      <p:ext uri="{BB962C8B-B14F-4D97-AF65-F5344CB8AC3E}">
        <p14:creationId xmlns:p14="http://schemas.microsoft.com/office/powerpoint/2010/main" val="900490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68617-8C12-4A57-B0EA-F1C30BAB3A51}" type="slidenum">
              <a:rPr lang="en-GB" smtClean="0"/>
              <a:t>1</a:t>
            </a:fld>
            <a:endParaRPr lang="en-GB"/>
          </a:p>
        </p:txBody>
      </p:sp>
    </p:spTree>
    <p:extLst>
      <p:ext uri="{BB962C8B-B14F-4D97-AF65-F5344CB8AC3E}">
        <p14:creationId xmlns:p14="http://schemas.microsoft.com/office/powerpoint/2010/main" val="200043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68617-8C12-4A57-B0EA-F1C30BAB3A51}" type="slidenum">
              <a:rPr lang="en-GB" smtClean="0"/>
              <a:t>10</a:t>
            </a:fld>
            <a:endParaRPr lang="en-GB"/>
          </a:p>
        </p:txBody>
      </p:sp>
    </p:spTree>
    <p:extLst>
      <p:ext uri="{BB962C8B-B14F-4D97-AF65-F5344CB8AC3E}">
        <p14:creationId xmlns:p14="http://schemas.microsoft.com/office/powerpoint/2010/main" val="2000874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368617-8C12-4A57-B0EA-F1C30BAB3A51}" type="slidenum">
              <a:rPr lang="en-GB" smtClean="0"/>
              <a:t>13</a:t>
            </a:fld>
            <a:endParaRPr lang="en-GB"/>
          </a:p>
        </p:txBody>
      </p:sp>
    </p:spTree>
    <p:extLst>
      <p:ext uri="{BB962C8B-B14F-4D97-AF65-F5344CB8AC3E}">
        <p14:creationId xmlns:p14="http://schemas.microsoft.com/office/powerpoint/2010/main" val="416532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dirty="0"/>
          </a:p>
        </p:txBody>
      </p:sp>
      <p:sp>
        <p:nvSpPr>
          <p:cNvPr id="4" name="Slide Number Placeholder 3"/>
          <p:cNvSpPr>
            <a:spLocks noGrp="1"/>
          </p:cNvSpPr>
          <p:nvPr>
            <p:ph type="sldNum" sz="quarter" idx="5"/>
          </p:nvPr>
        </p:nvSpPr>
        <p:spPr/>
        <p:txBody>
          <a:bodyPr/>
          <a:lstStyle/>
          <a:p>
            <a:fld id="{12368617-8C12-4A57-B0EA-F1C30BAB3A51}" type="slidenum">
              <a:rPr lang="en-GB" smtClean="0"/>
              <a:t>2</a:t>
            </a:fld>
            <a:endParaRPr lang="en-GB"/>
          </a:p>
        </p:txBody>
      </p:sp>
    </p:spTree>
    <p:extLst>
      <p:ext uri="{BB962C8B-B14F-4D97-AF65-F5344CB8AC3E}">
        <p14:creationId xmlns:p14="http://schemas.microsoft.com/office/powerpoint/2010/main" val="256303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68617-8C12-4A57-B0EA-F1C30BAB3A51}" type="slidenum">
              <a:rPr lang="en-GB" smtClean="0"/>
              <a:t>3</a:t>
            </a:fld>
            <a:endParaRPr lang="en-GB"/>
          </a:p>
        </p:txBody>
      </p:sp>
    </p:spTree>
    <p:extLst>
      <p:ext uri="{BB962C8B-B14F-4D97-AF65-F5344CB8AC3E}">
        <p14:creationId xmlns:p14="http://schemas.microsoft.com/office/powerpoint/2010/main" val="317812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68617-8C12-4A57-B0EA-F1C30BAB3A51}" type="slidenum">
              <a:rPr lang="en-GB" smtClean="0"/>
              <a:t>4</a:t>
            </a:fld>
            <a:endParaRPr lang="en-GB"/>
          </a:p>
        </p:txBody>
      </p:sp>
    </p:spTree>
    <p:extLst>
      <p:ext uri="{BB962C8B-B14F-4D97-AF65-F5344CB8AC3E}">
        <p14:creationId xmlns:p14="http://schemas.microsoft.com/office/powerpoint/2010/main" val="133511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68617-8C12-4A57-B0EA-F1C30BAB3A51}" type="slidenum">
              <a:rPr lang="en-GB" smtClean="0"/>
              <a:t>5</a:t>
            </a:fld>
            <a:endParaRPr lang="en-GB"/>
          </a:p>
        </p:txBody>
      </p:sp>
    </p:spTree>
    <p:extLst>
      <p:ext uri="{BB962C8B-B14F-4D97-AF65-F5344CB8AC3E}">
        <p14:creationId xmlns:p14="http://schemas.microsoft.com/office/powerpoint/2010/main" val="305240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68617-8C12-4A57-B0EA-F1C30BAB3A51}" type="slidenum">
              <a:rPr lang="en-GB" smtClean="0"/>
              <a:t>6</a:t>
            </a:fld>
            <a:endParaRPr lang="en-GB"/>
          </a:p>
        </p:txBody>
      </p:sp>
    </p:spTree>
    <p:extLst>
      <p:ext uri="{BB962C8B-B14F-4D97-AF65-F5344CB8AC3E}">
        <p14:creationId xmlns:p14="http://schemas.microsoft.com/office/powerpoint/2010/main" val="427160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68617-8C12-4A57-B0EA-F1C30BAB3A51}" type="slidenum">
              <a:rPr lang="en-GB" smtClean="0"/>
              <a:t>7</a:t>
            </a:fld>
            <a:endParaRPr lang="en-GB"/>
          </a:p>
        </p:txBody>
      </p:sp>
    </p:spTree>
    <p:extLst>
      <p:ext uri="{BB962C8B-B14F-4D97-AF65-F5344CB8AC3E}">
        <p14:creationId xmlns:p14="http://schemas.microsoft.com/office/powerpoint/2010/main" val="121146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68617-8C12-4A57-B0EA-F1C30BAB3A51}" type="slidenum">
              <a:rPr lang="en-GB" smtClean="0"/>
              <a:t>8</a:t>
            </a:fld>
            <a:endParaRPr lang="en-GB"/>
          </a:p>
        </p:txBody>
      </p:sp>
    </p:spTree>
    <p:extLst>
      <p:ext uri="{BB962C8B-B14F-4D97-AF65-F5344CB8AC3E}">
        <p14:creationId xmlns:p14="http://schemas.microsoft.com/office/powerpoint/2010/main" val="321985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68617-8C12-4A57-B0EA-F1C30BAB3A51}" type="slidenum">
              <a:rPr lang="en-GB" smtClean="0"/>
              <a:t>9</a:t>
            </a:fld>
            <a:endParaRPr lang="en-GB"/>
          </a:p>
        </p:txBody>
      </p:sp>
    </p:spTree>
    <p:extLst>
      <p:ext uri="{BB962C8B-B14F-4D97-AF65-F5344CB8AC3E}">
        <p14:creationId xmlns:p14="http://schemas.microsoft.com/office/powerpoint/2010/main" val="557401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cancer.gov/types/breast/patient/breast-treatment-pdq#:~:text=If%20there%20are%20more%20HER2,other%20parts%20of%20the%20body."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s://www.mssociety.org.uk/sites/default/files/2020-08/Improving-care-for-people-with-MS_The-potential-of-data-and-technology_summary.pdf" TargetMode="External"/><Relationship Id="rId5" Type="http://schemas.openxmlformats.org/officeDocument/2006/relationships/hyperlink" Target="https://www.who.int/teams/regulation-prequalification/pharmacovigilance" TargetMode="External"/><Relationship Id="rId4" Type="http://schemas.openxmlformats.org/officeDocument/2006/relationships/hyperlink" Target="https://www.ema.europa.eu/en/human-regulatory-overview/pharmacovigilance-overview"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sciencedirect.com/science/article/abs/pii/S1040842823001774" TargetMode="External"/><Relationship Id="rId4" Type="http://schemas.openxmlformats.org/officeDocument/2006/relationships/hyperlink" Target="https://www.cancer.gov/types/breast/patient/breast-treatment-pdq#:~:text=If%20there%20are%20more%20HER2,other%20parts%20of%20the%20bod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ema.europa.eu/en/human-regulatory-overview/pharmacovigilance-overvie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5994" y="840908"/>
            <a:ext cx="16863662" cy="8699030"/>
            <a:chOff x="0" y="0"/>
            <a:chExt cx="22484882" cy="11598706"/>
          </a:xfrm>
        </p:grpSpPr>
        <p:sp>
          <p:nvSpPr>
            <p:cNvPr id="3" name="Freeform 3"/>
            <p:cNvSpPr/>
            <p:nvPr/>
          </p:nvSpPr>
          <p:spPr>
            <a:xfrm>
              <a:off x="0" y="0"/>
              <a:ext cx="22484969" cy="11598656"/>
            </a:xfrm>
            <a:custGeom>
              <a:avLst/>
              <a:gdLst/>
              <a:ahLst/>
              <a:cxnLst/>
              <a:rect l="l" t="t" r="r" b="b"/>
              <a:pathLst>
                <a:path w="22484969" h="11598656">
                  <a:moveTo>
                    <a:pt x="0" y="2026285"/>
                  </a:moveTo>
                  <a:cubicBezTo>
                    <a:pt x="0" y="905637"/>
                    <a:pt x="918845" y="0"/>
                    <a:pt x="2048891" y="0"/>
                  </a:cubicBezTo>
                  <a:lnTo>
                    <a:pt x="20436078" y="0"/>
                  </a:lnTo>
                  <a:lnTo>
                    <a:pt x="20436078" y="139700"/>
                  </a:lnTo>
                  <a:lnTo>
                    <a:pt x="20436078" y="0"/>
                  </a:lnTo>
                  <a:cubicBezTo>
                    <a:pt x="21565997" y="0"/>
                    <a:pt x="22484969" y="905637"/>
                    <a:pt x="22484969" y="2026285"/>
                  </a:cubicBezTo>
                  <a:lnTo>
                    <a:pt x="22345269" y="2026285"/>
                  </a:lnTo>
                  <a:lnTo>
                    <a:pt x="22484969" y="2026285"/>
                  </a:lnTo>
                  <a:lnTo>
                    <a:pt x="22484969" y="9572371"/>
                  </a:lnTo>
                  <a:lnTo>
                    <a:pt x="22345269" y="9572371"/>
                  </a:lnTo>
                  <a:lnTo>
                    <a:pt x="22484969" y="9572371"/>
                  </a:lnTo>
                  <a:cubicBezTo>
                    <a:pt x="22484969" y="10693019"/>
                    <a:pt x="21566124" y="11598656"/>
                    <a:pt x="20436078" y="11598656"/>
                  </a:cubicBezTo>
                  <a:lnTo>
                    <a:pt x="20436078" y="11458956"/>
                  </a:lnTo>
                  <a:lnTo>
                    <a:pt x="20436078" y="11598656"/>
                  </a:lnTo>
                  <a:lnTo>
                    <a:pt x="2048891" y="11598656"/>
                  </a:lnTo>
                  <a:lnTo>
                    <a:pt x="2048891" y="11458956"/>
                  </a:lnTo>
                  <a:lnTo>
                    <a:pt x="2048891" y="11598656"/>
                  </a:lnTo>
                  <a:cubicBezTo>
                    <a:pt x="918845" y="11598656"/>
                    <a:pt x="0" y="10693019"/>
                    <a:pt x="0" y="9572371"/>
                  </a:cubicBezTo>
                  <a:lnTo>
                    <a:pt x="0" y="2026285"/>
                  </a:lnTo>
                  <a:lnTo>
                    <a:pt x="139700" y="2026285"/>
                  </a:lnTo>
                  <a:lnTo>
                    <a:pt x="0" y="2026285"/>
                  </a:lnTo>
                  <a:moveTo>
                    <a:pt x="279400" y="2026285"/>
                  </a:moveTo>
                  <a:lnTo>
                    <a:pt x="279400" y="9572371"/>
                  </a:lnTo>
                  <a:lnTo>
                    <a:pt x="139700" y="9572371"/>
                  </a:lnTo>
                  <a:lnTo>
                    <a:pt x="279400" y="9572371"/>
                  </a:lnTo>
                  <a:cubicBezTo>
                    <a:pt x="279400" y="10535539"/>
                    <a:pt x="1069975" y="11319256"/>
                    <a:pt x="2048891" y="11319256"/>
                  </a:cubicBezTo>
                  <a:lnTo>
                    <a:pt x="20436078" y="11319256"/>
                  </a:lnTo>
                  <a:cubicBezTo>
                    <a:pt x="21414867" y="11319256"/>
                    <a:pt x="22205569" y="10535539"/>
                    <a:pt x="22205569" y="9572371"/>
                  </a:cubicBezTo>
                  <a:lnTo>
                    <a:pt x="22205569" y="2026285"/>
                  </a:lnTo>
                  <a:cubicBezTo>
                    <a:pt x="22205569" y="1063117"/>
                    <a:pt x="21414994" y="279400"/>
                    <a:pt x="20436078" y="279400"/>
                  </a:cubicBezTo>
                  <a:lnTo>
                    <a:pt x="2048891" y="279400"/>
                  </a:lnTo>
                  <a:lnTo>
                    <a:pt x="2048891" y="139700"/>
                  </a:lnTo>
                  <a:lnTo>
                    <a:pt x="2048891" y="279400"/>
                  </a:lnTo>
                  <a:cubicBezTo>
                    <a:pt x="1069975" y="279400"/>
                    <a:pt x="279400" y="1063117"/>
                    <a:pt x="279400" y="2026285"/>
                  </a:cubicBezTo>
                  <a:close/>
                </a:path>
              </a:pathLst>
            </a:custGeom>
            <a:solidFill>
              <a:srgbClr val="283991"/>
            </a:solidFill>
          </p:spPr>
          <p:txBody>
            <a:bodyPr/>
            <a:lstStyle/>
            <a:p>
              <a:endParaRPr lang="en-GB"/>
            </a:p>
          </p:txBody>
        </p:sp>
      </p:grpSp>
      <p:grpSp>
        <p:nvGrpSpPr>
          <p:cNvPr id="4" name="Group 4"/>
          <p:cNvGrpSpPr/>
          <p:nvPr/>
        </p:nvGrpSpPr>
        <p:grpSpPr>
          <a:xfrm>
            <a:off x="2286000" y="1341858"/>
            <a:ext cx="13751560" cy="2477107"/>
            <a:chOff x="0" y="-1248387"/>
            <a:chExt cx="18335413" cy="3302810"/>
          </a:xfrm>
        </p:grpSpPr>
        <p:sp>
          <p:nvSpPr>
            <p:cNvPr id="5" name="Freeform 5"/>
            <p:cNvSpPr/>
            <p:nvPr/>
          </p:nvSpPr>
          <p:spPr>
            <a:xfrm>
              <a:off x="47413" y="0"/>
              <a:ext cx="18288000" cy="2054423"/>
            </a:xfrm>
            <a:custGeom>
              <a:avLst/>
              <a:gdLst/>
              <a:ahLst/>
              <a:cxnLst/>
              <a:rect l="l" t="t" r="r" b="b"/>
              <a:pathLst>
                <a:path w="18288000" h="2054423">
                  <a:moveTo>
                    <a:pt x="0" y="0"/>
                  </a:moveTo>
                  <a:lnTo>
                    <a:pt x="18288000" y="0"/>
                  </a:lnTo>
                  <a:lnTo>
                    <a:pt x="18288000" y="2054423"/>
                  </a:lnTo>
                  <a:lnTo>
                    <a:pt x="0" y="2054423"/>
                  </a:lnTo>
                  <a:close/>
                </a:path>
              </a:pathLst>
            </a:custGeom>
            <a:solidFill>
              <a:srgbClr val="FFFFFF"/>
            </a:solidFill>
          </p:spPr>
          <p:txBody>
            <a:bodyPr/>
            <a:lstStyle/>
            <a:p>
              <a:endParaRPr lang="en-GB"/>
            </a:p>
          </p:txBody>
        </p:sp>
        <p:sp>
          <p:nvSpPr>
            <p:cNvPr id="6" name="TextBox 6"/>
            <p:cNvSpPr txBox="1"/>
            <p:nvPr/>
          </p:nvSpPr>
          <p:spPr>
            <a:xfrm>
              <a:off x="0" y="-1248387"/>
              <a:ext cx="18288000" cy="3302810"/>
            </a:xfrm>
            <a:prstGeom prst="rect">
              <a:avLst/>
            </a:prstGeom>
          </p:spPr>
          <p:txBody>
            <a:bodyPr lIns="50800" tIns="50800" rIns="50800" bIns="50800" rtlCol="0" anchor="b"/>
            <a:lstStyle/>
            <a:p>
              <a:pPr algn="ctr">
                <a:lnSpc>
                  <a:spcPts val="5832"/>
                </a:lnSpc>
              </a:pPr>
              <a:r>
                <a:rPr lang="en-GB" sz="3600" b="1" spc="-3" noProof="0" dirty="0">
                  <a:solidFill>
                    <a:srgbClr val="283991"/>
                  </a:solidFill>
                  <a:latin typeface="Arimo Bold"/>
                  <a:ea typeface="Arimo Bold"/>
                  <a:cs typeface="Arimo Bold"/>
                </a:rPr>
                <a:t>Real-World Data: How Sharing and Analysis Can Benefit You</a:t>
              </a:r>
              <a:endParaRPr lang="en-GB" sz="3600" b="1" spc="-3" noProof="0" dirty="0">
                <a:solidFill>
                  <a:srgbClr val="283991"/>
                </a:solidFill>
                <a:latin typeface="Arimo Bold"/>
                <a:ea typeface="Arimo Bold"/>
                <a:cs typeface="Arimo Bold"/>
                <a:sym typeface="Arimo Bold"/>
              </a:endParaRPr>
            </a:p>
            <a:p>
              <a:pPr algn="ctr">
                <a:lnSpc>
                  <a:spcPts val="5832"/>
                </a:lnSpc>
              </a:pPr>
              <a:r>
                <a:rPr lang="en-GB" sz="3600" b="1" spc="-3" noProof="0" dirty="0">
                  <a:solidFill>
                    <a:srgbClr val="283991"/>
                  </a:solidFill>
                  <a:latin typeface="Arimo Bold"/>
                  <a:ea typeface="Arimo Bold"/>
                  <a:cs typeface="Arimo Bold"/>
                  <a:sym typeface="Arimo Bold"/>
                </a:rPr>
                <a:t>Session 6 </a:t>
              </a:r>
            </a:p>
          </p:txBody>
        </p:sp>
      </p:grpSp>
      <p:sp>
        <p:nvSpPr>
          <p:cNvPr id="7" name="Freeform 7"/>
          <p:cNvSpPr/>
          <p:nvPr/>
        </p:nvSpPr>
        <p:spPr>
          <a:xfrm>
            <a:off x="10803595" y="6249897"/>
            <a:ext cx="4512605" cy="3008403"/>
          </a:xfrm>
          <a:custGeom>
            <a:avLst/>
            <a:gdLst/>
            <a:ahLst/>
            <a:cxnLst/>
            <a:rect l="l" t="t" r="r" b="b"/>
            <a:pathLst>
              <a:path w="4512605" h="3008403">
                <a:moveTo>
                  <a:pt x="0" y="0"/>
                </a:moveTo>
                <a:lnTo>
                  <a:pt x="4512605" y="0"/>
                </a:lnTo>
                <a:lnTo>
                  <a:pt x="4512605" y="3008403"/>
                </a:lnTo>
                <a:lnTo>
                  <a:pt x="0" y="300840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TextBox 8"/>
          <p:cNvSpPr txBox="1"/>
          <p:nvPr/>
        </p:nvSpPr>
        <p:spPr>
          <a:xfrm>
            <a:off x="2650920" y="4343599"/>
            <a:ext cx="13533120" cy="2194560"/>
          </a:xfrm>
          <a:prstGeom prst="rect">
            <a:avLst/>
          </a:prstGeom>
        </p:spPr>
        <p:txBody>
          <a:bodyPr lIns="0" tIns="0" rIns="0" bIns="0" rtlCol="0" anchor="t">
            <a:spAutoFit/>
          </a:bodyPr>
          <a:lstStyle/>
          <a:p>
            <a:pPr algn="ctr">
              <a:lnSpc>
                <a:spcPts val="4319"/>
              </a:lnSpc>
            </a:pPr>
            <a:r>
              <a:rPr lang="en-US" sz="3999" b="1" spc="7" dirty="0">
                <a:solidFill>
                  <a:srgbClr val="FCB040"/>
                </a:solidFill>
                <a:latin typeface="Canva Sans Bold"/>
                <a:ea typeface="Canva Sans Bold"/>
                <a:cs typeface="Canva Sans Bold"/>
                <a:sym typeface="Canva Sans Bold"/>
              </a:rPr>
              <a:t>Examples of Real-World Data (RWD) Studies and the impact of it</a:t>
            </a:r>
          </a:p>
          <a:p>
            <a:pPr algn="ctr">
              <a:lnSpc>
                <a:spcPts val="4319"/>
              </a:lnSpc>
            </a:pPr>
            <a:r>
              <a:rPr lang="en-US" sz="3999" b="1" spc="7" dirty="0">
                <a:solidFill>
                  <a:srgbClr val="FCB040"/>
                </a:solidFill>
                <a:latin typeface="Canva Sans Bold"/>
                <a:ea typeface="Canva Sans Bold"/>
                <a:cs typeface="Canva Sans Bold"/>
                <a:sym typeface="Canva Sans Bold"/>
              </a:rPr>
              <a:t>How Real-World Data Improves Patient Care</a:t>
            </a:r>
          </a:p>
          <a:p>
            <a:pPr algn="ctr">
              <a:lnSpc>
                <a:spcPts val="4319"/>
              </a:lnSpc>
            </a:pPr>
            <a:endParaRPr lang="en-US" sz="3999" b="1" spc="7" dirty="0">
              <a:solidFill>
                <a:srgbClr val="FCB040"/>
              </a:solidFill>
              <a:latin typeface="Canva Sans Bold"/>
              <a:ea typeface="Canva Sans Bold"/>
              <a:cs typeface="Canva Sans Bold"/>
              <a:sym typeface="Canva Sans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445895" y="7344763"/>
            <a:ext cx="2870305" cy="1913537"/>
          </a:xfrm>
          <a:custGeom>
            <a:avLst/>
            <a:gdLst/>
            <a:ahLst/>
            <a:cxnLst/>
            <a:rect l="l" t="t" r="r" b="b"/>
            <a:pathLst>
              <a:path w="2870305" h="1913537">
                <a:moveTo>
                  <a:pt x="0" y="0"/>
                </a:moveTo>
                <a:lnTo>
                  <a:pt x="2870305" y="0"/>
                </a:lnTo>
                <a:lnTo>
                  <a:pt x="2870305" y="1913537"/>
                </a:lnTo>
                <a:lnTo>
                  <a:pt x="0" y="191353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Freeform 3"/>
          <p:cNvSpPr/>
          <p:nvPr/>
        </p:nvSpPr>
        <p:spPr>
          <a:xfrm>
            <a:off x="15034229" y="7145135"/>
            <a:ext cx="2277064" cy="1518043"/>
          </a:xfrm>
          <a:custGeom>
            <a:avLst/>
            <a:gdLst/>
            <a:ahLst/>
            <a:cxnLst/>
            <a:rect l="l" t="t" r="r" b="b"/>
            <a:pathLst>
              <a:path w="2277064" h="1518043">
                <a:moveTo>
                  <a:pt x="0" y="0"/>
                </a:moveTo>
                <a:lnTo>
                  <a:pt x="2277065" y="0"/>
                </a:lnTo>
                <a:lnTo>
                  <a:pt x="2277065" y="1518043"/>
                </a:lnTo>
                <a:lnTo>
                  <a:pt x="0" y="1518043"/>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9917618" y="7611456"/>
            <a:ext cx="2866450" cy="1912161"/>
          </a:xfrm>
          <a:custGeom>
            <a:avLst/>
            <a:gdLst/>
            <a:ahLst/>
            <a:cxnLst/>
            <a:rect l="l" t="t" r="r" b="b"/>
            <a:pathLst>
              <a:path w="2866450" h="1912161">
                <a:moveTo>
                  <a:pt x="0" y="0"/>
                </a:moveTo>
                <a:lnTo>
                  <a:pt x="2866449" y="0"/>
                </a:lnTo>
                <a:lnTo>
                  <a:pt x="2866449" y="1912161"/>
                </a:lnTo>
                <a:lnTo>
                  <a:pt x="0" y="1912161"/>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 name="Freeform 5"/>
          <p:cNvSpPr/>
          <p:nvPr/>
        </p:nvSpPr>
        <p:spPr>
          <a:xfrm>
            <a:off x="8075092" y="7930425"/>
            <a:ext cx="2386804" cy="1593192"/>
          </a:xfrm>
          <a:custGeom>
            <a:avLst/>
            <a:gdLst/>
            <a:ahLst/>
            <a:cxnLst/>
            <a:rect l="l" t="t" r="r" b="b"/>
            <a:pathLst>
              <a:path w="2386804" h="1593192">
                <a:moveTo>
                  <a:pt x="0" y="0"/>
                </a:moveTo>
                <a:lnTo>
                  <a:pt x="2386804" y="0"/>
                </a:lnTo>
                <a:lnTo>
                  <a:pt x="2386804" y="1593192"/>
                </a:lnTo>
                <a:lnTo>
                  <a:pt x="0" y="1593192"/>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15602434" y="3990646"/>
            <a:ext cx="2334375" cy="1556736"/>
          </a:xfrm>
          <a:custGeom>
            <a:avLst/>
            <a:gdLst/>
            <a:ahLst/>
            <a:cxnLst/>
            <a:rect l="l" t="t" r="r" b="b"/>
            <a:pathLst>
              <a:path w="2334375" h="1556736">
                <a:moveTo>
                  <a:pt x="0" y="0"/>
                </a:moveTo>
                <a:lnTo>
                  <a:pt x="2334375" y="0"/>
                </a:lnTo>
                <a:lnTo>
                  <a:pt x="2334375" y="1556736"/>
                </a:lnTo>
                <a:lnTo>
                  <a:pt x="0" y="1556736"/>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Freeform 7"/>
          <p:cNvSpPr/>
          <p:nvPr/>
        </p:nvSpPr>
        <p:spPr>
          <a:xfrm>
            <a:off x="13594576" y="8382459"/>
            <a:ext cx="2470266" cy="1646844"/>
          </a:xfrm>
          <a:custGeom>
            <a:avLst/>
            <a:gdLst/>
            <a:ahLst/>
            <a:cxnLst/>
            <a:rect l="l" t="t" r="r" b="b"/>
            <a:pathLst>
              <a:path w="2470266" h="1646844">
                <a:moveTo>
                  <a:pt x="0" y="0"/>
                </a:moveTo>
                <a:lnTo>
                  <a:pt x="2470266" y="0"/>
                </a:lnTo>
                <a:lnTo>
                  <a:pt x="2470266" y="1646844"/>
                </a:lnTo>
                <a:lnTo>
                  <a:pt x="0" y="1646844"/>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Freeform 8"/>
          <p:cNvSpPr/>
          <p:nvPr/>
        </p:nvSpPr>
        <p:spPr>
          <a:xfrm>
            <a:off x="14192875" y="113909"/>
            <a:ext cx="3743934" cy="2495956"/>
          </a:xfrm>
          <a:custGeom>
            <a:avLst/>
            <a:gdLst/>
            <a:ahLst/>
            <a:cxnLst/>
            <a:rect l="l" t="t" r="r" b="b"/>
            <a:pathLst>
              <a:path w="3743934" h="2495956">
                <a:moveTo>
                  <a:pt x="0" y="0"/>
                </a:moveTo>
                <a:lnTo>
                  <a:pt x="3743934" y="0"/>
                </a:lnTo>
                <a:lnTo>
                  <a:pt x="3743934" y="2495956"/>
                </a:lnTo>
                <a:lnTo>
                  <a:pt x="0" y="2495956"/>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GB"/>
          </a:p>
        </p:txBody>
      </p:sp>
      <p:sp>
        <p:nvSpPr>
          <p:cNvPr id="9" name="TextBox 9"/>
          <p:cNvSpPr txBox="1"/>
          <p:nvPr/>
        </p:nvSpPr>
        <p:spPr>
          <a:xfrm>
            <a:off x="601809" y="2741837"/>
            <a:ext cx="15537148" cy="4918710"/>
          </a:xfrm>
          <a:prstGeom prst="rect">
            <a:avLst/>
          </a:prstGeom>
        </p:spPr>
        <p:txBody>
          <a:bodyPr lIns="0" tIns="0" rIns="0" bIns="0" rtlCol="0" anchor="t">
            <a:spAutoFit/>
          </a:bodyPr>
          <a:lstStyle/>
          <a:p>
            <a:pPr marL="863599" lvl="1" indent="-431800" algn="l">
              <a:lnSpc>
                <a:spcPts val="4319"/>
              </a:lnSpc>
              <a:buFont typeface="Arial"/>
              <a:buChar char="•"/>
            </a:pPr>
            <a:r>
              <a:rPr lang="en-US" sz="3500" b="1" dirty="0">
                <a:solidFill>
                  <a:srgbClr val="283991"/>
                </a:solidFill>
                <a:latin typeface="Arimo Bold"/>
                <a:ea typeface="Arimo Bold"/>
                <a:cs typeface="Arimo Bold"/>
                <a:sym typeface="Arimo Bold"/>
              </a:rPr>
              <a:t>RWD helps </a:t>
            </a:r>
            <a:r>
              <a:rPr lang="en-US" sz="3500" b="1" dirty="0" err="1">
                <a:solidFill>
                  <a:srgbClr val="283991"/>
                </a:solidFill>
                <a:latin typeface="Arimo Bold"/>
                <a:ea typeface="Arimo Bold"/>
                <a:cs typeface="Arimo Bold"/>
                <a:sym typeface="Arimo Bold"/>
              </a:rPr>
              <a:t>customise</a:t>
            </a:r>
            <a:r>
              <a:rPr lang="en-US" sz="3500" b="1" dirty="0">
                <a:solidFill>
                  <a:srgbClr val="283991"/>
                </a:solidFill>
                <a:latin typeface="Arimo Bold"/>
                <a:ea typeface="Arimo Bold"/>
                <a:cs typeface="Arimo Bold"/>
                <a:sym typeface="Arimo Bold"/>
              </a:rPr>
              <a:t> treatments, improve drug safety, and track health in real time.</a:t>
            </a:r>
          </a:p>
          <a:p>
            <a:pPr algn="l">
              <a:lnSpc>
                <a:spcPts val="4319"/>
              </a:lnSpc>
            </a:pPr>
            <a:endParaRPr lang="en-US" sz="3500" b="1" dirty="0">
              <a:solidFill>
                <a:srgbClr val="283991"/>
              </a:solidFill>
              <a:latin typeface="Arimo Bold"/>
              <a:ea typeface="Arimo Bold"/>
              <a:cs typeface="Arimo Bold"/>
              <a:sym typeface="Arimo Bold"/>
            </a:endParaRPr>
          </a:p>
          <a:p>
            <a:pPr marL="863599" lvl="1" indent="-431800" algn="l">
              <a:lnSpc>
                <a:spcPts val="4319"/>
              </a:lnSpc>
              <a:buFont typeface="Arial"/>
              <a:buChar char="•"/>
            </a:pPr>
            <a:r>
              <a:rPr lang="en-US" sz="3500" b="1" dirty="0">
                <a:solidFill>
                  <a:srgbClr val="283991"/>
                </a:solidFill>
                <a:latin typeface="Arimo Bold"/>
                <a:ea typeface="Arimo Bold"/>
                <a:cs typeface="Arimo Bold"/>
                <a:sym typeface="Arimo Bold"/>
              </a:rPr>
              <a:t>Wearable devices and insurance data are transforming healthcare, especially for chronic conditions.</a:t>
            </a:r>
          </a:p>
          <a:p>
            <a:pPr algn="l">
              <a:lnSpc>
                <a:spcPts val="4319"/>
              </a:lnSpc>
            </a:pPr>
            <a:endParaRPr lang="en-US" sz="3500" b="1" dirty="0">
              <a:solidFill>
                <a:srgbClr val="283991"/>
              </a:solidFill>
              <a:latin typeface="Arimo Bold"/>
              <a:ea typeface="Arimo Bold"/>
              <a:cs typeface="Arimo Bold"/>
              <a:sym typeface="Arimo Bold"/>
            </a:endParaRPr>
          </a:p>
          <a:p>
            <a:pPr marL="863599" lvl="1" indent="-431800" algn="l">
              <a:lnSpc>
                <a:spcPts val="4319"/>
              </a:lnSpc>
              <a:buFont typeface="Arial"/>
              <a:buChar char="•"/>
            </a:pPr>
            <a:r>
              <a:rPr lang="en-US" sz="3500" b="1" dirty="0">
                <a:solidFill>
                  <a:srgbClr val="283991"/>
                </a:solidFill>
                <a:latin typeface="Arimo Bold"/>
                <a:ea typeface="Arimo Bold"/>
                <a:cs typeface="Arimo Bold"/>
                <a:sym typeface="Arimo Bold"/>
              </a:rPr>
              <a:t>Patients play an important role by contributing their own health data and reporting side effects.</a:t>
            </a:r>
          </a:p>
          <a:p>
            <a:pPr algn="l">
              <a:lnSpc>
                <a:spcPts val="4319"/>
              </a:lnSpc>
              <a:spcBef>
                <a:spcPct val="0"/>
              </a:spcBef>
            </a:pPr>
            <a:endParaRPr lang="en-US" sz="3999" b="1" dirty="0">
              <a:solidFill>
                <a:srgbClr val="283991"/>
              </a:solidFill>
              <a:latin typeface="Arimo Bold"/>
              <a:ea typeface="Arimo Bold"/>
              <a:cs typeface="Arimo Bold"/>
              <a:sym typeface="Arimo Bold"/>
            </a:endParaRPr>
          </a:p>
        </p:txBody>
      </p:sp>
      <p:sp>
        <p:nvSpPr>
          <p:cNvPr id="10" name="TextBox 10"/>
          <p:cNvSpPr txBox="1"/>
          <p:nvPr/>
        </p:nvSpPr>
        <p:spPr>
          <a:xfrm>
            <a:off x="764300" y="387446"/>
            <a:ext cx="15990222" cy="743793"/>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Summary of key takeaways</a:t>
            </a:r>
          </a:p>
        </p:txBody>
      </p:sp>
      <p:sp>
        <p:nvSpPr>
          <p:cNvPr id="11" name="TextBox 11"/>
          <p:cNvSpPr txBox="1"/>
          <p:nvPr/>
        </p:nvSpPr>
        <p:spPr>
          <a:xfrm>
            <a:off x="17619020" y="9542667"/>
            <a:ext cx="530801" cy="486637"/>
          </a:xfrm>
          <a:prstGeom prst="rect">
            <a:avLst/>
          </a:prstGeom>
        </p:spPr>
        <p:txBody>
          <a:bodyPr lIns="0" tIns="0" rIns="0" bIns="0" rtlCol="0" anchor="t">
            <a:spAutoFit/>
          </a:bodyPr>
          <a:lstStyle/>
          <a:p>
            <a:pPr algn="ctr">
              <a:lnSpc>
                <a:spcPts val="3615"/>
              </a:lnSpc>
              <a:spcBef>
                <a:spcPct val="0"/>
              </a:spcBef>
            </a:pPr>
            <a:r>
              <a:rPr lang="en-US" sz="3347" b="1" spc="-1" dirty="0">
                <a:solidFill>
                  <a:srgbClr val="000000"/>
                </a:solidFill>
                <a:latin typeface="Arimo Bold"/>
                <a:ea typeface="Arimo Bold"/>
                <a:cs typeface="Arimo Bold"/>
                <a:sym typeface="Arimo Bold"/>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85190" y="283968"/>
            <a:ext cx="3338410" cy="2224216"/>
          </a:xfrm>
          <a:custGeom>
            <a:avLst/>
            <a:gdLst/>
            <a:ahLst/>
            <a:cxnLst/>
            <a:rect l="l" t="t" r="r" b="b"/>
            <a:pathLst>
              <a:path w="3338410" h="2224216">
                <a:moveTo>
                  <a:pt x="0" y="0"/>
                </a:moveTo>
                <a:lnTo>
                  <a:pt x="3338410" y="0"/>
                </a:lnTo>
                <a:lnTo>
                  <a:pt x="3338410" y="2224216"/>
                </a:lnTo>
                <a:lnTo>
                  <a:pt x="0" y="222421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TextBox 3"/>
          <p:cNvSpPr txBox="1"/>
          <p:nvPr/>
        </p:nvSpPr>
        <p:spPr>
          <a:xfrm>
            <a:off x="1028700" y="639890"/>
            <a:ext cx="15990222" cy="834771"/>
          </a:xfrm>
          <a:prstGeom prst="rect">
            <a:avLst/>
          </a:prstGeom>
        </p:spPr>
        <p:txBody>
          <a:bodyPr lIns="0" tIns="0" rIns="0" bIns="0" rtlCol="0" anchor="t">
            <a:spAutoFit/>
          </a:bodyPr>
          <a:lstStyle/>
          <a:p>
            <a:pPr algn="l">
              <a:lnSpc>
                <a:spcPts val="5832"/>
              </a:lnSpc>
            </a:pPr>
            <a:r>
              <a:rPr lang="en-US" sz="5400" b="1" spc="-3" dirty="0">
                <a:solidFill>
                  <a:srgbClr val="FCB040"/>
                </a:solidFill>
                <a:latin typeface="Helvetica World Bold"/>
                <a:ea typeface="Helvetica World Bold"/>
                <a:cs typeface="Helvetica World Bold"/>
                <a:sym typeface="Helvetica World Bold"/>
              </a:rPr>
              <a:t>Further Readings </a:t>
            </a:r>
          </a:p>
        </p:txBody>
      </p:sp>
      <p:sp>
        <p:nvSpPr>
          <p:cNvPr id="4" name="TextBox 4"/>
          <p:cNvSpPr txBox="1"/>
          <p:nvPr/>
        </p:nvSpPr>
        <p:spPr>
          <a:xfrm>
            <a:off x="17492799" y="9407200"/>
            <a:ext cx="530801" cy="486637"/>
          </a:xfrm>
          <a:prstGeom prst="rect">
            <a:avLst/>
          </a:prstGeom>
        </p:spPr>
        <p:txBody>
          <a:bodyPr lIns="0" tIns="0" rIns="0" bIns="0" rtlCol="0" anchor="t">
            <a:spAutoFit/>
          </a:bodyPr>
          <a:lstStyle/>
          <a:p>
            <a:pPr algn="ctr">
              <a:lnSpc>
                <a:spcPts val="3615"/>
              </a:lnSpc>
              <a:spcBef>
                <a:spcPct val="0"/>
              </a:spcBef>
            </a:pPr>
            <a:r>
              <a:rPr lang="en-US" sz="3347" spc="-1" dirty="0">
                <a:solidFill>
                  <a:srgbClr val="000000"/>
                </a:solidFill>
                <a:latin typeface="Arimo"/>
                <a:ea typeface="Arimo"/>
                <a:cs typeface="Arimo"/>
                <a:sym typeface="Arimo"/>
              </a:rPr>
              <a:t>11</a:t>
            </a:r>
          </a:p>
        </p:txBody>
      </p:sp>
      <p:sp>
        <p:nvSpPr>
          <p:cNvPr id="5" name="TextBox 5"/>
          <p:cNvSpPr txBox="1"/>
          <p:nvPr/>
        </p:nvSpPr>
        <p:spPr>
          <a:xfrm>
            <a:off x="1028700" y="2536759"/>
            <a:ext cx="16729499" cy="6888814"/>
          </a:xfrm>
          <a:prstGeom prst="rect">
            <a:avLst/>
          </a:prstGeom>
        </p:spPr>
        <p:txBody>
          <a:bodyPr lIns="0" tIns="0" rIns="0" bIns="0" rtlCol="0" anchor="t">
            <a:spAutoFit/>
          </a:bodyPr>
          <a:lstStyle/>
          <a:p>
            <a:pPr algn="l">
              <a:lnSpc>
                <a:spcPts val="2858"/>
              </a:lnSpc>
            </a:pPr>
            <a:r>
              <a:rPr lang="en-US" sz="2646" u="sng" dirty="0">
                <a:solidFill>
                  <a:srgbClr val="283991"/>
                </a:solidFill>
                <a:latin typeface="Helvetica World"/>
                <a:ea typeface="Helvetica World"/>
                <a:cs typeface="Helvetica World"/>
                <a:sym typeface="Helvetica World"/>
              </a:rPr>
              <a:t>Slide 2: </a:t>
            </a:r>
          </a:p>
          <a:p>
            <a:pPr marL="571471" lvl="1" indent="-285735" algn="l">
              <a:lnSpc>
                <a:spcPts val="2858"/>
              </a:lnSpc>
              <a:buFont typeface="Arial"/>
              <a:buChar char="•"/>
            </a:pPr>
            <a:r>
              <a:rPr lang="en-US" sz="2646" u="sng" dirty="0">
                <a:solidFill>
                  <a:srgbClr val="283991"/>
                </a:solidFill>
                <a:latin typeface="Helvetica World"/>
                <a:ea typeface="Helvetica World"/>
                <a:cs typeface="Helvetica World"/>
                <a:sym typeface="Helvetica World"/>
                <a:hlinkClick r:id="rId3" tooltip="https://www.cancer.gov/types/breast/patient/breast-treatment-pdq#:~:text=If%20there%20are%20more%20HER2,other%20parts%20of%20the%20body."/>
              </a:rPr>
              <a:t>Breast Cancer Treatment (PDQ®)–Patient Version</a:t>
            </a:r>
          </a:p>
          <a:p>
            <a:pPr marL="571471" lvl="1" indent="-285735" algn="l">
              <a:lnSpc>
                <a:spcPts val="2858"/>
              </a:lnSpc>
              <a:buFont typeface="Arial"/>
              <a:buChar char="•"/>
            </a:pPr>
            <a:r>
              <a:rPr lang="en-US" sz="2646" u="sng" dirty="0">
                <a:solidFill>
                  <a:srgbClr val="283991"/>
                </a:solidFill>
                <a:latin typeface="Helvetica World"/>
                <a:ea typeface="Helvetica World"/>
                <a:cs typeface="Helvetica World"/>
                <a:sym typeface="Helvetica World"/>
                <a:hlinkClick r:id=""/>
              </a:rPr>
              <a:t>Real-world clinical outcomes of patients with stage I HER2-positive breast cancer treated with adjuvant paclitaxel and trastuzumab</a:t>
            </a:r>
          </a:p>
          <a:p>
            <a:pPr algn="l">
              <a:lnSpc>
                <a:spcPts val="2858"/>
              </a:lnSpc>
            </a:pPr>
            <a:endParaRPr lang="en-US" sz="2646" u="sng" dirty="0">
              <a:solidFill>
                <a:srgbClr val="283991"/>
              </a:solidFill>
              <a:latin typeface="Helvetica World"/>
              <a:ea typeface="Helvetica World"/>
              <a:cs typeface="Helvetica World"/>
              <a:sym typeface="Helvetica World"/>
              <a:hlinkClick r:id=""/>
            </a:endParaRPr>
          </a:p>
          <a:p>
            <a:pPr algn="l">
              <a:lnSpc>
                <a:spcPts val="2858"/>
              </a:lnSpc>
            </a:pPr>
            <a:r>
              <a:rPr lang="en-US" sz="2646" u="sng" dirty="0">
                <a:solidFill>
                  <a:srgbClr val="283991"/>
                </a:solidFill>
                <a:latin typeface="Helvetica World"/>
                <a:ea typeface="Helvetica World"/>
                <a:cs typeface="Helvetica World"/>
                <a:sym typeface="Helvetica World"/>
              </a:rPr>
              <a:t>Slide 4: </a:t>
            </a:r>
          </a:p>
          <a:p>
            <a:pPr marL="571471" lvl="1" indent="-285735" algn="l">
              <a:lnSpc>
                <a:spcPts val="2858"/>
              </a:lnSpc>
              <a:buFont typeface="Arial"/>
              <a:buChar char="•"/>
            </a:pPr>
            <a:r>
              <a:rPr lang="en-US" sz="2646" u="sng" dirty="0">
                <a:solidFill>
                  <a:srgbClr val="283991"/>
                </a:solidFill>
                <a:latin typeface="Helvetica World"/>
                <a:ea typeface="Helvetica World"/>
                <a:cs typeface="Helvetica World"/>
                <a:sym typeface="Helvetica World"/>
                <a:hlinkClick r:id="rId4" tooltip="https://www.ema.europa.eu/en/human-regulatory-overview/pharmacovigilance-overview"/>
              </a:rPr>
              <a:t>EMA - Pharmacovigilance - Overview </a:t>
            </a:r>
          </a:p>
          <a:p>
            <a:pPr marL="571471" lvl="1" indent="-285735" algn="l">
              <a:lnSpc>
                <a:spcPts val="2858"/>
              </a:lnSpc>
              <a:buFont typeface="Arial"/>
              <a:buChar char="•"/>
            </a:pPr>
            <a:r>
              <a:rPr lang="en-US" sz="2646" u="sng" dirty="0">
                <a:solidFill>
                  <a:srgbClr val="283991"/>
                </a:solidFill>
                <a:latin typeface="Helvetica World"/>
                <a:ea typeface="Helvetica World"/>
                <a:cs typeface="Helvetica World"/>
                <a:sym typeface="Helvetica World"/>
                <a:hlinkClick r:id="rId5" tooltip="https://www.who.int/teams/regulation-prequalification/pharmacovigilance"/>
              </a:rPr>
              <a:t>WHO - About Pharmacovigilance </a:t>
            </a:r>
          </a:p>
          <a:p>
            <a:pPr marL="571471" lvl="1" indent="-285735" algn="l">
              <a:lnSpc>
                <a:spcPts val="2858"/>
              </a:lnSpc>
              <a:buFont typeface="Arial"/>
              <a:buChar char="•"/>
            </a:pPr>
            <a:r>
              <a:rPr lang="en-US" sz="2646" u="sng" dirty="0">
                <a:solidFill>
                  <a:srgbClr val="283991"/>
                </a:solidFill>
                <a:latin typeface="Helvetica World"/>
                <a:ea typeface="Helvetica World"/>
                <a:cs typeface="Helvetica World"/>
                <a:sym typeface="Helvetica World"/>
                <a:hlinkClick r:id=""/>
              </a:rPr>
              <a:t>WHO Uppsala Monitoring Center - UMC - Worlds largest Data Base of Side Effect Reporting</a:t>
            </a:r>
          </a:p>
          <a:p>
            <a:pPr algn="l">
              <a:lnSpc>
                <a:spcPts val="2858"/>
              </a:lnSpc>
            </a:pPr>
            <a:endParaRPr lang="en-US" sz="2646" u="sng" dirty="0">
              <a:solidFill>
                <a:srgbClr val="283991"/>
              </a:solidFill>
              <a:latin typeface="Helvetica World"/>
              <a:ea typeface="Helvetica World"/>
              <a:cs typeface="Helvetica World"/>
              <a:sym typeface="Helvetica World"/>
              <a:hlinkClick r:id=""/>
            </a:endParaRPr>
          </a:p>
          <a:p>
            <a:pPr algn="l">
              <a:lnSpc>
                <a:spcPts val="2858"/>
              </a:lnSpc>
            </a:pPr>
            <a:r>
              <a:rPr lang="en-US" sz="2646" u="sng" dirty="0">
                <a:solidFill>
                  <a:srgbClr val="283991"/>
                </a:solidFill>
                <a:latin typeface="Helvetica World"/>
                <a:ea typeface="Helvetica World"/>
                <a:cs typeface="Helvetica World"/>
                <a:sym typeface="Helvetica World"/>
              </a:rPr>
              <a:t>Slide 6: </a:t>
            </a:r>
          </a:p>
          <a:p>
            <a:pPr marL="571471" lvl="1" indent="-285735" algn="l">
              <a:lnSpc>
                <a:spcPts val="2858"/>
              </a:lnSpc>
              <a:buFont typeface="Arial"/>
              <a:buChar char="•"/>
            </a:pPr>
            <a:r>
              <a:rPr lang="en-US" sz="2646" u="sng" dirty="0">
                <a:solidFill>
                  <a:srgbClr val="283991"/>
                </a:solidFill>
                <a:latin typeface="Helvetica World"/>
                <a:ea typeface="Helvetica World"/>
                <a:cs typeface="Helvetica World"/>
                <a:sym typeface="Helvetica World"/>
                <a:hlinkClick r:id=""/>
              </a:rPr>
              <a:t>Technology in the Management of Diabetes Mellitus</a:t>
            </a:r>
          </a:p>
          <a:p>
            <a:pPr algn="l">
              <a:lnSpc>
                <a:spcPts val="2858"/>
              </a:lnSpc>
            </a:pPr>
            <a:endParaRPr lang="en-US" sz="2646" u="sng" dirty="0">
              <a:solidFill>
                <a:srgbClr val="283991"/>
              </a:solidFill>
              <a:latin typeface="Helvetica World"/>
              <a:ea typeface="Helvetica World"/>
              <a:cs typeface="Helvetica World"/>
              <a:sym typeface="Helvetica World"/>
              <a:hlinkClick r:id=""/>
            </a:endParaRPr>
          </a:p>
          <a:p>
            <a:pPr algn="l">
              <a:lnSpc>
                <a:spcPts val="2858"/>
              </a:lnSpc>
            </a:pPr>
            <a:r>
              <a:rPr lang="en-US" sz="2646" u="sng" dirty="0">
                <a:solidFill>
                  <a:srgbClr val="283991"/>
                </a:solidFill>
                <a:latin typeface="Helvetica World"/>
                <a:ea typeface="Helvetica World"/>
                <a:cs typeface="Helvetica World"/>
                <a:sym typeface="Helvetica World"/>
              </a:rPr>
              <a:t>Slide 8:</a:t>
            </a:r>
          </a:p>
          <a:p>
            <a:pPr marL="571471" lvl="1" indent="-285735" algn="l">
              <a:lnSpc>
                <a:spcPts val="2858"/>
              </a:lnSpc>
              <a:buFont typeface="Arial"/>
              <a:buChar char="•"/>
            </a:pPr>
            <a:r>
              <a:rPr lang="en-US" sz="2646" u="sng" dirty="0">
                <a:solidFill>
                  <a:srgbClr val="283991"/>
                </a:solidFill>
                <a:latin typeface="Helvetica World"/>
                <a:ea typeface="Helvetica World"/>
                <a:cs typeface="Helvetica World"/>
                <a:sym typeface="Helvetica World"/>
                <a:hlinkClick r:id="rId6" tooltip="https://www.mssociety.org.uk/sites/default/files/2020-08/Improving-care-for-people-with-MS_The-potential-of-data-and-technology_summary.pdf"/>
              </a:rPr>
              <a:t>National Multiple Sclerosis Society – Managing MS with Data and Technology</a:t>
            </a:r>
          </a:p>
          <a:p>
            <a:pPr marL="571471" lvl="1" indent="-285735" algn="l">
              <a:lnSpc>
                <a:spcPts val="2858"/>
              </a:lnSpc>
              <a:buFont typeface="Arial"/>
              <a:buChar char="•"/>
            </a:pPr>
            <a:r>
              <a:rPr lang="en-US" sz="2646" u="sng" dirty="0">
                <a:solidFill>
                  <a:srgbClr val="283991"/>
                </a:solidFill>
                <a:latin typeface="Helvetica World"/>
                <a:ea typeface="Helvetica World"/>
                <a:cs typeface="Helvetica World"/>
                <a:sym typeface="Helvetica World"/>
                <a:hlinkClick r:id=""/>
              </a:rPr>
              <a:t>Multiple Sclerosis Data Alliance – A global multi-stakeholder collaboration to scale-up real world data research</a:t>
            </a:r>
          </a:p>
          <a:p>
            <a:pPr algn="l">
              <a:lnSpc>
                <a:spcPts val="2858"/>
              </a:lnSpc>
            </a:pPr>
            <a:endParaRPr lang="en-US" sz="2646" u="sng" dirty="0">
              <a:solidFill>
                <a:srgbClr val="283991"/>
              </a:solidFill>
              <a:latin typeface="Helvetica World"/>
              <a:ea typeface="Helvetica World"/>
              <a:cs typeface="Helvetica World"/>
              <a:sym typeface="Helvetica World"/>
              <a:hlinkClick r:id=""/>
            </a:endParaRPr>
          </a:p>
          <a:p>
            <a:pPr algn="l">
              <a:lnSpc>
                <a:spcPts val="2858"/>
              </a:lnSpc>
            </a:pPr>
            <a:endParaRPr lang="en-US" sz="2646" u="sng" dirty="0">
              <a:solidFill>
                <a:srgbClr val="283991"/>
              </a:solidFill>
              <a:latin typeface="Helvetica World"/>
              <a:ea typeface="Helvetica World"/>
              <a:cs typeface="Helvetica World"/>
              <a:sym typeface="Helvetica World"/>
              <a:hlinkClick r:i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181194"/>
            <a:ext cx="14232091" cy="4588383"/>
          </a:xfrm>
          <a:prstGeom prst="rect">
            <a:avLst/>
          </a:prstGeom>
        </p:spPr>
        <p:txBody>
          <a:bodyPr lIns="0" tIns="0" rIns="0" bIns="0" rtlCol="0" anchor="t">
            <a:spAutoFit/>
          </a:bodyPr>
          <a:lstStyle/>
          <a:p>
            <a:pPr marL="906780" lvl="1" indent="-453390" algn="just">
              <a:lnSpc>
                <a:spcPts val="4536"/>
              </a:lnSpc>
              <a:buFont typeface="Arial"/>
              <a:buChar char="•"/>
            </a:pPr>
            <a:r>
              <a:rPr lang="en-US" sz="4000" dirty="0">
                <a:solidFill>
                  <a:srgbClr val="283991"/>
                </a:solidFill>
                <a:latin typeface="Helvetica World"/>
                <a:ea typeface="Helvetica World"/>
                <a:cs typeface="Helvetica World"/>
                <a:sym typeface="Helvetica World"/>
              </a:rPr>
              <a:t>Choose one of the case studies (Cancer, Drug Safety, Diabetes, or MS).</a:t>
            </a:r>
          </a:p>
          <a:p>
            <a:pPr algn="just">
              <a:lnSpc>
                <a:spcPts val="4536"/>
              </a:lnSpc>
            </a:pPr>
            <a:endParaRPr lang="en-US" sz="4000" dirty="0">
              <a:solidFill>
                <a:srgbClr val="283991"/>
              </a:solidFill>
              <a:latin typeface="Helvetica World"/>
              <a:ea typeface="Helvetica World"/>
              <a:cs typeface="Helvetica World"/>
              <a:sym typeface="Helvetica World"/>
            </a:endParaRPr>
          </a:p>
          <a:p>
            <a:pPr marL="906780" lvl="1" indent="-453390" algn="just">
              <a:lnSpc>
                <a:spcPts val="4536"/>
              </a:lnSpc>
              <a:buFont typeface="Arial"/>
              <a:buChar char="•"/>
            </a:pPr>
            <a:r>
              <a:rPr lang="en-US" sz="4000" dirty="0">
                <a:solidFill>
                  <a:srgbClr val="283991"/>
                </a:solidFill>
                <a:latin typeface="Helvetica World"/>
                <a:ea typeface="Helvetica World"/>
                <a:cs typeface="Helvetica World"/>
                <a:sym typeface="Helvetica World"/>
              </a:rPr>
              <a:t>Answer the reflective question or create a video sharing your thoughts with the group.</a:t>
            </a:r>
          </a:p>
          <a:p>
            <a:pPr algn="just">
              <a:lnSpc>
                <a:spcPts val="4536"/>
              </a:lnSpc>
            </a:pPr>
            <a:endParaRPr lang="en-US" sz="4200" dirty="0">
              <a:solidFill>
                <a:srgbClr val="283991"/>
              </a:solidFill>
              <a:latin typeface="Helvetica World"/>
              <a:ea typeface="Helvetica World"/>
              <a:cs typeface="Helvetica World"/>
              <a:sym typeface="Helvetica World"/>
            </a:endParaRPr>
          </a:p>
          <a:p>
            <a:pPr algn="just">
              <a:lnSpc>
                <a:spcPts val="4536"/>
              </a:lnSpc>
            </a:pPr>
            <a:endParaRPr lang="en-US" sz="4200" dirty="0">
              <a:solidFill>
                <a:srgbClr val="283991"/>
              </a:solidFill>
              <a:latin typeface="Helvetica World"/>
              <a:ea typeface="Helvetica World"/>
              <a:cs typeface="Helvetica World"/>
              <a:sym typeface="Helvetica World"/>
            </a:endParaRPr>
          </a:p>
          <a:p>
            <a:pPr algn="just">
              <a:lnSpc>
                <a:spcPts val="4536"/>
              </a:lnSpc>
            </a:pPr>
            <a:endParaRPr lang="en-US" sz="4200" dirty="0">
              <a:solidFill>
                <a:srgbClr val="283991"/>
              </a:solidFill>
              <a:latin typeface="Helvetica World"/>
              <a:ea typeface="Helvetica World"/>
              <a:cs typeface="Helvetica World"/>
              <a:sym typeface="Helvetica World"/>
            </a:endParaRPr>
          </a:p>
        </p:txBody>
      </p:sp>
      <p:sp>
        <p:nvSpPr>
          <p:cNvPr id="3" name="Freeform 3"/>
          <p:cNvSpPr/>
          <p:nvPr/>
        </p:nvSpPr>
        <p:spPr>
          <a:xfrm>
            <a:off x="13989392" y="294113"/>
            <a:ext cx="4034208" cy="2690313"/>
          </a:xfrm>
          <a:custGeom>
            <a:avLst/>
            <a:gdLst/>
            <a:ahLst/>
            <a:cxnLst/>
            <a:rect l="l" t="t" r="r" b="b"/>
            <a:pathLst>
              <a:path w="4034208" h="2690313">
                <a:moveTo>
                  <a:pt x="0" y="0"/>
                </a:moveTo>
                <a:lnTo>
                  <a:pt x="4034208" y="0"/>
                </a:lnTo>
                <a:lnTo>
                  <a:pt x="4034208" y="2690313"/>
                </a:lnTo>
                <a:lnTo>
                  <a:pt x="0" y="2690313"/>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TextBox 4"/>
          <p:cNvSpPr txBox="1"/>
          <p:nvPr/>
        </p:nvSpPr>
        <p:spPr>
          <a:xfrm>
            <a:off x="838200" y="921991"/>
            <a:ext cx="15990222"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Reflective Activity</a:t>
            </a:r>
          </a:p>
        </p:txBody>
      </p:sp>
      <p:sp>
        <p:nvSpPr>
          <p:cNvPr id="5" name="TextBox 5"/>
          <p:cNvSpPr txBox="1"/>
          <p:nvPr/>
        </p:nvSpPr>
        <p:spPr>
          <a:xfrm>
            <a:off x="17492799" y="9407200"/>
            <a:ext cx="530801" cy="486637"/>
          </a:xfrm>
          <a:prstGeom prst="rect">
            <a:avLst/>
          </a:prstGeom>
        </p:spPr>
        <p:txBody>
          <a:bodyPr lIns="0" tIns="0" rIns="0" bIns="0" rtlCol="0" anchor="t">
            <a:spAutoFit/>
          </a:bodyPr>
          <a:lstStyle/>
          <a:p>
            <a:pPr algn="ctr">
              <a:lnSpc>
                <a:spcPts val="3615"/>
              </a:lnSpc>
              <a:spcBef>
                <a:spcPct val="0"/>
              </a:spcBef>
            </a:pPr>
            <a:r>
              <a:rPr lang="en-US" sz="3347" b="1" spc="-1" dirty="0">
                <a:solidFill>
                  <a:srgbClr val="000000"/>
                </a:solidFill>
                <a:latin typeface="Arimo Bold"/>
                <a:ea typeface="Arimo Bold"/>
                <a:cs typeface="Arimo Bold"/>
                <a:sym typeface="Arimo Bold"/>
              </a:rPr>
              <a:t>13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147" y="372126"/>
            <a:ext cx="17268510" cy="9542748"/>
            <a:chOff x="0" y="0"/>
            <a:chExt cx="23024680" cy="12723664"/>
          </a:xfrm>
        </p:grpSpPr>
        <p:sp>
          <p:nvSpPr>
            <p:cNvPr id="3" name="Freeform 3"/>
            <p:cNvSpPr/>
            <p:nvPr/>
          </p:nvSpPr>
          <p:spPr>
            <a:xfrm>
              <a:off x="0" y="0"/>
              <a:ext cx="23024720" cy="12723749"/>
            </a:xfrm>
            <a:custGeom>
              <a:avLst/>
              <a:gdLst/>
              <a:ahLst/>
              <a:cxnLst/>
              <a:rect l="l" t="t" r="r" b="b"/>
              <a:pathLst>
                <a:path w="23024720" h="12723749">
                  <a:moveTo>
                    <a:pt x="0" y="2129155"/>
                  </a:moveTo>
                  <a:cubicBezTo>
                    <a:pt x="0" y="953262"/>
                    <a:pt x="954151" y="0"/>
                    <a:pt x="2131060" y="0"/>
                  </a:cubicBezTo>
                  <a:lnTo>
                    <a:pt x="20893660" y="0"/>
                  </a:lnTo>
                  <a:lnTo>
                    <a:pt x="20893660" y="12700"/>
                  </a:lnTo>
                  <a:lnTo>
                    <a:pt x="20893660" y="0"/>
                  </a:lnTo>
                  <a:cubicBezTo>
                    <a:pt x="22070569" y="0"/>
                    <a:pt x="23024720" y="953262"/>
                    <a:pt x="23024720" y="2129155"/>
                  </a:cubicBezTo>
                  <a:lnTo>
                    <a:pt x="23012020" y="2129155"/>
                  </a:lnTo>
                  <a:lnTo>
                    <a:pt x="23024720" y="2129155"/>
                  </a:lnTo>
                  <a:lnTo>
                    <a:pt x="23024720" y="10594594"/>
                  </a:lnTo>
                  <a:lnTo>
                    <a:pt x="23012020" y="10594594"/>
                  </a:lnTo>
                  <a:lnTo>
                    <a:pt x="23024720" y="10594594"/>
                  </a:lnTo>
                  <a:cubicBezTo>
                    <a:pt x="23024720" y="11770487"/>
                    <a:pt x="22070569" y="12723749"/>
                    <a:pt x="20893660" y="12723749"/>
                  </a:cubicBezTo>
                  <a:lnTo>
                    <a:pt x="20893660" y="12711049"/>
                  </a:lnTo>
                  <a:lnTo>
                    <a:pt x="20893660" y="12723749"/>
                  </a:lnTo>
                  <a:lnTo>
                    <a:pt x="2131060" y="12723749"/>
                  </a:lnTo>
                  <a:lnTo>
                    <a:pt x="2131060" y="12711049"/>
                  </a:lnTo>
                  <a:lnTo>
                    <a:pt x="2131060" y="12723749"/>
                  </a:lnTo>
                  <a:cubicBezTo>
                    <a:pt x="954151" y="12723622"/>
                    <a:pt x="0" y="11770487"/>
                    <a:pt x="0" y="10594594"/>
                  </a:cubicBezTo>
                  <a:lnTo>
                    <a:pt x="0" y="2129155"/>
                  </a:lnTo>
                  <a:lnTo>
                    <a:pt x="12700" y="2129155"/>
                  </a:lnTo>
                  <a:lnTo>
                    <a:pt x="0" y="2129155"/>
                  </a:lnTo>
                  <a:moveTo>
                    <a:pt x="25400" y="2129155"/>
                  </a:moveTo>
                  <a:lnTo>
                    <a:pt x="25400" y="10594594"/>
                  </a:lnTo>
                  <a:lnTo>
                    <a:pt x="12700" y="10594594"/>
                  </a:lnTo>
                  <a:lnTo>
                    <a:pt x="25400" y="10594594"/>
                  </a:lnTo>
                  <a:cubicBezTo>
                    <a:pt x="25400" y="11756390"/>
                    <a:pt x="968121" y="12698222"/>
                    <a:pt x="2131060" y="12698222"/>
                  </a:cubicBezTo>
                  <a:lnTo>
                    <a:pt x="20893660" y="12698222"/>
                  </a:lnTo>
                  <a:cubicBezTo>
                    <a:pt x="22056598" y="12698222"/>
                    <a:pt x="22999320" y="11756390"/>
                    <a:pt x="22999320" y="10594467"/>
                  </a:cubicBezTo>
                  <a:lnTo>
                    <a:pt x="22999320" y="2129155"/>
                  </a:lnTo>
                  <a:cubicBezTo>
                    <a:pt x="22999319" y="967232"/>
                    <a:pt x="22056598" y="25400"/>
                    <a:pt x="20893660" y="25400"/>
                  </a:cubicBezTo>
                  <a:lnTo>
                    <a:pt x="2131060" y="25400"/>
                  </a:lnTo>
                  <a:lnTo>
                    <a:pt x="2131060" y="12700"/>
                  </a:lnTo>
                  <a:lnTo>
                    <a:pt x="2131060" y="25400"/>
                  </a:lnTo>
                  <a:cubicBezTo>
                    <a:pt x="968121" y="25400"/>
                    <a:pt x="25400" y="967232"/>
                    <a:pt x="25400" y="2129155"/>
                  </a:cubicBezTo>
                  <a:close/>
                </a:path>
              </a:pathLst>
            </a:custGeom>
            <a:solidFill>
              <a:srgbClr val="283991"/>
            </a:solidFill>
          </p:spPr>
          <p:txBody>
            <a:bodyPr/>
            <a:lstStyle/>
            <a:p>
              <a:endParaRPr lang="en-GB"/>
            </a:p>
          </p:txBody>
        </p:sp>
      </p:grpSp>
      <p:sp>
        <p:nvSpPr>
          <p:cNvPr id="4" name="TextBox 4"/>
          <p:cNvSpPr txBox="1"/>
          <p:nvPr/>
        </p:nvSpPr>
        <p:spPr>
          <a:xfrm>
            <a:off x="1366769" y="1104900"/>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Arimo Bold"/>
                <a:ea typeface="Arimo Bold"/>
                <a:cs typeface="Arimo Bold"/>
                <a:sym typeface="Arimo Bold"/>
              </a:rPr>
              <a:t>Funding</a:t>
            </a:r>
          </a:p>
        </p:txBody>
      </p:sp>
      <p:sp>
        <p:nvSpPr>
          <p:cNvPr id="5" name="Freeform 5" descr="Inforegio - Download centre for visual elements"/>
          <p:cNvSpPr/>
          <p:nvPr/>
        </p:nvSpPr>
        <p:spPr>
          <a:xfrm>
            <a:off x="1396316" y="4247882"/>
            <a:ext cx="2988470" cy="1995487"/>
          </a:xfrm>
          <a:custGeom>
            <a:avLst/>
            <a:gdLst/>
            <a:ahLst/>
            <a:cxnLst/>
            <a:rect l="l" t="t" r="r" b="b"/>
            <a:pathLst>
              <a:path w="2988470" h="1995487">
                <a:moveTo>
                  <a:pt x="0" y="0"/>
                </a:moveTo>
                <a:lnTo>
                  <a:pt x="2988469" y="0"/>
                </a:lnTo>
                <a:lnTo>
                  <a:pt x="2988469" y="1995487"/>
                </a:lnTo>
                <a:lnTo>
                  <a:pt x="0" y="1995487"/>
                </a:lnTo>
                <a:lnTo>
                  <a:pt x="0" y="0"/>
                </a:lnTo>
                <a:close/>
              </a:path>
            </a:pathLst>
          </a:custGeom>
          <a:blipFill>
            <a:blip r:embed="rId3" cstate="email">
              <a:extLst>
                <a:ext uri="{28A0092B-C50C-407E-A947-70E740481C1C}">
                  <a14:useLocalDpi xmlns:a14="http://schemas.microsoft.com/office/drawing/2010/main"/>
                </a:ext>
              </a:extLst>
            </a:blip>
            <a:stretch>
              <a:fillRect r="-159"/>
            </a:stretch>
          </a:blipFill>
        </p:spPr>
        <p:txBody>
          <a:bodyPr/>
          <a:lstStyle/>
          <a:p>
            <a:endParaRPr lang="en-GB"/>
          </a:p>
        </p:txBody>
      </p:sp>
      <p:sp>
        <p:nvSpPr>
          <p:cNvPr id="6" name="TextBox 6"/>
          <p:cNvSpPr txBox="1"/>
          <p:nvPr/>
        </p:nvSpPr>
        <p:spPr>
          <a:xfrm>
            <a:off x="4476225" y="4135723"/>
            <a:ext cx="12463035" cy="2462725"/>
          </a:xfrm>
          <a:prstGeom prst="rect">
            <a:avLst/>
          </a:prstGeom>
        </p:spPr>
        <p:txBody>
          <a:bodyPr lIns="0" tIns="0" rIns="0" bIns="0" rtlCol="0" anchor="t">
            <a:spAutoFit/>
          </a:bodyPr>
          <a:lstStyle/>
          <a:p>
            <a:pPr algn="l">
              <a:lnSpc>
                <a:spcPts val="3240"/>
              </a:lnSpc>
            </a:pPr>
            <a:r>
              <a:rPr lang="en-US" sz="2800" dirty="0">
                <a:solidFill>
                  <a:srgbClr val="283991"/>
                </a:solidFill>
                <a:latin typeface="Helvetica World"/>
                <a:ea typeface="Helvetica World"/>
                <a:cs typeface="Helvetica World"/>
                <a:sym typeface="TT Smalls"/>
              </a:rPr>
              <a:t>This project has received funding from the European Union’s Horizon Europe Research and Innovation Actions under grant no. 101095479 (More-EUROPA). Views and opinions expressed are however those of the author(s) only and do not necessarily reflect those of the European Union nor the granting authority. Neither the European Union nor the granting authority can be held responsible for them.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extLst>
                <a:ext uri="{28A0092B-C50C-407E-A947-70E740481C1C}">
                  <a14:useLocalDpi xmlns:a14="http://schemas.microsoft.com/office/drawing/2010/main"/>
                </a:ext>
              </a:extLst>
            </a:blip>
            <a:stretch>
              <a:fillRect t="-10333" b="-10333"/>
            </a:stretch>
          </a:blipFill>
        </p:spPr>
        <p:txBody>
          <a:bodyPr/>
          <a:lstStyle/>
          <a:p>
            <a:endParaRPr lang="en-GB"/>
          </a:p>
        </p:txBody>
      </p:sp>
      <p:sp>
        <p:nvSpPr>
          <p:cNvPr id="3" name="TextBox 3"/>
          <p:cNvSpPr txBox="1"/>
          <p:nvPr/>
        </p:nvSpPr>
        <p:spPr>
          <a:xfrm>
            <a:off x="868742" y="2019553"/>
            <a:ext cx="16200591" cy="8905875"/>
          </a:xfrm>
          <a:prstGeom prst="rect">
            <a:avLst/>
          </a:prstGeom>
        </p:spPr>
        <p:txBody>
          <a:bodyPr lIns="0" tIns="0" rIns="0" bIns="0" rtlCol="0" anchor="t">
            <a:spAutoFit/>
          </a:bodyPr>
          <a:lstStyle/>
          <a:p>
            <a:pPr marL="755652" lvl="1" indent="-377826"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Understanding HER2: </a:t>
            </a:r>
            <a:r>
              <a:rPr lang="en-US" sz="3500" spc="7" dirty="0">
                <a:solidFill>
                  <a:srgbClr val="283991"/>
                </a:solidFill>
                <a:latin typeface="Helvetica World"/>
                <a:ea typeface="Helvetica World"/>
                <a:cs typeface="Helvetica World"/>
                <a:sym typeface="Helvetica World"/>
              </a:rPr>
              <a:t>HER2 is a protein that, when present in high amounts, can make some breast cancers grow faster. About 1 in 5 patients with breast cancers are HER2-positive.</a:t>
            </a:r>
          </a:p>
          <a:p>
            <a:pPr marL="755652" lvl="1" indent="-377826"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Using RWD: </a:t>
            </a:r>
            <a:r>
              <a:rPr lang="en-US" sz="3500" spc="7" dirty="0">
                <a:solidFill>
                  <a:srgbClr val="283991"/>
                </a:solidFill>
                <a:latin typeface="Helvetica World"/>
                <a:ea typeface="Helvetica World"/>
                <a:cs typeface="Helvetica World"/>
                <a:sym typeface="Helvetica World"/>
              </a:rPr>
              <a:t>Data from real-world settings (such as patient records from multiple hospitals) has helped researchers develop more </a:t>
            </a:r>
            <a:r>
              <a:rPr lang="en-US" sz="3500" spc="7" dirty="0" err="1">
                <a:solidFill>
                  <a:srgbClr val="283991"/>
                </a:solidFill>
                <a:latin typeface="Helvetica World"/>
                <a:ea typeface="Helvetica World"/>
                <a:cs typeface="Helvetica World"/>
                <a:sym typeface="Helvetica World"/>
              </a:rPr>
              <a:t>personalised</a:t>
            </a:r>
            <a:r>
              <a:rPr lang="en-US" sz="3500" spc="7" dirty="0">
                <a:solidFill>
                  <a:srgbClr val="283991"/>
                </a:solidFill>
                <a:latin typeface="Helvetica World"/>
                <a:ea typeface="Helvetica World"/>
                <a:cs typeface="Helvetica World"/>
                <a:sym typeface="Helvetica World"/>
              </a:rPr>
              <a:t> treatments.</a:t>
            </a:r>
          </a:p>
          <a:p>
            <a:pPr marL="755652" lvl="1" indent="-377826"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Outcome: </a:t>
            </a:r>
            <a:r>
              <a:rPr lang="en-US" sz="3500" spc="7" dirty="0">
                <a:solidFill>
                  <a:srgbClr val="283991"/>
                </a:solidFill>
                <a:latin typeface="Helvetica World"/>
                <a:ea typeface="Helvetica World"/>
                <a:cs typeface="Helvetica World"/>
                <a:sym typeface="Helvetica World"/>
              </a:rPr>
              <a:t>By analyzing this data, doctors can determine which patients will respond best to certain therapies, leading to more effective treatments and fewer side effects.</a:t>
            </a:r>
          </a:p>
          <a:p>
            <a:pPr marL="755652" lvl="1" indent="-377826"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Key Point: </a:t>
            </a:r>
            <a:r>
              <a:rPr lang="en-US" sz="3500" spc="7" dirty="0">
                <a:solidFill>
                  <a:srgbClr val="283991"/>
                </a:solidFill>
                <a:latin typeface="Helvetica World"/>
                <a:ea typeface="Helvetica World"/>
                <a:cs typeface="Helvetica World"/>
                <a:sym typeface="Helvetica World"/>
              </a:rPr>
              <a:t>RWD has helped healthcare providers tailor treatments to the specific needs of patients with HER2-positive breast cancer, improving survival rates and quality of life.</a:t>
            </a:r>
          </a:p>
          <a:p>
            <a:pPr marL="755652" lvl="1" indent="-377826" algn="l">
              <a:lnSpc>
                <a:spcPts val="3780"/>
              </a:lnSpc>
              <a:buFont typeface="Arial"/>
              <a:buChar char="•"/>
            </a:pPr>
            <a:r>
              <a:rPr lang="en-US" sz="3500" spc="7" dirty="0">
                <a:solidFill>
                  <a:srgbClr val="283991"/>
                </a:solidFill>
                <a:latin typeface="Helvetica World"/>
                <a:ea typeface="Helvetica World"/>
                <a:cs typeface="Helvetica World"/>
                <a:sym typeface="Helvetica World"/>
              </a:rPr>
              <a:t>Further reading about Breast Cancer and Treatments and the HER2: </a:t>
            </a:r>
            <a:r>
              <a:rPr lang="en-US" sz="3500" u="sng" spc="7" dirty="0">
                <a:solidFill>
                  <a:srgbClr val="283991"/>
                </a:solidFill>
                <a:latin typeface="Helvetica World"/>
                <a:ea typeface="Helvetica World"/>
                <a:cs typeface="Helvetica World"/>
                <a:sym typeface="Helvetica World"/>
                <a:hlinkClick r:id="rId4" tooltip="https://www.cancer.gov/types/breast/patient/breast-treatment-pdq#:~:text=If%20there%20are%20more%20HER2,other%20parts%20of%20the%20body."/>
              </a:rPr>
              <a:t>Breast Cancer Treatment (PDQ®)–Patient Version</a:t>
            </a:r>
            <a:r>
              <a:rPr lang="en-US" sz="3500" spc="7" dirty="0">
                <a:solidFill>
                  <a:srgbClr val="283991"/>
                </a:solidFill>
                <a:latin typeface="Helvetica World"/>
                <a:ea typeface="Helvetica World"/>
                <a:cs typeface="Helvetica World"/>
                <a:sym typeface="Helvetica World"/>
              </a:rPr>
              <a:t> and </a:t>
            </a:r>
            <a:r>
              <a:rPr lang="en-US" sz="3500" u="sng" spc="7" dirty="0">
                <a:solidFill>
                  <a:srgbClr val="283991"/>
                </a:solidFill>
                <a:latin typeface="Helvetica World"/>
                <a:ea typeface="Helvetica World"/>
                <a:cs typeface="Helvetica World"/>
                <a:sym typeface="Helvetica World"/>
                <a:hlinkClick r:id="rId5" tooltip="https://www.sciencedirect.com/science/article/abs/pii/S1040842823001774"/>
              </a:rPr>
              <a:t>Real-world clinical outcomes of patients with stage I HER2-positive breast cancer treated with adjuvant paclitaxel and trastuzumab</a:t>
            </a:r>
          </a:p>
          <a:p>
            <a:pPr algn="l">
              <a:lnSpc>
                <a:spcPts val="4319"/>
              </a:lnSpc>
            </a:pPr>
            <a:endParaRPr lang="en-US" sz="3500" u="sng" spc="7" dirty="0">
              <a:solidFill>
                <a:srgbClr val="283991"/>
              </a:solidFill>
              <a:latin typeface="Helvetica World"/>
              <a:ea typeface="Helvetica World"/>
              <a:cs typeface="Helvetica World"/>
              <a:sym typeface="Helvetica World"/>
              <a:hlinkClick r:id="rId5" tooltip="https://www.sciencedirect.com/science/article/abs/pii/S1040842823001774"/>
            </a:endParaRPr>
          </a:p>
          <a:p>
            <a:pPr algn="l">
              <a:lnSpc>
                <a:spcPts val="4319"/>
              </a:lnSpc>
            </a:pPr>
            <a:endParaRPr lang="en-US" sz="3500" u="sng" spc="7" dirty="0">
              <a:solidFill>
                <a:srgbClr val="283991"/>
              </a:solidFill>
              <a:latin typeface="Helvetica World"/>
              <a:ea typeface="Helvetica World"/>
              <a:cs typeface="Helvetica World"/>
              <a:sym typeface="Helvetica World"/>
              <a:hlinkClick r:id="rId5" tooltip="https://www.sciencedirect.com/science/article/abs/pii/S1040842823001774"/>
            </a:endParaRPr>
          </a:p>
        </p:txBody>
      </p:sp>
      <p:sp>
        <p:nvSpPr>
          <p:cNvPr id="4" name="TextBox 4"/>
          <p:cNvSpPr txBox="1"/>
          <p:nvPr/>
        </p:nvSpPr>
        <p:spPr>
          <a:xfrm>
            <a:off x="868742" y="139572"/>
            <a:ext cx="15590520" cy="1487587"/>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Case Study 1: Customizing Cancer Treatment (HER2-Positive Breast Cancer)</a:t>
            </a:r>
            <a:endParaRPr lang="en-US" sz="5400" b="1" dirty="0">
              <a:solidFill>
                <a:srgbClr val="FCB040"/>
              </a:solidFill>
              <a:latin typeface="Helvetica World Bold"/>
              <a:ea typeface="Helvetica World Bold"/>
              <a:cs typeface="Helvetica World Bold"/>
              <a:sym typeface="Helvetica World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extLst>
                <a:ext uri="{28A0092B-C50C-407E-A947-70E740481C1C}">
                  <a14:useLocalDpi xmlns:a14="http://schemas.microsoft.com/office/drawing/2010/main"/>
                </a:ext>
              </a:extLst>
            </a:blip>
            <a:stretch>
              <a:fillRect t="-10333" b="-10333"/>
            </a:stretch>
          </a:blipFill>
        </p:spPr>
        <p:txBody>
          <a:bodyPr/>
          <a:lstStyle/>
          <a:p>
            <a:endParaRPr lang="de-DE" dirty="0"/>
          </a:p>
        </p:txBody>
      </p:sp>
      <p:sp>
        <p:nvSpPr>
          <p:cNvPr id="3" name="TextBox 3"/>
          <p:cNvSpPr txBox="1"/>
          <p:nvPr/>
        </p:nvSpPr>
        <p:spPr>
          <a:xfrm>
            <a:off x="397013" y="2641969"/>
            <a:ext cx="17493974" cy="3918585"/>
          </a:xfrm>
          <a:prstGeom prst="rect">
            <a:avLst/>
          </a:prstGeom>
        </p:spPr>
        <p:txBody>
          <a:bodyPr lIns="0" tIns="0" rIns="0" bIns="0" rtlCol="0" anchor="t">
            <a:spAutoFit/>
          </a:bodyPr>
          <a:lstStyle/>
          <a:p>
            <a:pPr algn="l">
              <a:lnSpc>
                <a:spcPts val="4319"/>
              </a:lnSpc>
            </a:pPr>
            <a:endParaRPr dirty="0"/>
          </a:p>
          <a:p>
            <a:pPr algn="l">
              <a:lnSpc>
                <a:spcPts val="4319"/>
              </a:lnSpc>
            </a:pPr>
            <a:endParaRPr dirty="0"/>
          </a:p>
          <a:p>
            <a:pPr algn="l">
              <a:lnSpc>
                <a:spcPts val="4319"/>
              </a:lnSpc>
            </a:pPr>
            <a:endParaRPr dirty="0"/>
          </a:p>
          <a:p>
            <a:pPr algn="l">
              <a:lnSpc>
                <a:spcPts val="4319"/>
              </a:lnSpc>
            </a:pPr>
            <a:r>
              <a:rPr lang="en-US" sz="3999" b="1" spc="7" dirty="0">
                <a:solidFill>
                  <a:srgbClr val="283991"/>
                </a:solidFill>
                <a:latin typeface="Helvetica World Bold"/>
                <a:ea typeface="Helvetica World Bold"/>
                <a:cs typeface="Helvetica World Bold"/>
                <a:sym typeface="Helvetica World Bold"/>
              </a:rPr>
              <a:t>How do you think using real-world data to </a:t>
            </a:r>
            <a:r>
              <a:rPr lang="en-US" sz="3999" b="1" spc="7" dirty="0" err="1">
                <a:solidFill>
                  <a:srgbClr val="283991"/>
                </a:solidFill>
                <a:latin typeface="Helvetica World Bold"/>
                <a:ea typeface="Helvetica World Bold"/>
                <a:cs typeface="Helvetica World Bold"/>
                <a:sym typeface="Helvetica World Bold"/>
              </a:rPr>
              <a:t>customise</a:t>
            </a:r>
            <a:r>
              <a:rPr lang="en-US" sz="3999" b="1" spc="7" dirty="0">
                <a:solidFill>
                  <a:srgbClr val="283991"/>
                </a:solidFill>
                <a:latin typeface="Helvetica World Bold"/>
                <a:ea typeface="Helvetica World Bold"/>
                <a:cs typeface="Helvetica World Bold"/>
                <a:sym typeface="Helvetica World Bold"/>
              </a:rPr>
              <a:t> cancer treatments could change the way we treat other diseases in the future?</a:t>
            </a:r>
          </a:p>
          <a:p>
            <a:pPr algn="l">
              <a:lnSpc>
                <a:spcPts val="4319"/>
              </a:lnSpc>
            </a:pPr>
            <a:endParaRPr lang="en-US" sz="3999" b="1" spc="7" dirty="0">
              <a:solidFill>
                <a:srgbClr val="283991"/>
              </a:solidFill>
              <a:latin typeface="Helvetica World Bold"/>
              <a:ea typeface="Helvetica World Bold"/>
              <a:cs typeface="Helvetica World Bold"/>
              <a:sym typeface="Helvetica World Bold"/>
            </a:endParaRPr>
          </a:p>
          <a:p>
            <a:pPr algn="l">
              <a:lnSpc>
                <a:spcPts val="4319"/>
              </a:lnSpc>
            </a:pPr>
            <a:endParaRPr lang="en-US" sz="3999" b="1" spc="7" dirty="0">
              <a:solidFill>
                <a:srgbClr val="283991"/>
              </a:solidFill>
              <a:latin typeface="Helvetica World Bold"/>
              <a:ea typeface="Helvetica World Bold"/>
              <a:cs typeface="Helvetica World Bold"/>
              <a:sym typeface="Helvetica World Bold"/>
            </a:endParaRPr>
          </a:p>
        </p:txBody>
      </p:sp>
      <p:sp>
        <p:nvSpPr>
          <p:cNvPr id="4" name="TextBox 4"/>
          <p:cNvSpPr txBox="1"/>
          <p:nvPr/>
        </p:nvSpPr>
        <p:spPr>
          <a:xfrm>
            <a:off x="430593" y="715394"/>
            <a:ext cx="15590520" cy="743793"/>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Reflective Question for Cancer Treatment</a:t>
            </a:r>
            <a:endParaRPr lang="en-US" sz="5400" b="1" dirty="0">
              <a:solidFill>
                <a:srgbClr val="FCB040"/>
              </a:solidFill>
              <a:latin typeface="Helvetica World Bold"/>
              <a:ea typeface="Helvetica World Bold"/>
              <a:cs typeface="Helvetica World Bold"/>
              <a:sym typeface="Helvetica World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706600" y="190500"/>
            <a:ext cx="3315842" cy="1655890"/>
          </a:xfrm>
          <a:custGeom>
            <a:avLst/>
            <a:gdLst/>
            <a:ahLst/>
            <a:cxnLst/>
            <a:rect l="l" t="t" r="r" b="b"/>
            <a:pathLst>
              <a:path w="3856928" h="2169522">
                <a:moveTo>
                  <a:pt x="0" y="0"/>
                </a:moveTo>
                <a:lnTo>
                  <a:pt x="3856928" y="0"/>
                </a:lnTo>
                <a:lnTo>
                  <a:pt x="3856928" y="2169521"/>
                </a:lnTo>
                <a:lnTo>
                  <a:pt x="0" y="2169521"/>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2" name="TextBox 2"/>
          <p:cNvSpPr txBox="1"/>
          <p:nvPr/>
        </p:nvSpPr>
        <p:spPr>
          <a:xfrm>
            <a:off x="129904" y="1960319"/>
            <a:ext cx="16943893" cy="8286307"/>
          </a:xfrm>
          <a:prstGeom prst="rect">
            <a:avLst/>
          </a:prstGeom>
        </p:spPr>
        <p:txBody>
          <a:bodyPr lIns="0" tIns="0" rIns="0" bIns="0" rtlCol="0" anchor="t">
            <a:spAutoFit/>
          </a:bodyPr>
          <a:lstStyle/>
          <a:p>
            <a:pPr marL="755651" lvl="1" indent="-377825"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What is Pharmacovigilance? </a:t>
            </a:r>
            <a:r>
              <a:rPr lang="en-US" sz="3500" spc="7" dirty="0">
                <a:solidFill>
                  <a:srgbClr val="283991"/>
                </a:solidFill>
                <a:latin typeface="Helvetica World"/>
                <a:ea typeface="Helvetica World"/>
                <a:cs typeface="Helvetica World"/>
                <a:sym typeface="Helvetica World"/>
              </a:rPr>
              <a:t>It’s th</a:t>
            </a:r>
            <a:r>
              <a:rPr lang="en-US" sz="3500" u="none" spc="7" dirty="0">
                <a:solidFill>
                  <a:srgbClr val="283991"/>
                </a:solidFill>
                <a:latin typeface="Helvetica World"/>
                <a:ea typeface="Helvetica World"/>
                <a:cs typeface="Helvetica World"/>
                <a:sym typeface="Helvetica World"/>
              </a:rPr>
              <a:t>e p</a:t>
            </a:r>
            <a:r>
              <a:rPr lang="en-US" sz="3500" spc="7" dirty="0">
                <a:solidFill>
                  <a:srgbClr val="283991"/>
                </a:solidFill>
                <a:latin typeface="Helvetica World"/>
                <a:ea typeface="Helvetica World"/>
                <a:cs typeface="Helvetica World"/>
                <a:sym typeface="Helvetica World"/>
              </a:rPr>
              <a:t>rocess of monitoring the safety of medicines after they have been approved and are in use by patien</a:t>
            </a:r>
            <a:r>
              <a:rPr lang="en-US" sz="3500" u="none" spc="7" dirty="0">
                <a:solidFill>
                  <a:srgbClr val="283991"/>
                </a:solidFill>
                <a:latin typeface="Helvetica World"/>
                <a:ea typeface="Helvetica World"/>
                <a:cs typeface="Helvetica World"/>
                <a:sym typeface="Helvetica World"/>
              </a:rPr>
              <a:t>ts.</a:t>
            </a:r>
          </a:p>
          <a:p>
            <a:pPr marL="755651" lvl="1" indent="-377825" algn="l">
              <a:lnSpc>
                <a:spcPts val="3780"/>
              </a:lnSpc>
              <a:buFont typeface="Arial"/>
              <a:buChar char="•"/>
            </a:pPr>
            <a:r>
              <a:rPr lang="en-US" sz="3500" b="1" u="none" spc="7" dirty="0">
                <a:solidFill>
                  <a:srgbClr val="283991"/>
                </a:solidFill>
                <a:latin typeface="Helvetica World Bold"/>
                <a:ea typeface="Helvetica World Bold"/>
                <a:cs typeface="Helvetica World Bold"/>
                <a:sym typeface="Helvetica World Bold"/>
              </a:rPr>
              <a:t>Using</a:t>
            </a:r>
            <a:r>
              <a:rPr lang="en-US" sz="3500" b="1" spc="7" dirty="0">
                <a:solidFill>
                  <a:srgbClr val="283991"/>
                </a:solidFill>
                <a:latin typeface="Helvetica World Bold"/>
                <a:ea typeface="Helvetica World Bold"/>
                <a:cs typeface="Helvetica World Bold"/>
                <a:sym typeface="Helvetica World Bold"/>
              </a:rPr>
              <a:t> RWD: </a:t>
            </a:r>
            <a:r>
              <a:rPr lang="en-US" sz="3500" spc="7" dirty="0">
                <a:solidFill>
                  <a:srgbClr val="283991"/>
                </a:solidFill>
                <a:latin typeface="Helvetica World"/>
                <a:ea typeface="Helvetica World"/>
                <a:cs typeface="Helvetica World"/>
                <a:sym typeface="Helvetica World"/>
              </a:rPr>
              <a:t>Real-world data helps track side effects reported by patients and healthcare providers. It can identify rare side effects not seen during clinical trials.</a:t>
            </a:r>
          </a:p>
          <a:p>
            <a:pPr marL="755651" lvl="1" indent="-377825"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Where to Report: </a:t>
            </a:r>
            <a:r>
              <a:rPr lang="en-US" sz="3500" spc="7" dirty="0">
                <a:solidFill>
                  <a:srgbClr val="283991"/>
                </a:solidFill>
                <a:latin typeface="Helvetica World"/>
                <a:ea typeface="Helvetica World"/>
                <a:cs typeface="Helvetica World"/>
                <a:sym typeface="Helvetica World"/>
              </a:rPr>
              <a:t>In Europe, doctors and patients can report side effects to agencies like the European Medicines Agency (EMA), and the reports are used to continuously monitor the safety of drugs. Patients can also report their side effects directly to the pharmaceutical company who produces the drug. The Pharmaceutical companies are in duty to report this and make sure, that medications are safe. E.g. Germany gives via the Paul-Ehrlich-Institute all the opportunity to report, Data are safely stored and the patient data are anonymously. No name, just the gender and the age, the side effect and the dose. </a:t>
            </a:r>
          </a:p>
          <a:p>
            <a:pPr marL="755651" lvl="1" indent="-377825"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Outcome: </a:t>
            </a:r>
            <a:r>
              <a:rPr lang="en-US" sz="3500" spc="7" dirty="0">
                <a:solidFill>
                  <a:srgbClr val="283991"/>
                </a:solidFill>
                <a:latin typeface="Helvetica World"/>
                <a:ea typeface="Helvetica World"/>
                <a:cs typeface="Helvetica World"/>
                <a:sym typeface="Helvetica World"/>
              </a:rPr>
              <a:t>Thanks t</a:t>
            </a:r>
            <a:r>
              <a:rPr lang="en-US" sz="3500" u="none" spc="7" dirty="0">
                <a:solidFill>
                  <a:srgbClr val="283991"/>
                </a:solidFill>
                <a:latin typeface="Helvetica World"/>
                <a:ea typeface="Helvetica World"/>
                <a:cs typeface="Helvetica World"/>
                <a:sym typeface="Helvetica World"/>
              </a:rPr>
              <a:t>o</a:t>
            </a:r>
            <a:r>
              <a:rPr lang="en-US" sz="3500" spc="7" dirty="0">
                <a:solidFill>
                  <a:srgbClr val="283991"/>
                </a:solidFill>
                <a:latin typeface="Helvetica World"/>
                <a:ea typeface="Helvetica World"/>
                <a:cs typeface="Helvetica World"/>
                <a:sym typeface="Helvetica World"/>
              </a:rPr>
              <a:t> RWD, </a:t>
            </a:r>
            <a:r>
              <a:rPr lang="en-US" sz="3500" u="none" spc="7" dirty="0">
                <a:solidFill>
                  <a:srgbClr val="283991"/>
                </a:solidFill>
                <a:latin typeface="Helvetica World"/>
                <a:ea typeface="Helvetica World"/>
                <a:cs typeface="Helvetica World"/>
                <a:sym typeface="Helvetica World"/>
              </a:rPr>
              <a:t>side</a:t>
            </a:r>
            <a:r>
              <a:rPr lang="en-US" sz="3500" spc="7" dirty="0">
                <a:solidFill>
                  <a:srgbClr val="283991"/>
                </a:solidFill>
                <a:latin typeface="Helvetica World"/>
                <a:ea typeface="Helvetica World"/>
                <a:cs typeface="Helvetica World"/>
                <a:sym typeface="Helvetica World"/>
              </a:rPr>
              <a:t> effects can be identified earlier, leading to changes in how medications </a:t>
            </a:r>
            <a:r>
              <a:rPr lang="en-US" sz="3500" u="none" spc="7" dirty="0">
                <a:solidFill>
                  <a:srgbClr val="283991"/>
                </a:solidFill>
                <a:latin typeface="Helvetica World"/>
                <a:ea typeface="Helvetica World"/>
                <a:cs typeface="Helvetica World"/>
                <a:sym typeface="Helvetica World"/>
              </a:rPr>
              <a:t>are</a:t>
            </a:r>
            <a:r>
              <a:rPr lang="en-US" sz="3500" spc="7" dirty="0">
                <a:solidFill>
                  <a:srgbClr val="283991"/>
                </a:solidFill>
                <a:latin typeface="Helvetica World"/>
                <a:ea typeface="Helvetica World"/>
                <a:cs typeface="Helvetica World"/>
                <a:sym typeface="Helvetica World"/>
              </a:rPr>
              <a:t> prescribed or monitored. This improves the overall safety of treatments.</a:t>
            </a:r>
          </a:p>
          <a:p>
            <a:pPr algn="l">
              <a:lnSpc>
                <a:spcPts val="3780"/>
              </a:lnSpc>
            </a:pPr>
            <a:r>
              <a:rPr lang="en-US" sz="3500" spc="8" dirty="0">
                <a:solidFill>
                  <a:srgbClr val="283991"/>
                </a:solidFill>
                <a:latin typeface="Helvetica World"/>
                <a:ea typeface="Helvetica World"/>
                <a:cs typeface="Helvetica World"/>
                <a:sym typeface="Helvetica World"/>
              </a:rPr>
              <a:t>Further Reading: </a:t>
            </a:r>
            <a:r>
              <a:rPr lang="en-US" sz="3500" u="sng" spc="8" dirty="0">
                <a:solidFill>
                  <a:srgbClr val="283991"/>
                </a:solidFill>
                <a:latin typeface="Helvetica World"/>
                <a:ea typeface="Helvetica World"/>
                <a:cs typeface="Helvetica World"/>
                <a:sym typeface="Helvetica World"/>
                <a:hlinkClick r:id="rId4" tooltip="https://www.ema.europa.eu/en/human-regulatory-overview/pharmacovigilance-overview"/>
              </a:rPr>
              <a:t>EMA - Pharmacovigilance - Overview </a:t>
            </a:r>
          </a:p>
        </p:txBody>
      </p:sp>
      <p:sp>
        <p:nvSpPr>
          <p:cNvPr id="4" name="TextBox 4"/>
          <p:cNvSpPr txBox="1"/>
          <p:nvPr/>
        </p:nvSpPr>
        <p:spPr>
          <a:xfrm>
            <a:off x="503458" y="358803"/>
            <a:ext cx="15590520" cy="1487587"/>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Case Study 2: Ensuring Drug Safety (Pharmacovigilance)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TextBox 3"/>
          <p:cNvSpPr txBox="1"/>
          <p:nvPr/>
        </p:nvSpPr>
        <p:spPr>
          <a:xfrm>
            <a:off x="653155" y="3514633"/>
            <a:ext cx="16943893" cy="2178939"/>
          </a:xfrm>
          <a:prstGeom prst="rect">
            <a:avLst/>
          </a:prstGeom>
        </p:spPr>
        <p:txBody>
          <a:bodyPr lIns="0" tIns="0" rIns="0" bIns="0" rtlCol="0" anchor="t">
            <a:spAutoFit/>
          </a:bodyPr>
          <a:lstStyle/>
          <a:p>
            <a:pPr algn="l">
              <a:lnSpc>
                <a:spcPts val="4319"/>
              </a:lnSpc>
            </a:pPr>
            <a:endParaRPr dirty="0"/>
          </a:p>
          <a:p>
            <a:pPr algn="l">
              <a:lnSpc>
                <a:spcPts val="4319"/>
              </a:lnSpc>
            </a:pPr>
            <a:r>
              <a:rPr lang="en-US" sz="3999" b="1" spc="7" dirty="0">
                <a:solidFill>
                  <a:srgbClr val="283991"/>
                </a:solidFill>
                <a:latin typeface="Helvetica World Bold"/>
                <a:ea typeface="Helvetica World Bold"/>
                <a:cs typeface="Helvetica World Bold"/>
                <a:sym typeface="Helvetica World Bold"/>
              </a:rPr>
              <a:t>How do you think reporting your own experience with a medication could help make it safer for others?</a:t>
            </a:r>
          </a:p>
          <a:p>
            <a:pPr algn="l">
              <a:lnSpc>
                <a:spcPts val="3456"/>
              </a:lnSpc>
            </a:pPr>
            <a:endParaRPr lang="en-US" sz="3999" b="1" spc="7" dirty="0">
              <a:solidFill>
                <a:srgbClr val="283991"/>
              </a:solidFill>
              <a:latin typeface="Helvetica World Bold"/>
              <a:ea typeface="Helvetica World Bold"/>
              <a:cs typeface="Helvetica World Bold"/>
              <a:sym typeface="Helvetica World Bold"/>
            </a:endParaRPr>
          </a:p>
        </p:txBody>
      </p:sp>
      <p:sp>
        <p:nvSpPr>
          <p:cNvPr id="4" name="TextBox 4"/>
          <p:cNvSpPr txBox="1"/>
          <p:nvPr/>
        </p:nvSpPr>
        <p:spPr>
          <a:xfrm>
            <a:off x="503458" y="588731"/>
            <a:ext cx="15590520" cy="1492781"/>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Reflective Question for Drug Safety</a:t>
            </a:r>
          </a:p>
          <a:p>
            <a:pPr algn="l">
              <a:lnSpc>
                <a:spcPts val="5832"/>
              </a:lnSpc>
            </a:pPr>
            <a:endParaRPr lang="en-US" sz="5400" b="1" dirty="0">
              <a:solidFill>
                <a:srgbClr val="FCB040"/>
              </a:solidFill>
              <a:latin typeface="Helvetica World Bold"/>
              <a:ea typeface="Helvetica World Bold"/>
              <a:cs typeface="Helvetica World Bold"/>
              <a:sym typeface="Helvetica World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883115" y="2933700"/>
            <a:ext cx="3128210" cy="4721826"/>
          </a:xfrm>
          <a:custGeom>
            <a:avLst/>
            <a:gdLst/>
            <a:ahLst/>
            <a:cxnLst/>
            <a:rect l="l" t="t" r="r" b="b"/>
            <a:pathLst>
              <a:path w="3128210" h="4721826">
                <a:moveTo>
                  <a:pt x="0" y="0"/>
                </a:moveTo>
                <a:lnTo>
                  <a:pt x="3128210" y="0"/>
                </a:lnTo>
                <a:lnTo>
                  <a:pt x="3128210" y="4721826"/>
                </a:lnTo>
                <a:lnTo>
                  <a:pt x="0" y="472182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TextBox 3"/>
          <p:cNvSpPr txBox="1"/>
          <p:nvPr/>
        </p:nvSpPr>
        <p:spPr>
          <a:xfrm>
            <a:off x="856700" y="2514657"/>
            <a:ext cx="13914454" cy="6863715"/>
          </a:xfrm>
          <a:prstGeom prst="rect">
            <a:avLst/>
          </a:prstGeom>
        </p:spPr>
        <p:txBody>
          <a:bodyPr lIns="0" tIns="0" rIns="0" bIns="0" rtlCol="0" anchor="t">
            <a:spAutoFit/>
          </a:bodyPr>
          <a:lstStyle/>
          <a:p>
            <a:pPr marL="755652" lvl="1" indent="-377826"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About Diabetes: </a:t>
            </a:r>
            <a:r>
              <a:rPr lang="en-US" sz="3500" spc="7" dirty="0">
                <a:solidFill>
                  <a:srgbClr val="283991"/>
                </a:solidFill>
                <a:latin typeface="Helvetica World"/>
                <a:ea typeface="Helvetica World"/>
                <a:cs typeface="Helvetica World"/>
                <a:sym typeface="Helvetica World"/>
              </a:rPr>
              <a:t>Diabetes is a chronic condition where the body struggles to manage blood sugar levels. It can lead to serious health issues if not managed well.</a:t>
            </a:r>
          </a:p>
          <a:p>
            <a:pPr marL="755652" lvl="1" indent="-377826"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Using RWD: </a:t>
            </a:r>
            <a:r>
              <a:rPr lang="en-US" sz="3500" spc="7" dirty="0">
                <a:solidFill>
                  <a:srgbClr val="283991"/>
                </a:solidFill>
                <a:latin typeface="Helvetica World"/>
                <a:ea typeface="Helvetica World"/>
                <a:cs typeface="Helvetica World"/>
                <a:sym typeface="Helvetica World"/>
              </a:rPr>
              <a:t>Wearable devices, like fitness trackers and continuous glucose monitors, provide real-time data on a patient’s health, such as blood sugar levels, activity, and heart rate.</a:t>
            </a:r>
          </a:p>
          <a:p>
            <a:pPr marL="755652" lvl="1" indent="-377826"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Outcome: </a:t>
            </a:r>
            <a:r>
              <a:rPr lang="en-US" sz="3500" spc="7" dirty="0">
                <a:solidFill>
                  <a:srgbClr val="283991"/>
                </a:solidFill>
                <a:latin typeface="Helvetica World"/>
                <a:ea typeface="Helvetica World"/>
                <a:cs typeface="Helvetica World"/>
                <a:sym typeface="Helvetica World"/>
              </a:rPr>
              <a:t>This data helps patients better manage their condition day-to-day and allows doctors to adjust treatments based on real-time information. It also empowers patients by giving them more control over their own health.</a:t>
            </a:r>
          </a:p>
          <a:p>
            <a:pPr marL="755652" lvl="1" indent="-377826"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Key Point: </a:t>
            </a:r>
            <a:r>
              <a:rPr lang="en-US" sz="3500" spc="7" dirty="0">
                <a:solidFill>
                  <a:srgbClr val="283991"/>
                </a:solidFill>
                <a:latin typeface="Helvetica World"/>
                <a:ea typeface="Helvetica World"/>
                <a:cs typeface="Helvetica World"/>
                <a:sym typeface="Helvetica World"/>
              </a:rPr>
              <a:t>Wearable devices are making diabetes management more efficient and </a:t>
            </a:r>
            <a:r>
              <a:rPr lang="en-US" sz="3500" spc="7" dirty="0" err="1">
                <a:solidFill>
                  <a:srgbClr val="283991"/>
                </a:solidFill>
                <a:latin typeface="Helvetica World"/>
                <a:ea typeface="Helvetica World"/>
                <a:cs typeface="Helvetica World"/>
                <a:sym typeface="Helvetica World"/>
              </a:rPr>
              <a:t>personalised</a:t>
            </a:r>
            <a:r>
              <a:rPr lang="en-US" sz="3500" spc="7" dirty="0">
                <a:solidFill>
                  <a:srgbClr val="283991"/>
                </a:solidFill>
                <a:latin typeface="Helvetica World"/>
                <a:ea typeface="Helvetica World"/>
                <a:cs typeface="Helvetica World"/>
                <a:sym typeface="Helvetica World"/>
              </a:rPr>
              <a:t>, improving patient outcomes and quality of life.</a:t>
            </a:r>
          </a:p>
          <a:p>
            <a:pPr algn="l">
              <a:lnSpc>
                <a:spcPts val="3780"/>
              </a:lnSpc>
            </a:pPr>
            <a:endParaRPr lang="en-US" sz="3500" spc="7" dirty="0">
              <a:solidFill>
                <a:srgbClr val="283991"/>
              </a:solidFill>
              <a:latin typeface="Helvetica World"/>
              <a:ea typeface="Helvetica World"/>
              <a:cs typeface="Helvetica World"/>
              <a:sym typeface="Helvetica World"/>
            </a:endParaRPr>
          </a:p>
        </p:txBody>
      </p:sp>
      <p:sp>
        <p:nvSpPr>
          <p:cNvPr id="4" name="TextBox 4"/>
          <p:cNvSpPr txBox="1"/>
          <p:nvPr/>
        </p:nvSpPr>
        <p:spPr>
          <a:xfrm>
            <a:off x="856700" y="284906"/>
            <a:ext cx="15590520" cy="1487587"/>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Case Study 3: Health Tech and Wearables for Diabetes Management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1254" y="3449648"/>
            <a:ext cx="10778600" cy="2205732"/>
          </a:xfrm>
          <a:prstGeom prst="rect">
            <a:avLst/>
          </a:prstGeom>
        </p:spPr>
        <p:txBody>
          <a:bodyPr wrap="square" lIns="0" tIns="0" rIns="0" bIns="0" rtlCol="0" anchor="t">
            <a:spAutoFit/>
          </a:bodyPr>
          <a:lstStyle/>
          <a:p>
            <a:pPr>
              <a:lnSpc>
                <a:spcPts val="4319"/>
              </a:lnSpc>
            </a:pPr>
            <a:r>
              <a:rPr lang="en-US" sz="3999" b="1" spc="7" dirty="0">
                <a:solidFill>
                  <a:srgbClr val="283991"/>
                </a:solidFill>
                <a:latin typeface="Helvetica World Bold"/>
                <a:ea typeface="Helvetica World Bold"/>
                <a:cs typeface="Helvetica World Bold"/>
              </a:rPr>
              <a:t>If you use a fitness tracker or health app—how would you feel about sharing that data for research, if privacy was guaranteed?</a:t>
            </a:r>
          </a:p>
          <a:p>
            <a:pPr algn="l">
              <a:lnSpc>
                <a:spcPts val="4319"/>
              </a:lnSpc>
            </a:pPr>
            <a:endParaRPr lang="en-US" sz="3999" b="1" spc="7" dirty="0">
              <a:solidFill>
                <a:srgbClr val="283991"/>
              </a:solidFill>
              <a:latin typeface="Helvetica World Bold"/>
              <a:ea typeface="Helvetica World Bold"/>
              <a:cs typeface="Helvetica World Bold"/>
              <a:sym typeface="Helvetica World Bold"/>
            </a:endParaRPr>
          </a:p>
        </p:txBody>
      </p:sp>
      <p:sp>
        <p:nvSpPr>
          <p:cNvPr id="3" name="TextBox 3"/>
          <p:cNvSpPr txBox="1"/>
          <p:nvPr/>
        </p:nvSpPr>
        <p:spPr>
          <a:xfrm>
            <a:off x="492055" y="471047"/>
            <a:ext cx="17795945" cy="743793"/>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Reflective Question</a:t>
            </a:r>
          </a:p>
        </p:txBody>
      </p:sp>
      <p:sp>
        <p:nvSpPr>
          <p:cNvPr id="4" name="TextBox 4"/>
          <p:cNvSpPr txBox="1"/>
          <p:nvPr/>
        </p:nvSpPr>
        <p:spPr>
          <a:xfrm>
            <a:off x="17447351" y="9407200"/>
            <a:ext cx="299395" cy="486637"/>
          </a:xfrm>
          <a:prstGeom prst="rect">
            <a:avLst/>
          </a:prstGeom>
        </p:spPr>
        <p:txBody>
          <a:bodyPr lIns="0" tIns="0" rIns="0" bIns="0" rtlCol="0" anchor="t">
            <a:spAutoFit/>
          </a:bodyPr>
          <a:lstStyle/>
          <a:p>
            <a:pPr algn="ctr">
              <a:lnSpc>
                <a:spcPts val="3615"/>
              </a:lnSpc>
              <a:spcBef>
                <a:spcPct val="0"/>
              </a:spcBef>
            </a:pPr>
            <a:r>
              <a:rPr lang="en-US" sz="3347" b="1" spc="-1" dirty="0">
                <a:solidFill>
                  <a:srgbClr val="000000"/>
                </a:solidFill>
                <a:latin typeface="Arimo Bold"/>
                <a:ea typeface="Arimo Bold"/>
                <a:cs typeface="Arimo Bold"/>
                <a:sym typeface="Arimo Bold"/>
              </a:rPr>
              <a:t>7</a:t>
            </a:r>
          </a:p>
        </p:txBody>
      </p:sp>
      <p:sp>
        <p:nvSpPr>
          <p:cNvPr id="5" name="Freeform 5"/>
          <p:cNvSpPr/>
          <p:nvPr/>
        </p:nvSpPr>
        <p:spPr>
          <a:xfrm>
            <a:off x="12294636" y="1411394"/>
            <a:ext cx="5452110" cy="8229600"/>
          </a:xfrm>
          <a:custGeom>
            <a:avLst/>
            <a:gdLst/>
            <a:ahLst/>
            <a:cxnLst/>
            <a:rect l="l" t="t" r="r" b="b"/>
            <a:pathLst>
              <a:path w="5452110" h="8229600">
                <a:moveTo>
                  <a:pt x="0" y="0"/>
                </a:moveTo>
                <a:lnTo>
                  <a:pt x="5452110" y="0"/>
                </a:lnTo>
                <a:lnTo>
                  <a:pt x="5452110" y="8229600"/>
                </a:lnTo>
                <a:lnTo>
                  <a:pt x="0" y="82296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extLst>
                <a:ext uri="{28A0092B-C50C-407E-A947-70E740481C1C}">
                  <a14:useLocalDpi xmlns:a14="http://schemas.microsoft.com/office/drawing/2010/main"/>
                </a:ext>
              </a:extLst>
            </a:blip>
            <a:stretch>
              <a:fillRect t="-9259" b="-9259"/>
            </a:stretch>
          </a:blipFill>
        </p:spPr>
        <p:txBody>
          <a:bodyPr/>
          <a:lstStyle/>
          <a:p>
            <a:endParaRPr lang="en-GB"/>
          </a:p>
        </p:txBody>
      </p:sp>
      <p:sp>
        <p:nvSpPr>
          <p:cNvPr id="3" name="TextBox 3"/>
          <p:cNvSpPr txBox="1"/>
          <p:nvPr/>
        </p:nvSpPr>
        <p:spPr>
          <a:xfrm>
            <a:off x="447542" y="3000685"/>
            <a:ext cx="17149507" cy="6387465"/>
          </a:xfrm>
          <a:prstGeom prst="rect">
            <a:avLst/>
          </a:prstGeom>
        </p:spPr>
        <p:txBody>
          <a:bodyPr lIns="0" tIns="0" rIns="0" bIns="0" rtlCol="0" anchor="t">
            <a:spAutoFit/>
          </a:bodyPr>
          <a:lstStyle/>
          <a:p>
            <a:pPr marL="755651" lvl="1" indent="-377825"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About MS: </a:t>
            </a:r>
            <a:r>
              <a:rPr lang="en-US" sz="3500" spc="7" dirty="0">
                <a:solidFill>
                  <a:srgbClr val="283991"/>
                </a:solidFill>
                <a:latin typeface="Helvetica World"/>
                <a:ea typeface="Helvetica World"/>
                <a:cs typeface="Helvetica World"/>
                <a:sym typeface="Helvetica World"/>
              </a:rPr>
              <a:t>Multiple sclerosis (MS) is a disease where the immune system attacks the nerves, leading to issues with movement, balance, and vision.</a:t>
            </a:r>
          </a:p>
          <a:p>
            <a:pPr marL="755651" lvl="1" indent="-377825"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Using RWD: </a:t>
            </a:r>
            <a:r>
              <a:rPr lang="en-US" sz="3500" spc="7" dirty="0">
                <a:solidFill>
                  <a:srgbClr val="283991"/>
                </a:solidFill>
                <a:latin typeface="Helvetica World"/>
                <a:ea typeface="Helvetica World"/>
                <a:cs typeface="Helvetica World"/>
                <a:sym typeface="Helvetica World"/>
              </a:rPr>
              <a:t>Data from health insurance records and hospitals has been used to track MS patients’ adher</a:t>
            </a:r>
            <a:r>
              <a:rPr lang="en-US" sz="3500" u="none" spc="7" dirty="0">
                <a:solidFill>
                  <a:srgbClr val="283991"/>
                </a:solidFill>
                <a:latin typeface="Helvetica World"/>
                <a:ea typeface="Helvetica World"/>
                <a:cs typeface="Helvetica World"/>
                <a:sym typeface="Helvetica World"/>
              </a:rPr>
              <a:t>e</a:t>
            </a:r>
            <a:r>
              <a:rPr lang="en-US" sz="3500" spc="7" dirty="0">
                <a:solidFill>
                  <a:srgbClr val="283991"/>
                </a:solidFill>
                <a:latin typeface="Helvetica World"/>
                <a:ea typeface="Helvetica World"/>
                <a:cs typeface="Helvetica World"/>
                <a:sym typeface="Helvetica World"/>
              </a:rPr>
              <a:t>nce to prescribed medications an</a:t>
            </a:r>
            <a:r>
              <a:rPr lang="en-US" sz="3500" u="none" spc="7" dirty="0">
                <a:solidFill>
                  <a:srgbClr val="283991"/>
                </a:solidFill>
                <a:latin typeface="Helvetica World"/>
                <a:ea typeface="Helvetica World"/>
                <a:cs typeface="Helvetica World"/>
                <a:sym typeface="Helvetica World"/>
              </a:rPr>
              <a:t>d the progre</a:t>
            </a:r>
            <a:r>
              <a:rPr lang="en-US" sz="3500" spc="7" dirty="0">
                <a:solidFill>
                  <a:srgbClr val="283991"/>
                </a:solidFill>
                <a:latin typeface="Helvetica World"/>
                <a:ea typeface="Helvetica World"/>
                <a:cs typeface="Helvetica World"/>
                <a:sym typeface="Helvetica World"/>
              </a:rPr>
              <a:t>ssion of th</a:t>
            </a:r>
            <a:r>
              <a:rPr lang="en-US" sz="3500" u="none" spc="7" dirty="0">
                <a:solidFill>
                  <a:srgbClr val="283991"/>
                </a:solidFill>
                <a:latin typeface="Helvetica World"/>
                <a:ea typeface="Helvetica World"/>
                <a:cs typeface="Helvetica World"/>
                <a:sym typeface="Helvetica World"/>
              </a:rPr>
              <a:t>e dise</a:t>
            </a:r>
            <a:r>
              <a:rPr lang="en-US" sz="3500" spc="7" dirty="0">
                <a:solidFill>
                  <a:srgbClr val="283991"/>
                </a:solidFill>
                <a:latin typeface="Helvetica World"/>
                <a:ea typeface="Helvetica World"/>
                <a:cs typeface="Helvetica World"/>
                <a:sym typeface="Helvetica World"/>
              </a:rPr>
              <a:t>ase.</a:t>
            </a:r>
          </a:p>
          <a:p>
            <a:pPr marL="755651" lvl="1" indent="-377825"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Outcome: </a:t>
            </a:r>
            <a:r>
              <a:rPr lang="en-US" sz="3500" spc="7" dirty="0">
                <a:solidFill>
                  <a:srgbClr val="283991"/>
                </a:solidFill>
                <a:latin typeface="Helvetica World"/>
                <a:ea typeface="Helvetica World"/>
                <a:cs typeface="Helvetica World"/>
                <a:sym typeface="Helvetica World"/>
              </a:rPr>
              <a:t>This data helps researchers understand which</a:t>
            </a:r>
            <a:r>
              <a:rPr lang="en-US" sz="3500" u="none" spc="7" dirty="0">
                <a:solidFill>
                  <a:srgbClr val="283991"/>
                </a:solidFill>
                <a:latin typeface="Helvetica World"/>
                <a:ea typeface="Helvetica World"/>
                <a:cs typeface="Helvetica World"/>
                <a:sym typeface="Helvetica World"/>
              </a:rPr>
              <a:t> treatment</a:t>
            </a:r>
            <a:r>
              <a:rPr lang="en-US" sz="3500" spc="7" dirty="0">
                <a:solidFill>
                  <a:srgbClr val="283991"/>
                </a:solidFill>
                <a:latin typeface="Helvetica World"/>
                <a:ea typeface="Helvetica World"/>
                <a:cs typeface="Helvetica World"/>
                <a:sym typeface="Helvetica World"/>
              </a:rPr>
              <a:t>s are working best and where </a:t>
            </a:r>
            <a:r>
              <a:rPr lang="en-US" sz="3500" u="none" spc="7" dirty="0">
                <a:solidFill>
                  <a:srgbClr val="283991"/>
                </a:solidFill>
                <a:latin typeface="Helvetica World"/>
                <a:ea typeface="Helvetica World"/>
                <a:cs typeface="Helvetica World"/>
                <a:sym typeface="Helvetica World"/>
              </a:rPr>
              <a:t>patients</a:t>
            </a:r>
            <a:r>
              <a:rPr lang="en-US" sz="3500" spc="7" dirty="0">
                <a:solidFill>
                  <a:srgbClr val="283991"/>
                </a:solidFill>
                <a:latin typeface="Helvetica World"/>
                <a:ea typeface="Helvetica World"/>
                <a:cs typeface="Helvetica World"/>
                <a:sym typeface="Helvetica World"/>
              </a:rPr>
              <a:t> might be struggling to stick to their tre</a:t>
            </a:r>
            <a:r>
              <a:rPr lang="en-US" sz="3500" u="none" spc="7" dirty="0">
                <a:solidFill>
                  <a:srgbClr val="283991"/>
                </a:solidFill>
                <a:latin typeface="Helvetica World"/>
                <a:ea typeface="Helvetica World"/>
                <a:cs typeface="Helvetica World"/>
                <a:sym typeface="Helvetica World"/>
              </a:rPr>
              <a:t>at</a:t>
            </a:r>
            <a:r>
              <a:rPr lang="en-US" sz="3500" spc="7" dirty="0">
                <a:solidFill>
                  <a:srgbClr val="283991"/>
                </a:solidFill>
                <a:latin typeface="Helvetica World"/>
                <a:ea typeface="Helvetica World"/>
                <a:cs typeface="Helvetica World"/>
                <a:sym typeface="Helvetica World"/>
              </a:rPr>
              <a:t>men</a:t>
            </a:r>
            <a:r>
              <a:rPr lang="en-US" sz="3500" u="none" spc="7" dirty="0">
                <a:solidFill>
                  <a:srgbClr val="283991"/>
                </a:solidFill>
                <a:latin typeface="Helvetica World"/>
                <a:ea typeface="Helvetica World"/>
                <a:cs typeface="Helvetica World"/>
                <a:sym typeface="Helvetica World"/>
              </a:rPr>
              <a:t>t pla</a:t>
            </a:r>
            <a:r>
              <a:rPr lang="en-US" sz="3500" spc="7" dirty="0">
                <a:solidFill>
                  <a:srgbClr val="283991"/>
                </a:solidFill>
                <a:latin typeface="Helvetica World"/>
                <a:ea typeface="Helvetica World"/>
                <a:cs typeface="Helvetica World"/>
                <a:sym typeface="Helvetica World"/>
              </a:rPr>
              <a:t>ns. It al</a:t>
            </a:r>
            <a:r>
              <a:rPr lang="en-US" sz="3500" u="none" spc="7" dirty="0">
                <a:solidFill>
                  <a:srgbClr val="283991"/>
                </a:solidFill>
                <a:latin typeface="Helvetica World"/>
                <a:ea typeface="Helvetica World"/>
                <a:cs typeface="Helvetica World"/>
                <a:sym typeface="Helvetica World"/>
              </a:rPr>
              <a:t>so </a:t>
            </a:r>
            <a:r>
              <a:rPr lang="en-US" sz="3500" spc="7" dirty="0">
                <a:solidFill>
                  <a:srgbClr val="283991"/>
                </a:solidFill>
                <a:latin typeface="Helvetica World"/>
                <a:ea typeface="Helvetica World"/>
                <a:cs typeface="Helvetica World"/>
                <a:sym typeface="Helvetica World"/>
              </a:rPr>
              <a:t>show</a:t>
            </a:r>
            <a:r>
              <a:rPr lang="en-US" sz="3500" u="none" spc="7" dirty="0">
                <a:solidFill>
                  <a:srgbClr val="283991"/>
                </a:solidFill>
                <a:latin typeface="Helvetica World"/>
                <a:ea typeface="Helvetica World"/>
                <a:cs typeface="Helvetica World"/>
                <a:sym typeface="Helvetica World"/>
              </a:rPr>
              <a:t>s h</a:t>
            </a:r>
            <a:r>
              <a:rPr lang="en-US" sz="3500" spc="7" dirty="0">
                <a:solidFill>
                  <a:srgbClr val="283991"/>
                </a:solidFill>
                <a:latin typeface="Helvetica World"/>
                <a:ea typeface="Helvetica World"/>
                <a:cs typeface="Helvetica World"/>
                <a:sym typeface="Helvetica World"/>
              </a:rPr>
              <a:t>ow</a:t>
            </a:r>
            <a:r>
              <a:rPr lang="en-US" sz="3500" u="none" spc="7" dirty="0">
                <a:solidFill>
                  <a:srgbClr val="283991"/>
                </a:solidFill>
                <a:latin typeface="Helvetica World"/>
                <a:ea typeface="Helvetica World"/>
                <a:cs typeface="Helvetica World"/>
                <a:sym typeface="Helvetica World"/>
              </a:rPr>
              <a:t> m</a:t>
            </a:r>
            <a:r>
              <a:rPr lang="en-US" sz="3500" spc="7" dirty="0">
                <a:solidFill>
                  <a:srgbClr val="283991"/>
                </a:solidFill>
                <a:latin typeface="Helvetica World"/>
                <a:ea typeface="Helvetica World"/>
                <a:cs typeface="Helvetica World"/>
                <a:sym typeface="Helvetica World"/>
              </a:rPr>
              <a:t>any pr</a:t>
            </a:r>
            <a:r>
              <a:rPr lang="en-US" sz="3500" u="none" spc="7" dirty="0">
                <a:solidFill>
                  <a:srgbClr val="283991"/>
                </a:solidFill>
                <a:latin typeface="Helvetica World"/>
                <a:ea typeface="Helvetica World"/>
                <a:cs typeface="Helvetica World"/>
                <a:sym typeface="Helvetica World"/>
              </a:rPr>
              <a:t>escriptions</a:t>
            </a:r>
            <a:r>
              <a:rPr lang="en-US" sz="3500" spc="7" dirty="0">
                <a:solidFill>
                  <a:srgbClr val="283991"/>
                </a:solidFill>
                <a:latin typeface="Helvetica World"/>
                <a:ea typeface="Helvetica World"/>
                <a:cs typeface="Helvetica World"/>
                <a:sym typeface="Helvetica World"/>
              </a:rPr>
              <a:t> are be</a:t>
            </a:r>
            <a:r>
              <a:rPr lang="en-US" sz="3500" u="none" spc="7" dirty="0">
                <a:solidFill>
                  <a:srgbClr val="283991"/>
                </a:solidFill>
                <a:latin typeface="Helvetica World"/>
                <a:ea typeface="Helvetica World"/>
                <a:cs typeface="Helvetica World"/>
                <a:sym typeface="Helvetica World"/>
              </a:rPr>
              <a:t>ing</a:t>
            </a:r>
            <a:r>
              <a:rPr lang="en-US" sz="3500" spc="7" dirty="0">
                <a:solidFill>
                  <a:srgbClr val="283991"/>
                </a:solidFill>
                <a:latin typeface="Helvetica World"/>
                <a:ea typeface="Helvetica World"/>
                <a:cs typeface="Helvetica World"/>
                <a:sym typeface="Helvetica World"/>
              </a:rPr>
              <a:t> given i</a:t>
            </a:r>
            <a:r>
              <a:rPr lang="en-US" sz="3500" u="none" spc="7" dirty="0">
                <a:solidFill>
                  <a:srgbClr val="283991"/>
                </a:solidFill>
                <a:latin typeface="Helvetica World"/>
                <a:ea typeface="Helvetica World"/>
                <a:cs typeface="Helvetica World"/>
                <a:sym typeface="Helvetica World"/>
              </a:rPr>
              <a:t>n </a:t>
            </a:r>
            <a:r>
              <a:rPr lang="en-US" sz="3500" spc="7" dirty="0">
                <a:solidFill>
                  <a:srgbClr val="283991"/>
                </a:solidFill>
                <a:latin typeface="Helvetica World"/>
                <a:ea typeface="Helvetica World"/>
                <a:cs typeface="Helvetica World"/>
                <a:sym typeface="Helvetica World"/>
              </a:rPr>
              <a:t>differ</a:t>
            </a:r>
            <a:r>
              <a:rPr lang="en-US" sz="3500" u="none" spc="7" dirty="0">
                <a:solidFill>
                  <a:srgbClr val="283991"/>
                </a:solidFill>
                <a:latin typeface="Helvetica World"/>
                <a:ea typeface="Helvetica World"/>
                <a:cs typeface="Helvetica World"/>
                <a:sym typeface="Helvetica World"/>
              </a:rPr>
              <a:t>en</a:t>
            </a:r>
            <a:r>
              <a:rPr lang="en-US" sz="3500" spc="7" dirty="0">
                <a:solidFill>
                  <a:srgbClr val="283991"/>
                </a:solidFill>
                <a:latin typeface="Helvetica World"/>
                <a:ea typeface="Helvetica World"/>
                <a:cs typeface="Helvetica World"/>
                <a:sym typeface="Helvetica World"/>
              </a:rPr>
              <a:t>t regio</a:t>
            </a:r>
            <a:r>
              <a:rPr lang="en-US" sz="3500" u="none" spc="7" dirty="0">
                <a:solidFill>
                  <a:srgbClr val="283991"/>
                </a:solidFill>
                <a:latin typeface="Helvetica World"/>
                <a:ea typeface="Helvetica World"/>
                <a:cs typeface="Helvetica World"/>
                <a:sym typeface="Helvetica World"/>
              </a:rPr>
              <a:t>n</a:t>
            </a:r>
            <a:r>
              <a:rPr lang="en-US" sz="3500" spc="7" dirty="0">
                <a:solidFill>
                  <a:srgbClr val="283991"/>
                </a:solidFill>
                <a:latin typeface="Helvetica World"/>
                <a:ea typeface="Helvetica World"/>
                <a:cs typeface="Helvetica World"/>
                <a:sym typeface="Helvetica World"/>
              </a:rPr>
              <a:t>s, which c</a:t>
            </a:r>
            <a:r>
              <a:rPr lang="en-US" sz="3500" u="none" spc="7" dirty="0">
                <a:solidFill>
                  <a:srgbClr val="283991"/>
                </a:solidFill>
                <a:latin typeface="Helvetica World"/>
                <a:ea typeface="Helvetica World"/>
                <a:cs typeface="Helvetica World"/>
                <a:sym typeface="Helvetica World"/>
              </a:rPr>
              <a:t>a</a:t>
            </a:r>
            <a:r>
              <a:rPr lang="en-US" sz="3500" spc="7" dirty="0">
                <a:solidFill>
                  <a:srgbClr val="283991"/>
                </a:solidFill>
                <a:latin typeface="Helvetica World"/>
                <a:ea typeface="Helvetica World"/>
                <a:cs typeface="Helvetica World"/>
                <a:sym typeface="Helvetica World"/>
              </a:rPr>
              <a:t>n h</a:t>
            </a:r>
            <a:r>
              <a:rPr lang="en-US" sz="3500" u="none" spc="7" dirty="0">
                <a:solidFill>
                  <a:srgbClr val="283991"/>
                </a:solidFill>
                <a:latin typeface="Helvetica World"/>
                <a:ea typeface="Helvetica World"/>
                <a:cs typeface="Helvetica World"/>
                <a:sym typeface="Helvetica World"/>
              </a:rPr>
              <a:t>ig</a:t>
            </a:r>
            <a:r>
              <a:rPr lang="en-US" sz="3500" spc="7" dirty="0">
                <a:solidFill>
                  <a:srgbClr val="283991"/>
                </a:solidFill>
                <a:latin typeface="Helvetica World"/>
                <a:ea typeface="Helvetica World"/>
                <a:cs typeface="Helvetica World"/>
                <a:sym typeface="Helvetica World"/>
              </a:rPr>
              <a:t>hlight a</a:t>
            </a:r>
            <a:r>
              <a:rPr lang="en-US" sz="3500" u="none" spc="7" dirty="0">
                <a:solidFill>
                  <a:srgbClr val="283991"/>
                </a:solidFill>
                <a:latin typeface="Helvetica World"/>
                <a:ea typeface="Helvetica World"/>
                <a:cs typeface="Helvetica World"/>
                <a:sym typeface="Helvetica World"/>
              </a:rPr>
              <a:t>reas</a:t>
            </a:r>
            <a:r>
              <a:rPr lang="en-US" sz="3500" spc="7" dirty="0">
                <a:solidFill>
                  <a:srgbClr val="283991"/>
                </a:solidFill>
                <a:latin typeface="Helvetica World"/>
                <a:ea typeface="Helvetica World"/>
                <a:cs typeface="Helvetica World"/>
                <a:sym typeface="Helvetica World"/>
              </a:rPr>
              <a:t> wher</a:t>
            </a:r>
            <a:r>
              <a:rPr lang="en-US" sz="3500" u="none" spc="7" dirty="0">
                <a:solidFill>
                  <a:srgbClr val="283991"/>
                </a:solidFill>
                <a:latin typeface="Helvetica World"/>
                <a:ea typeface="Helvetica World"/>
                <a:cs typeface="Helvetica World"/>
                <a:sym typeface="Helvetica World"/>
              </a:rPr>
              <a:t>e</a:t>
            </a:r>
            <a:r>
              <a:rPr lang="en-US" sz="3500" spc="7" dirty="0">
                <a:solidFill>
                  <a:srgbClr val="283991"/>
                </a:solidFill>
                <a:latin typeface="Helvetica World"/>
                <a:ea typeface="Helvetica World"/>
                <a:cs typeface="Helvetica World"/>
                <a:sym typeface="Helvetica World"/>
              </a:rPr>
              <a:t> m</a:t>
            </a:r>
            <a:r>
              <a:rPr lang="en-US" sz="3500" u="none" spc="7" dirty="0">
                <a:solidFill>
                  <a:srgbClr val="283991"/>
                </a:solidFill>
                <a:latin typeface="Helvetica World"/>
                <a:ea typeface="Helvetica World"/>
                <a:cs typeface="Helvetica World"/>
                <a:sym typeface="Helvetica World"/>
              </a:rPr>
              <a:t>or</a:t>
            </a:r>
            <a:r>
              <a:rPr lang="en-US" sz="3500" spc="7" dirty="0">
                <a:solidFill>
                  <a:srgbClr val="283991"/>
                </a:solidFill>
                <a:latin typeface="Helvetica World"/>
                <a:ea typeface="Helvetica World"/>
                <a:cs typeface="Helvetica World"/>
                <a:sym typeface="Helvetica World"/>
              </a:rPr>
              <a:t>e e</a:t>
            </a:r>
            <a:r>
              <a:rPr lang="en-US" sz="3500" u="none" spc="7" dirty="0">
                <a:solidFill>
                  <a:srgbClr val="283991"/>
                </a:solidFill>
                <a:latin typeface="Helvetica World"/>
                <a:ea typeface="Helvetica World"/>
                <a:cs typeface="Helvetica World"/>
                <a:sym typeface="Helvetica World"/>
              </a:rPr>
              <a:t>duc</a:t>
            </a:r>
            <a:r>
              <a:rPr lang="en-US" sz="3500" spc="7" dirty="0">
                <a:solidFill>
                  <a:srgbClr val="283991"/>
                </a:solidFill>
                <a:latin typeface="Helvetica World"/>
                <a:ea typeface="Helvetica World"/>
                <a:cs typeface="Helvetica World"/>
                <a:sym typeface="Helvetica World"/>
              </a:rPr>
              <a:t>ation or support may be needed.</a:t>
            </a:r>
          </a:p>
          <a:p>
            <a:pPr marL="755651" lvl="1" indent="-377825" algn="l">
              <a:lnSpc>
                <a:spcPts val="3780"/>
              </a:lnSpc>
              <a:buFont typeface="Arial"/>
              <a:buChar char="•"/>
            </a:pPr>
            <a:r>
              <a:rPr lang="en-US" sz="3500" b="1" spc="7" dirty="0">
                <a:solidFill>
                  <a:srgbClr val="283991"/>
                </a:solidFill>
                <a:latin typeface="Helvetica World Bold"/>
                <a:ea typeface="Helvetica World Bold"/>
                <a:cs typeface="Helvetica World Bold"/>
                <a:sym typeface="Helvetica World Bold"/>
              </a:rPr>
              <a:t>Key Point: </a:t>
            </a:r>
            <a:r>
              <a:rPr lang="en-US" sz="3500" spc="7" dirty="0">
                <a:solidFill>
                  <a:srgbClr val="283991"/>
                </a:solidFill>
                <a:latin typeface="Helvetica World"/>
                <a:ea typeface="Helvetica World"/>
                <a:cs typeface="Helvetica World"/>
                <a:sym typeface="Helvetica World"/>
              </a:rPr>
              <a:t>RWD helps healthcare providers identify where MS patients may need more help staying on track with their treatments, improving their long-term outcomes.</a:t>
            </a:r>
          </a:p>
          <a:p>
            <a:pPr algn="l">
              <a:lnSpc>
                <a:spcPts val="3780"/>
              </a:lnSpc>
            </a:pPr>
            <a:endParaRPr lang="en-US" sz="3500" spc="7" dirty="0">
              <a:solidFill>
                <a:srgbClr val="283991"/>
              </a:solidFill>
              <a:latin typeface="Helvetica World"/>
              <a:ea typeface="Helvetica World"/>
              <a:cs typeface="Helvetica World"/>
              <a:sym typeface="Helvetica World"/>
            </a:endParaRPr>
          </a:p>
        </p:txBody>
      </p:sp>
      <p:sp>
        <p:nvSpPr>
          <p:cNvPr id="4" name="TextBox 4"/>
          <p:cNvSpPr txBox="1"/>
          <p:nvPr/>
        </p:nvSpPr>
        <p:spPr>
          <a:xfrm>
            <a:off x="883121" y="283056"/>
            <a:ext cx="16858349" cy="2236574"/>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Case Study 4: Using RWD to Improve Multiple Sclerosis (MS) Treatment</a:t>
            </a:r>
          </a:p>
          <a:p>
            <a:pPr algn="l">
              <a:lnSpc>
                <a:spcPts val="5832"/>
              </a:lnSpc>
            </a:pPr>
            <a:endParaRPr lang="en-US" sz="5400" b="1" dirty="0">
              <a:solidFill>
                <a:srgbClr val="FCB040"/>
              </a:solidFill>
              <a:latin typeface="Helvetica World Bold"/>
              <a:ea typeface="Helvetica World Bold"/>
              <a:cs typeface="Helvetica World Bold"/>
              <a:sym typeface="Helvetica World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extLst>
                <a:ext uri="{28A0092B-C50C-407E-A947-70E740481C1C}">
                  <a14:useLocalDpi xmlns:a14="http://schemas.microsoft.com/office/drawing/2010/main"/>
                </a:ext>
              </a:extLst>
            </a:blip>
            <a:stretch>
              <a:fillRect t="-9259" b="-9259"/>
            </a:stretch>
          </a:blipFill>
        </p:spPr>
        <p:txBody>
          <a:bodyPr/>
          <a:lstStyle/>
          <a:p>
            <a:endParaRPr lang="en-GB"/>
          </a:p>
        </p:txBody>
      </p:sp>
      <p:sp>
        <p:nvSpPr>
          <p:cNvPr id="3" name="TextBox 3"/>
          <p:cNvSpPr txBox="1"/>
          <p:nvPr/>
        </p:nvSpPr>
        <p:spPr>
          <a:xfrm>
            <a:off x="597239" y="2896025"/>
            <a:ext cx="17149507" cy="2289810"/>
          </a:xfrm>
          <a:prstGeom prst="rect">
            <a:avLst/>
          </a:prstGeom>
        </p:spPr>
        <p:txBody>
          <a:bodyPr lIns="0" tIns="0" rIns="0" bIns="0" rtlCol="0" anchor="t">
            <a:spAutoFit/>
          </a:bodyPr>
          <a:lstStyle/>
          <a:p>
            <a:pPr algn="l">
              <a:lnSpc>
                <a:spcPts val="4319"/>
              </a:lnSpc>
            </a:pPr>
            <a:endParaRPr dirty="0"/>
          </a:p>
          <a:p>
            <a:pPr algn="l">
              <a:lnSpc>
                <a:spcPts val="4319"/>
              </a:lnSpc>
            </a:pPr>
            <a:r>
              <a:rPr lang="en-US" sz="3999" b="1" spc="7" dirty="0">
                <a:solidFill>
                  <a:srgbClr val="283991"/>
                </a:solidFill>
                <a:latin typeface="Helvetica World Bold"/>
                <a:ea typeface="Helvetica World Bold"/>
                <a:cs typeface="Helvetica World Bold"/>
                <a:sym typeface="Helvetica World Bold"/>
              </a:rPr>
              <a:t>How could tracking medication adherence through data improve the care of people with long-term co</a:t>
            </a:r>
            <a:r>
              <a:rPr lang="en-US" sz="3999" b="1" u="none" spc="7" dirty="0">
                <a:solidFill>
                  <a:srgbClr val="283991"/>
                </a:solidFill>
                <a:latin typeface="Helvetica World Bold"/>
                <a:ea typeface="Helvetica World Bold"/>
                <a:cs typeface="Helvetica World Bold"/>
                <a:sym typeface="Helvetica World Bold"/>
              </a:rPr>
              <a:t>n</a:t>
            </a:r>
            <a:r>
              <a:rPr lang="en-US" sz="3999" b="1" spc="7" dirty="0">
                <a:solidFill>
                  <a:srgbClr val="283991"/>
                </a:solidFill>
                <a:latin typeface="Helvetica World Bold"/>
                <a:ea typeface="Helvetica World Bold"/>
                <a:cs typeface="Helvetica World Bold"/>
                <a:sym typeface="Helvetica World Bold"/>
              </a:rPr>
              <a:t>di</a:t>
            </a:r>
            <a:r>
              <a:rPr lang="en-US" sz="3999" b="1" u="none" spc="7" dirty="0">
                <a:solidFill>
                  <a:srgbClr val="283991"/>
                </a:solidFill>
                <a:latin typeface="Helvetica World Bold"/>
                <a:ea typeface="Helvetica World Bold"/>
                <a:cs typeface="Helvetica World Bold"/>
                <a:sym typeface="Helvetica World Bold"/>
              </a:rPr>
              <a:t>t</a:t>
            </a:r>
            <a:r>
              <a:rPr lang="en-US" sz="3999" b="1" spc="7" dirty="0">
                <a:solidFill>
                  <a:srgbClr val="283991"/>
                </a:solidFill>
                <a:latin typeface="Helvetica World Bold"/>
                <a:ea typeface="Helvetica World Bold"/>
                <a:cs typeface="Helvetica World Bold"/>
                <a:sym typeface="Helvetica World Bold"/>
              </a:rPr>
              <a:t>ion</a:t>
            </a:r>
            <a:r>
              <a:rPr lang="en-US" sz="3999" b="1" u="none" spc="7" dirty="0">
                <a:solidFill>
                  <a:srgbClr val="283991"/>
                </a:solidFill>
                <a:latin typeface="Helvetica World Bold"/>
                <a:ea typeface="Helvetica World Bold"/>
                <a:cs typeface="Helvetica World Bold"/>
                <a:sym typeface="Helvetica World Bold"/>
              </a:rPr>
              <a:t>s l</a:t>
            </a:r>
            <a:r>
              <a:rPr lang="en-US" sz="3999" b="1" spc="7" dirty="0">
                <a:solidFill>
                  <a:srgbClr val="283991"/>
                </a:solidFill>
                <a:latin typeface="Helvetica World Bold"/>
                <a:ea typeface="Helvetica World Bold"/>
                <a:cs typeface="Helvetica World Bold"/>
                <a:sym typeface="Helvetica World Bold"/>
              </a:rPr>
              <a:t>ike</a:t>
            </a:r>
            <a:r>
              <a:rPr lang="en-US" sz="3999" b="1" u="none" spc="7" dirty="0">
                <a:solidFill>
                  <a:srgbClr val="283991"/>
                </a:solidFill>
                <a:latin typeface="Helvetica World Bold"/>
                <a:ea typeface="Helvetica World Bold"/>
                <a:cs typeface="Helvetica World Bold"/>
                <a:sym typeface="Helvetica World Bold"/>
              </a:rPr>
              <a:t> MS?</a:t>
            </a:r>
          </a:p>
          <a:p>
            <a:pPr algn="l">
              <a:lnSpc>
                <a:spcPts val="4319"/>
              </a:lnSpc>
            </a:pPr>
            <a:endParaRPr lang="en-US" sz="3999" b="1" u="none" spc="7" dirty="0">
              <a:solidFill>
                <a:srgbClr val="283991"/>
              </a:solidFill>
              <a:latin typeface="Helvetica World Bold"/>
              <a:ea typeface="Helvetica World Bold"/>
              <a:cs typeface="Helvetica World Bold"/>
              <a:sym typeface="Helvetica World Bold"/>
            </a:endParaRPr>
          </a:p>
        </p:txBody>
      </p:sp>
      <p:sp>
        <p:nvSpPr>
          <p:cNvPr id="4" name="TextBox 4"/>
          <p:cNvSpPr txBox="1"/>
          <p:nvPr/>
        </p:nvSpPr>
        <p:spPr>
          <a:xfrm>
            <a:off x="914400" y="495300"/>
            <a:ext cx="15590520" cy="748988"/>
          </a:xfrm>
          <a:prstGeom prst="rect">
            <a:avLst/>
          </a:prstGeom>
        </p:spPr>
        <p:txBody>
          <a:bodyPr lIns="0" tIns="0" rIns="0" bIns="0" rtlCol="0" anchor="t">
            <a:spAutoFit/>
          </a:bodyPr>
          <a:lstStyle/>
          <a:p>
            <a:pPr algn="l">
              <a:lnSpc>
                <a:spcPts val="5832"/>
              </a:lnSpc>
            </a:pPr>
            <a:r>
              <a:rPr lang="en-US" sz="5400" b="1" dirty="0">
                <a:solidFill>
                  <a:srgbClr val="FCB040"/>
                </a:solidFill>
                <a:latin typeface="Helvetica World Bold"/>
                <a:ea typeface="Helvetica World Bold"/>
                <a:cs typeface="Helvetica World Bold"/>
                <a:sym typeface="Helvetica World Bold"/>
              </a:rPr>
              <a:t>Reflective Question for MS Treatment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1064</Words>
  <Application>Microsoft Office PowerPoint</Application>
  <PresentationFormat>Custom</PresentationFormat>
  <Paragraphs>83</Paragraphs>
  <Slides>13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Helvetica World</vt:lpstr>
      <vt:lpstr>Helvetica World Bold</vt:lpstr>
      <vt:lpstr>Arial</vt:lpstr>
      <vt:lpstr>Arimo Bold</vt:lpstr>
      <vt:lpstr>Calibri</vt:lpstr>
      <vt:lpstr>Canva Sans Bold</vt:lpstr>
      <vt:lpstr>Aptos</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RWD Module 6</dc:title>
  <cp:lastModifiedBy>Mohsharif Nasrulloeva | EMSP</cp:lastModifiedBy>
  <cp:revision>8</cp:revision>
  <dcterms:created xsi:type="dcterms:W3CDTF">2006-08-16T00:00:00Z</dcterms:created>
  <dcterms:modified xsi:type="dcterms:W3CDTF">2025-05-26T14:05:56Z</dcterms:modified>
  <dc:identifier>DAGTiMDYuOo</dc:identifier>
</cp:coreProperties>
</file>