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18288000" cy="10287000"/>
  <p:notesSz cx="6858000" cy="9144000"/>
  <p:embeddedFontLst>
    <p:embeddedFont>
      <p:font typeface="Helvetica World" panose="020B0604020202020204" charset="-128"/>
      <p:regular r:id="rId17"/>
    </p:embeddedFont>
    <p:embeddedFont>
      <p:font typeface="Helvetica World Bold" panose="020B0604020202020204" charset="-128"/>
      <p:regular r:id="rId18"/>
    </p:embeddedFont>
    <p:embeddedFont>
      <p:font typeface="Arimo" panose="020B0604020202020204" charset="0"/>
      <p:regular r:id="rId19"/>
    </p:embeddedFont>
    <p:embeddedFont>
      <p:font typeface="Arimo Bold" panose="020B0604020202020204" charset="0"/>
      <p:regular r:id="rId20"/>
      <p:bold r:id="rId21"/>
    </p:embeddedFont>
    <p:embeddedFont>
      <p:font typeface="Canva Sans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58952" autoAdjust="0"/>
  </p:normalViewPr>
  <p:slideViewPr>
    <p:cSldViewPr>
      <p:cViewPr varScale="1">
        <p:scale>
          <a:sx n="38" d="100"/>
          <a:sy n="38" d="100"/>
        </p:scale>
        <p:origin x="20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1C5B4-2480-4090-B947-EF18A2ACB78C}"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CEB79-CFA9-4436-AD82-EE8DE875F908}" type="slidenum">
              <a:rPr lang="en-GB" smtClean="0"/>
              <a:t>‹#›</a:t>
            </a:fld>
            <a:endParaRPr lang="en-GB"/>
          </a:p>
        </p:txBody>
      </p:sp>
    </p:spTree>
    <p:extLst>
      <p:ext uri="{BB962C8B-B14F-4D97-AF65-F5344CB8AC3E}">
        <p14:creationId xmlns:p14="http://schemas.microsoft.com/office/powerpoint/2010/main" val="220656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1</a:t>
            </a:fld>
            <a:endParaRPr lang="en-GB"/>
          </a:p>
        </p:txBody>
      </p:sp>
    </p:spTree>
    <p:extLst>
      <p:ext uri="{BB962C8B-B14F-4D97-AF65-F5344CB8AC3E}">
        <p14:creationId xmlns:p14="http://schemas.microsoft.com/office/powerpoint/2010/main" val="339301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10</a:t>
            </a:fld>
            <a:endParaRPr lang="en-GB"/>
          </a:p>
        </p:txBody>
      </p:sp>
    </p:spTree>
    <p:extLst>
      <p:ext uri="{BB962C8B-B14F-4D97-AF65-F5344CB8AC3E}">
        <p14:creationId xmlns:p14="http://schemas.microsoft.com/office/powerpoint/2010/main" val="68453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11</a:t>
            </a:fld>
            <a:endParaRPr lang="en-GB"/>
          </a:p>
        </p:txBody>
      </p:sp>
    </p:spTree>
    <p:extLst>
      <p:ext uri="{BB962C8B-B14F-4D97-AF65-F5344CB8AC3E}">
        <p14:creationId xmlns:p14="http://schemas.microsoft.com/office/powerpoint/2010/main" val="303670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14</a:t>
            </a:fld>
            <a:endParaRPr lang="en-GB"/>
          </a:p>
        </p:txBody>
      </p:sp>
    </p:spTree>
    <p:extLst>
      <p:ext uri="{BB962C8B-B14F-4D97-AF65-F5344CB8AC3E}">
        <p14:creationId xmlns:p14="http://schemas.microsoft.com/office/powerpoint/2010/main" val="211286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2</a:t>
            </a:fld>
            <a:endParaRPr lang="en-GB"/>
          </a:p>
        </p:txBody>
      </p:sp>
    </p:spTree>
    <p:extLst>
      <p:ext uri="{BB962C8B-B14F-4D97-AF65-F5344CB8AC3E}">
        <p14:creationId xmlns:p14="http://schemas.microsoft.com/office/powerpoint/2010/main" val="106505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3</a:t>
            </a:fld>
            <a:endParaRPr lang="en-GB"/>
          </a:p>
        </p:txBody>
      </p:sp>
    </p:spTree>
    <p:extLst>
      <p:ext uri="{BB962C8B-B14F-4D97-AF65-F5344CB8AC3E}">
        <p14:creationId xmlns:p14="http://schemas.microsoft.com/office/powerpoint/2010/main" val="11878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4</a:t>
            </a:fld>
            <a:endParaRPr lang="en-GB"/>
          </a:p>
        </p:txBody>
      </p:sp>
    </p:spTree>
    <p:extLst>
      <p:ext uri="{BB962C8B-B14F-4D97-AF65-F5344CB8AC3E}">
        <p14:creationId xmlns:p14="http://schemas.microsoft.com/office/powerpoint/2010/main" val="250727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5</a:t>
            </a:fld>
            <a:endParaRPr lang="en-GB"/>
          </a:p>
        </p:txBody>
      </p:sp>
    </p:spTree>
    <p:extLst>
      <p:ext uri="{BB962C8B-B14F-4D97-AF65-F5344CB8AC3E}">
        <p14:creationId xmlns:p14="http://schemas.microsoft.com/office/powerpoint/2010/main" val="155890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6</a:t>
            </a:fld>
            <a:endParaRPr lang="en-GB"/>
          </a:p>
        </p:txBody>
      </p:sp>
    </p:spTree>
    <p:extLst>
      <p:ext uri="{BB962C8B-B14F-4D97-AF65-F5344CB8AC3E}">
        <p14:creationId xmlns:p14="http://schemas.microsoft.com/office/powerpoint/2010/main" val="323891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7</a:t>
            </a:fld>
            <a:endParaRPr lang="en-GB"/>
          </a:p>
        </p:txBody>
      </p:sp>
    </p:spTree>
    <p:extLst>
      <p:ext uri="{BB962C8B-B14F-4D97-AF65-F5344CB8AC3E}">
        <p14:creationId xmlns:p14="http://schemas.microsoft.com/office/powerpoint/2010/main" val="342152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8</a:t>
            </a:fld>
            <a:endParaRPr lang="en-GB"/>
          </a:p>
        </p:txBody>
      </p:sp>
    </p:spTree>
    <p:extLst>
      <p:ext uri="{BB962C8B-B14F-4D97-AF65-F5344CB8AC3E}">
        <p14:creationId xmlns:p14="http://schemas.microsoft.com/office/powerpoint/2010/main" val="236509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0CEB79-CFA9-4436-AD82-EE8DE875F908}" type="slidenum">
              <a:rPr lang="en-GB" smtClean="0"/>
              <a:t>9</a:t>
            </a:fld>
            <a:endParaRPr lang="en-GB"/>
          </a:p>
        </p:txBody>
      </p:sp>
    </p:spTree>
    <p:extLst>
      <p:ext uri="{BB962C8B-B14F-4D97-AF65-F5344CB8AC3E}">
        <p14:creationId xmlns:p14="http://schemas.microsoft.com/office/powerpoint/2010/main" val="265662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hyperlink" Target="https://gdpr.eu/" TargetMode="External"/><Relationship Id="rId7" Type="http://schemas.openxmlformats.org/officeDocument/2006/relationships/hyperlink" Target="https://www.healthcareitnews.com/"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s://www.sciencedirect.com/science/article/pii/S2667096823000125" TargetMode="External"/><Relationship Id="rId5" Type="http://schemas.openxmlformats.org/officeDocument/2006/relationships/hyperlink" Target="https://www.who.int/ethics/research/en/" TargetMode="External"/><Relationship Id="rId4" Type="http://schemas.openxmlformats.org/officeDocument/2006/relationships/hyperlink" Target="https://www.hhs.gov/hipaa/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rtificialintelligenceact.e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phlp/php/resources/health-insurance-portability-and-accountability-act-of-1996-hipaa.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noProof="0" dirty="0"/>
            </a:p>
          </p:txBody>
        </p:sp>
      </p:grpSp>
      <p:sp>
        <p:nvSpPr>
          <p:cNvPr id="7" name="Freeform 7"/>
          <p:cNvSpPr/>
          <p:nvPr/>
        </p:nvSpPr>
        <p:spPr>
          <a:xfrm>
            <a:off x="10129241" y="5190422"/>
            <a:ext cx="6054799" cy="3764067"/>
          </a:xfrm>
          <a:custGeom>
            <a:avLst/>
            <a:gdLst/>
            <a:ahLst/>
            <a:cxnLst/>
            <a:rect l="l" t="t" r="r" b="b"/>
            <a:pathLst>
              <a:path w="6054799" h="3764067">
                <a:moveTo>
                  <a:pt x="0" y="0"/>
                </a:moveTo>
                <a:lnTo>
                  <a:pt x="6054799" y="0"/>
                </a:lnTo>
                <a:lnTo>
                  <a:pt x="6054799" y="3764067"/>
                </a:lnTo>
                <a:lnTo>
                  <a:pt x="0" y="376406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8" name="Freeform 8"/>
          <p:cNvSpPr/>
          <p:nvPr/>
        </p:nvSpPr>
        <p:spPr>
          <a:xfrm>
            <a:off x="9417480" y="5463274"/>
            <a:ext cx="1806251" cy="2135642"/>
          </a:xfrm>
          <a:custGeom>
            <a:avLst/>
            <a:gdLst/>
            <a:ahLst/>
            <a:cxnLst/>
            <a:rect l="l" t="t" r="r" b="b"/>
            <a:pathLst>
              <a:path w="1806251" h="2135642">
                <a:moveTo>
                  <a:pt x="0" y="0"/>
                </a:moveTo>
                <a:lnTo>
                  <a:pt x="1806252" y="0"/>
                </a:lnTo>
                <a:lnTo>
                  <a:pt x="1806252" y="2135642"/>
                </a:lnTo>
                <a:lnTo>
                  <a:pt x="0" y="21356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9" name="Freeform 9"/>
          <p:cNvSpPr/>
          <p:nvPr/>
        </p:nvSpPr>
        <p:spPr>
          <a:xfrm>
            <a:off x="15073944" y="7072456"/>
            <a:ext cx="1856113" cy="2133463"/>
          </a:xfrm>
          <a:custGeom>
            <a:avLst/>
            <a:gdLst/>
            <a:ahLst/>
            <a:cxnLst/>
            <a:rect l="l" t="t" r="r" b="b"/>
            <a:pathLst>
              <a:path w="1856113" h="2133463">
                <a:moveTo>
                  <a:pt x="0" y="0"/>
                </a:moveTo>
                <a:lnTo>
                  <a:pt x="1856112" y="0"/>
                </a:lnTo>
                <a:lnTo>
                  <a:pt x="1856112" y="2133463"/>
                </a:lnTo>
                <a:lnTo>
                  <a:pt x="0" y="2133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10" name="TextBox 10"/>
          <p:cNvSpPr txBox="1"/>
          <p:nvPr/>
        </p:nvSpPr>
        <p:spPr>
          <a:xfrm>
            <a:off x="2650920" y="4343599"/>
            <a:ext cx="13533120" cy="1651635"/>
          </a:xfrm>
          <a:prstGeom prst="rect">
            <a:avLst/>
          </a:prstGeom>
        </p:spPr>
        <p:txBody>
          <a:bodyPr lIns="0" tIns="0" rIns="0" bIns="0" rtlCol="0" anchor="t">
            <a:spAutoFit/>
          </a:bodyPr>
          <a:lstStyle/>
          <a:p>
            <a:pPr algn="ctr">
              <a:lnSpc>
                <a:spcPts val="4319"/>
              </a:lnSpc>
            </a:pPr>
            <a:r>
              <a:rPr lang="en-GB" sz="3999" b="1" spc="7" noProof="0" dirty="0">
                <a:solidFill>
                  <a:srgbClr val="FCB040"/>
                </a:solidFill>
                <a:latin typeface="Canva Sans Bold"/>
                <a:ea typeface="Canva Sans Bold"/>
                <a:cs typeface="Canva Sans Bold"/>
                <a:sym typeface="Canva Sans Bold"/>
              </a:rPr>
              <a:t>Ethical Considerations in Real-World Data (RWD)</a:t>
            </a:r>
          </a:p>
          <a:p>
            <a:pPr algn="ctr">
              <a:lnSpc>
                <a:spcPts val="4319"/>
              </a:lnSpc>
            </a:pPr>
            <a:endParaRPr lang="en-GB" sz="3999" b="1" spc="7" noProof="0" dirty="0">
              <a:solidFill>
                <a:srgbClr val="FCB040"/>
              </a:solidFill>
              <a:latin typeface="Canva Sans Bold"/>
              <a:ea typeface="Canva Sans Bold"/>
              <a:cs typeface="Canva Sans Bold"/>
              <a:sym typeface="Canva Sans Bold"/>
            </a:endParaRPr>
          </a:p>
          <a:p>
            <a:pPr algn="ctr">
              <a:lnSpc>
                <a:spcPts val="4319"/>
              </a:lnSpc>
            </a:pPr>
            <a:endParaRPr lang="en-GB" sz="3999" b="1" spc="7" noProof="0" dirty="0">
              <a:solidFill>
                <a:srgbClr val="FCB040"/>
              </a:solidFill>
              <a:latin typeface="Canva Sans Bold"/>
              <a:ea typeface="Canva Sans Bold"/>
              <a:cs typeface="Canva Sans Bold"/>
              <a:sym typeface="Canva Sans Bold"/>
            </a:endParaRPr>
          </a:p>
        </p:txBody>
      </p:sp>
      <p:sp>
        <p:nvSpPr>
          <p:cNvPr id="11" name="TextBox 11"/>
          <p:cNvSpPr txBox="1"/>
          <p:nvPr/>
        </p:nvSpPr>
        <p:spPr>
          <a:xfrm>
            <a:off x="1601638" y="5652310"/>
            <a:ext cx="7815842" cy="2317967"/>
          </a:xfrm>
          <a:prstGeom prst="rect">
            <a:avLst/>
          </a:prstGeom>
        </p:spPr>
        <p:txBody>
          <a:bodyPr lIns="0" tIns="0" rIns="0" bIns="0" rtlCol="0" anchor="t">
            <a:spAutoFit/>
          </a:bodyPr>
          <a:lstStyle/>
          <a:p>
            <a:pPr marL="722747" lvl="1" indent="-361374" algn="l">
              <a:lnSpc>
                <a:spcPts val="3615"/>
              </a:lnSpc>
              <a:buFont typeface="Arial"/>
              <a:buChar char="•"/>
            </a:pPr>
            <a:r>
              <a:rPr lang="en-GB" sz="3347" b="1" spc="-1" noProof="0" dirty="0">
                <a:solidFill>
                  <a:srgbClr val="283991"/>
                </a:solidFill>
                <a:latin typeface="Arimo Bold"/>
                <a:ea typeface="Arimo Bold"/>
                <a:cs typeface="Arimo Bold"/>
                <a:sym typeface="Arimo Bold"/>
              </a:rPr>
              <a:t>Data privacy and security</a:t>
            </a:r>
          </a:p>
          <a:p>
            <a:pPr marL="722747" lvl="1" indent="-361374" algn="l">
              <a:lnSpc>
                <a:spcPts val="3615"/>
              </a:lnSpc>
              <a:buFont typeface="Arial"/>
              <a:buChar char="•"/>
            </a:pPr>
            <a:r>
              <a:rPr lang="en-GB" sz="3347" b="1" spc="-1" noProof="0" dirty="0">
                <a:solidFill>
                  <a:srgbClr val="283991"/>
                </a:solidFill>
                <a:latin typeface="Arimo Bold"/>
                <a:ea typeface="Arimo Bold"/>
                <a:cs typeface="Arimo Bold"/>
                <a:sym typeface="Arimo Bold"/>
              </a:rPr>
              <a:t>Informed consent</a:t>
            </a:r>
          </a:p>
          <a:p>
            <a:pPr marL="722747" lvl="1" indent="-361374" algn="l">
              <a:lnSpc>
                <a:spcPts val="3615"/>
              </a:lnSpc>
              <a:buFont typeface="Arial"/>
              <a:buChar char="•"/>
            </a:pPr>
            <a:r>
              <a:rPr lang="en-GB" sz="3347" b="1" spc="-1" noProof="0" dirty="0">
                <a:solidFill>
                  <a:srgbClr val="283991"/>
                </a:solidFill>
                <a:latin typeface="Arimo Bold"/>
                <a:ea typeface="Arimo Bold"/>
                <a:cs typeface="Arimo Bold"/>
                <a:sym typeface="Arimo Bold"/>
              </a:rPr>
              <a:t>Bias in data</a:t>
            </a:r>
          </a:p>
          <a:p>
            <a:pPr marL="722747" lvl="1" indent="-361374" algn="l">
              <a:lnSpc>
                <a:spcPts val="3615"/>
              </a:lnSpc>
              <a:buFont typeface="Arial"/>
              <a:buChar char="•"/>
            </a:pPr>
            <a:r>
              <a:rPr lang="en-GB" sz="3347" b="1" spc="-1" noProof="0" dirty="0">
                <a:solidFill>
                  <a:srgbClr val="283991"/>
                </a:solidFill>
                <a:latin typeface="Arimo Bold"/>
                <a:ea typeface="Arimo Bold"/>
                <a:cs typeface="Arimo Bold"/>
                <a:sym typeface="Arimo Bold"/>
              </a:rPr>
              <a:t>Emerging technologies (e.g., AI) and new privacy challenges</a:t>
            </a:r>
          </a:p>
        </p:txBody>
      </p:sp>
      <p:sp>
        <p:nvSpPr>
          <p:cNvPr id="13" name="TextBox 6">
            <a:extLst>
              <a:ext uri="{FF2B5EF4-FFF2-40B4-BE49-F238E27FC236}">
                <a16:creationId xmlns:a16="http://schemas.microsoft.com/office/drawing/2014/main" id="{E691E1D9-A2B6-3BA6-1101-6BA8D60C5B6F}"/>
              </a:ext>
            </a:extLst>
          </p:cNvPr>
          <p:cNvSpPr txBox="1"/>
          <p:nvPr/>
        </p:nvSpPr>
        <p:spPr>
          <a:xfrm>
            <a:off x="2286000" y="2026856"/>
            <a:ext cx="13716000" cy="1958078"/>
          </a:xfrm>
          <a:prstGeom prst="rect">
            <a:avLst/>
          </a:prstGeom>
        </p:spPr>
        <p:txBody>
          <a:bodyPr lIns="50800" tIns="50800" rIns="50800" bIns="50800" rtlCol="0" anchor="b"/>
          <a:lstStyle/>
          <a:p>
            <a:pPr algn="ctr">
              <a:lnSpc>
                <a:spcPts val="5832"/>
              </a:lnSpc>
            </a:pPr>
            <a:r>
              <a:rPr lang="en-GB" sz="3600" b="1" spc="-3" noProof="0" dirty="0">
                <a:solidFill>
                  <a:srgbClr val="283991"/>
                </a:solidFill>
                <a:latin typeface="Arimo Bold"/>
                <a:ea typeface="Arimo Bold"/>
                <a:cs typeface="Arimo Bold"/>
              </a:rPr>
              <a:t>Real-World Data: How Sharing and Analysis Can Benefit You</a:t>
            </a:r>
            <a:endParaRPr lang="en-GB" sz="3600" b="1" spc="-3" noProof="0" dirty="0">
              <a:solidFill>
                <a:srgbClr val="283991"/>
              </a:solidFill>
              <a:latin typeface="Arimo Bold"/>
              <a:ea typeface="Arimo Bold"/>
              <a:cs typeface="Arimo Bold"/>
              <a:sym typeface="Arimo Bold"/>
            </a:endParaRPr>
          </a:p>
          <a:p>
            <a:pPr algn="ctr">
              <a:lnSpc>
                <a:spcPts val="5832"/>
              </a:lnSpc>
            </a:pPr>
            <a:r>
              <a:rPr lang="en-GB" sz="3600" b="1" spc="-3" noProof="0" dirty="0">
                <a:solidFill>
                  <a:srgbClr val="283991"/>
                </a:solidFill>
                <a:latin typeface="Arimo Bold"/>
                <a:ea typeface="Arimo Bold"/>
                <a:cs typeface="Arimo Bold"/>
                <a:sym typeface="Arimo Bold"/>
              </a:rPr>
              <a:t>Session 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1974" y="1617505"/>
            <a:ext cx="15537148" cy="7168629"/>
          </a:xfrm>
          <a:prstGeom prst="rect">
            <a:avLst/>
          </a:prstGeom>
        </p:spPr>
        <p:txBody>
          <a:bodyPr lIns="0" tIns="0" rIns="0" bIns="0" rtlCol="0" anchor="t">
            <a:spAutoFit/>
          </a:bodyPr>
          <a:lstStyle/>
          <a:p>
            <a:pPr marL="863599" lvl="1" indent="-431800" algn="l">
              <a:lnSpc>
                <a:spcPts val="4319"/>
              </a:lnSpc>
              <a:buFont typeface="Arial"/>
              <a:buChar char="•"/>
            </a:pPr>
            <a:r>
              <a:rPr lang="en-GB" sz="3500" b="1" noProof="0" dirty="0">
                <a:solidFill>
                  <a:srgbClr val="283991"/>
                </a:solidFill>
                <a:latin typeface="Arimo Bold"/>
                <a:ea typeface="Arimo Bold"/>
                <a:cs typeface="Arimo Bold"/>
                <a:sym typeface="Arimo Bold"/>
              </a:rPr>
              <a:t>Data Privacy and Security: </a:t>
            </a:r>
            <a:r>
              <a:rPr lang="en-GB" sz="3500" noProof="0" dirty="0">
                <a:solidFill>
                  <a:srgbClr val="283991"/>
                </a:solidFill>
                <a:latin typeface="Arimo"/>
                <a:ea typeface="Arimo"/>
                <a:cs typeface="Arimo"/>
                <a:sym typeface="Arimo"/>
              </a:rPr>
              <a:t>Ensuring patient data is anonymized, encrypted, and protected under regulations like GDPR and HIPAA.</a:t>
            </a:r>
          </a:p>
          <a:p>
            <a:pPr algn="l">
              <a:lnSpc>
                <a:spcPts val="4319"/>
              </a:lnSpc>
            </a:pPr>
            <a:endParaRPr lang="en-GB" sz="3500" noProof="0" dirty="0">
              <a:solidFill>
                <a:srgbClr val="283991"/>
              </a:solidFill>
              <a:latin typeface="Arimo"/>
              <a:ea typeface="Arimo"/>
              <a:cs typeface="Arimo"/>
              <a:sym typeface="Arimo"/>
            </a:endParaRPr>
          </a:p>
          <a:p>
            <a:pPr marL="863599" lvl="1" indent="-431800" algn="l">
              <a:lnSpc>
                <a:spcPts val="4319"/>
              </a:lnSpc>
              <a:buFont typeface="Arial"/>
              <a:buChar char="•"/>
            </a:pPr>
            <a:r>
              <a:rPr lang="en-GB" sz="3500" b="1" noProof="0" dirty="0">
                <a:solidFill>
                  <a:srgbClr val="283991"/>
                </a:solidFill>
                <a:latin typeface="Arimo Bold"/>
                <a:ea typeface="Arimo Bold"/>
                <a:cs typeface="Arimo Bold"/>
                <a:sym typeface="Arimo Bold"/>
              </a:rPr>
              <a:t>Informed Consent: </a:t>
            </a:r>
            <a:r>
              <a:rPr lang="en-GB" sz="3500" noProof="0" dirty="0">
                <a:solidFill>
                  <a:srgbClr val="283991"/>
                </a:solidFill>
                <a:latin typeface="Arimo"/>
                <a:ea typeface="Arimo"/>
                <a:cs typeface="Arimo"/>
                <a:sym typeface="Arimo"/>
              </a:rPr>
              <a:t>Patients must understand how their data will be used and provide explicit consent.</a:t>
            </a:r>
          </a:p>
          <a:p>
            <a:pPr algn="l">
              <a:lnSpc>
                <a:spcPts val="4319"/>
              </a:lnSpc>
            </a:pPr>
            <a:endParaRPr lang="en-GB" sz="3500" noProof="0" dirty="0">
              <a:solidFill>
                <a:srgbClr val="283991"/>
              </a:solidFill>
              <a:latin typeface="Arimo"/>
              <a:ea typeface="Arimo"/>
              <a:cs typeface="Arimo"/>
              <a:sym typeface="Arimo"/>
            </a:endParaRPr>
          </a:p>
          <a:p>
            <a:pPr marL="863599" lvl="1" indent="-431800" algn="l">
              <a:lnSpc>
                <a:spcPts val="4319"/>
              </a:lnSpc>
              <a:buFont typeface="Arial"/>
              <a:buChar char="•"/>
            </a:pPr>
            <a:r>
              <a:rPr lang="en-GB" sz="3500" b="1" noProof="0" dirty="0">
                <a:solidFill>
                  <a:srgbClr val="283991"/>
                </a:solidFill>
                <a:latin typeface="Arimo Bold"/>
                <a:ea typeface="Arimo Bold"/>
                <a:cs typeface="Arimo Bold"/>
                <a:sym typeface="Arimo Bold"/>
              </a:rPr>
              <a:t>Bias in Data: </a:t>
            </a:r>
            <a:r>
              <a:rPr lang="en-GB" sz="3500" noProof="0" dirty="0">
                <a:solidFill>
                  <a:srgbClr val="283991"/>
                </a:solidFill>
                <a:latin typeface="Arimo"/>
                <a:ea typeface="Arimo"/>
                <a:cs typeface="Arimo"/>
                <a:sym typeface="Arimo"/>
              </a:rPr>
              <a:t>It's critical to avoid biases in data collection and analysis to ensure healthcare is fair and equitable for all groups.</a:t>
            </a:r>
          </a:p>
          <a:p>
            <a:pPr algn="l">
              <a:lnSpc>
                <a:spcPts val="4319"/>
              </a:lnSpc>
            </a:pPr>
            <a:endParaRPr lang="en-GB" sz="3500" noProof="0" dirty="0">
              <a:solidFill>
                <a:srgbClr val="283991"/>
              </a:solidFill>
              <a:latin typeface="Arimo"/>
              <a:ea typeface="Arimo"/>
              <a:cs typeface="Arimo"/>
              <a:sym typeface="Arimo"/>
            </a:endParaRPr>
          </a:p>
          <a:p>
            <a:pPr marL="863599" lvl="1" indent="-431800" algn="l">
              <a:lnSpc>
                <a:spcPts val="4319"/>
              </a:lnSpc>
              <a:buFont typeface="Arial"/>
              <a:buChar char="•"/>
            </a:pPr>
            <a:r>
              <a:rPr lang="en-GB" sz="3500" b="1" noProof="0" dirty="0">
                <a:solidFill>
                  <a:srgbClr val="283991"/>
                </a:solidFill>
                <a:latin typeface="Arimo Bold"/>
                <a:ea typeface="Arimo Bold"/>
                <a:cs typeface="Arimo Bold"/>
                <a:sym typeface="Arimo Bold"/>
              </a:rPr>
              <a:t>AI and Emerging Technologies: </a:t>
            </a:r>
            <a:r>
              <a:rPr lang="en-GB" sz="3500" noProof="0" dirty="0">
                <a:solidFill>
                  <a:srgbClr val="283991"/>
                </a:solidFill>
                <a:latin typeface="Arimo"/>
                <a:ea typeface="Arimo"/>
                <a:cs typeface="Arimo"/>
                <a:sym typeface="Arimo"/>
              </a:rPr>
              <a:t>While AI provides new ways to analyse RWD, it raises new ethical questions about transparency, bias, and accountability.</a:t>
            </a:r>
          </a:p>
          <a:p>
            <a:pPr algn="l">
              <a:lnSpc>
                <a:spcPts val="4319"/>
              </a:lnSpc>
              <a:spcBef>
                <a:spcPct val="0"/>
              </a:spcBef>
            </a:pPr>
            <a:endParaRPr lang="en-GB" sz="3999" noProof="0" dirty="0">
              <a:solidFill>
                <a:srgbClr val="283991"/>
              </a:solidFill>
              <a:latin typeface="Arimo"/>
              <a:ea typeface="Arimo"/>
              <a:cs typeface="Arimo"/>
              <a:sym typeface="Arimo"/>
            </a:endParaRPr>
          </a:p>
        </p:txBody>
      </p:sp>
      <p:sp>
        <p:nvSpPr>
          <p:cNvPr id="3" name="TextBox 3"/>
          <p:cNvSpPr txBox="1"/>
          <p:nvPr/>
        </p:nvSpPr>
        <p:spPr>
          <a:xfrm>
            <a:off x="762000" y="495300"/>
            <a:ext cx="15990222" cy="74892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Summary: Ethical Considerations in RWD</a:t>
            </a:r>
          </a:p>
        </p:txBody>
      </p:sp>
      <p:sp>
        <p:nvSpPr>
          <p:cNvPr id="5" name="Freeform 3">
            <a:extLst>
              <a:ext uri="{FF2B5EF4-FFF2-40B4-BE49-F238E27FC236}">
                <a16:creationId xmlns:a16="http://schemas.microsoft.com/office/drawing/2014/main" id="{DB33DF4A-38B3-FAA4-5CB0-EA6B7C6908B1}"/>
              </a:ext>
            </a:extLst>
          </p:cNvPr>
          <p:cNvSpPr/>
          <p:nvPr/>
        </p:nvSpPr>
        <p:spPr>
          <a:xfrm>
            <a:off x="11033233" y="8022167"/>
            <a:ext cx="3890575" cy="2007137"/>
          </a:xfrm>
          <a:custGeom>
            <a:avLst/>
            <a:gdLst/>
            <a:ahLst/>
            <a:cxnLst/>
            <a:rect l="l" t="t" r="r" b="b"/>
            <a:pathLst>
              <a:path w="3951670" h="2632800">
                <a:moveTo>
                  <a:pt x="0" y="0"/>
                </a:moveTo>
                <a:lnTo>
                  <a:pt x="3951670" y="0"/>
                </a:lnTo>
                <a:lnTo>
                  <a:pt x="3951670" y="2632800"/>
                </a:lnTo>
                <a:lnTo>
                  <a:pt x="0" y="26328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96A08697-D865-94D7-A3F2-D3A85AE1B273}"/>
              </a:ext>
            </a:extLst>
          </p:cNvPr>
          <p:cNvSpPr/>
          <p:nvPr/>
        </p:nvSpPr>
        <p:spPr>
          <a:xfrm>
            <a:off x="14923808" y="257696"/>
            <a:ext cx="2960612" cy="1653921"/>
          </a:xfrm>
          <a:custGeom>
            <a:avLst/>
            <a:gdLst/>
            <a:ahLst/>
            <a:cxnLst/>
            <a:rect l="l" t="t" r="r" b="b"/>
            <a:pathLst>
              <a:path w="3646412" h="2370168">
                <a:moveTo>
                  <a:pt x="0" y="0"/>
                </a:moveTo>
                <a:lnTo>
                  <a:pt x="3646412" y="0"/>
                </a:lnTo>
                <a:lnTo>
                  <a:pt x="3646412" y="2370168"/>
                </a:lnTo>
                <a:lnTo>
                  <a:pt x="0" y="237016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4D63E450-56B8-DB7C-CB6B-74125CFF8351}"/>
              </a:ext>
            </a:extLst>
          </p:cNvPr>
          <p:cNvSpPr/>
          <p:nvPr/>
        </p:nvSpPr>
        <p:spPr>
          <a:xfrm>
            <a:off x="16079122" y="4504353"/>
            <a:ext cx="2034820" cy="5780314"/>
          </a:xfrm>
          <a:custGeom>
            <a:avLst/>
            <a:gdLst/>
            <a:ahLst/>
            <a:cxnLst/>
            <a:rect l="l" t="t" r="r" b="b"/>
            <a:pathLst>
              <a:path w="3967673" h="8229600">
                <a:moveTo>
                  <a:pt x="0" y="0"/>
                </a:moveTo>
                <a:lnTo>
                  <a:pt x="3967673" y="0"/>
                </a:lnTo>
                <a:lnTo>
                  <a:pt x="3967673" y="8229600"/>
                </a:lnTo>
                <a:lnTo>
                  <a:pt x="0" y="82296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715000" y="3543300"/>
            <a:ext cx="3131685" cy="2219581"/>
          </a:xfrm>
          <a:custGeom>
            <a:avLst/>
            <a:gdLst/>
            <a:ahLst/>
            <a:cxnLst/>
            <a:rect l="l" t="t" r="r" b="b"/>
            <a:pathLst>
              <a:path w="3131685" h="2219581">
                <a:moveTo>
                  <a:pt x="0" y="0"/>
                </a:moveTo>
                <a:lnTo>
                  <a:pt x="3131685" y="0"/>
                </a:lnTo>
                <a:lnTo>
                  <a:pt x="3131685" y="2219581"/>
                </a:lnTo>
                <a:lnTo>
                  <a:pt x="0" y="22195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4" name="Freeform 4"/>
          <p:cNvSpPr/>
          <p:nvPr/>
        </p:nvSpPr>
        <p:spPr>
          <a:xfrm>
            <a:off x="13038245" y="4004942"/>
            <a:ext cx="3417810" cy="2277116"/>
          </a:xfrm>
          <a:custGeom>
            <a:avLst/>
            <a:gdLst/>
            <a:ahLst/>
            <a:cxnLst/>
            <a:rect l="l" t="t" r="r" b="b"/>
            <a:pathLst>
              <a:path w="3417810" h="2277116">
                <a:moveTo>
                  <a:pt x="0" y="0"/>
                </a:moveTo>
                <a:lnTo>
                  <a:pt x="3417810" y="0"/>
                </a:lnTo>
                <a:lnTo>
                  <a:pt x="3417810" y="2277116"/>
                </a:lnTo>
                <a:lnTo>
                  <a:pt x="0" y="227711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5" name="TextBox 5"/>
          <p:cNvSpPr txBox="1"/>
          <p:nvPr/>
        </p:nvSpPr>
        <p:spPr>
          <a:xfrm>
            <a:off x="1028700" y="630365"/>
            <a:ext cx="15990222"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Quiz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55852" y="283968"/>
            <a:ext cx="4267748" cy="2843387"/>
          </a:xfrm>
          <a:custGeom>
            <a:avLst/>
            <a:gdLst/>
            <a:ahLst/>
            <a:cxnLst/>
            <a:rect l="l" t="t" r="r" b="b"/>
            <a:pathLst>
              <a:path w="4267748" h="2843387">
                <a:moveTo>
                  <a:pt x="0" y="0"/>
                </a:moveTo>
                <a:lnTo>
                  <a:pt x="4267748" y="0"/>
                </a:lnTo>
                <a:lnTo>
                  <a:pt x="4267748" y="2843387"/>
                </a:lnTo>
                <a:lnTo>
                  <a:pt x="0" y="2843387"/>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630365"/>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Further Readings </a:t>
            </a:r>
          </a:p>
        </p:txBody>
      </p:sp>
      <p:sp>
        <p:nvSpPr>
          <p:cNvPr id="5" name="TextBox 5"/>
          <p:cNvSpPr txBox="1"/>
          <p:nvPr/>
        </p:nvSpPr>
        <p:spPr>
          <a:xfrm>
            <a:off x="1028700" y="3546666"/>
            <a:ext cx="16729499" cy="6004657"/>
          </a:xfrm>
          <a:prstGeom prst="rect">
            <a:avLst/>
          </a:prstGeom>
        </p:spPr>
        <p:txBody>
          <a:bodyPr lIns="0" tIns="0" rIns="0" bIns="0" rtlCol="0" anchor="t">
            <a:spAutoFit/>
          </a:bodyPr>
          <a:lstStyle/>
          <a:p>
            <a:pPr marL="722597" lvl="1" indent="-361298" algn="l">
              <a:lnSpc>
                <a:spcPts val="3614"/>
              </a:lnSpc>
              <a:buAutoNum type="arabicPeriod"/>
            </a:pPr>
            <a:r>
              <a:rPr lang="en-US" sz="3500" dirty="0">
                <a:solidFill>
                  <a:srgbClr val="283991"/>
                </a:solidFill>
                <a:latin typeface="Helvetica World"/>
                <a:ea typeface="Helvetica World"/>
                <a:cs typeface="Helvetica World"/>
                <a:sym typeface="Helvetica World"/>
              </a:rPr>
              <a:t>GDPR Guidelines: L</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a</a:t>
            </a:r>
            <a:r>
              <a:rPr lang="en-US" sz="3500" u="none" dirty="0">
                <a:solidFill>
                  <a:srgbClr val="283991"/>
                </a:solidFill>
                <a:latin typeface="Helvetica World"/>
                <a:ea typeface="Helvetica World"/>
                <a:cs typeface="Helvetica World"/>
                <a:sym typeface="Helvetica World"/>
              </a:rPr>
              <a:t>r</a:t>
            </a:r>
            <a:r>
              <a:rPr lang="en-US" sz="3500" dirty="0">
                <a:solidFill>
                  <a:srgbClr val="283991"/>
                </a:solidFill>
                <a:latin typeface="Helvetica World"/>
                <a:ea typeface="Helvetica World"/>
                <a:cs typeface="Helvetica World"/>
                <a:sym typeface="Helvetica World"/>
              </a:rPr>
              <a:t>n</a:t>
            </a:r>
            <a:r>
              <a:rPr lang="en-US" sz="3500" u="none" dirty="0">
                <a:solidFill>
                  <a:srgbClr val="283991"/>
                </a:solidFill>
                <a:latin typeface="Helvetica World"/>
                <a:ea typeface="Helvetica World"/>
                <a:cs typeface="Helvetica World"/>
                <a:sym typeface="Helvetica World"/>
              </a:rPr>
              <a:t> </a:t>
            </a:r>
            <a:r>
              <a:rPr lang="en-US" sz="3500" dirty="0">
                <a:solidFill>
                  <a:srgbClr val="283991"/>
                </a:solidFill>
                <a:latin typeface="Helvetica World"/>
                <a:ea typeface="Helvetica World"/>
                <a:cs typeface="Helvetica World"/>
                <a:sym typeface="Helvetica World"/>
              </a:rPr>
              <a:t>m</a:t>
            </a:r>
            <a:r>
              <a:rPr lang="en-US" sz="3500" u="none" dirty="0">
                <a:solidFill>
                  <a:srgbClr val="283991"/>
                </a:solidFill>
                <a:latin typeface="Helvetica World"/>
                <a:ea typeface="Helvetica World"/>
                <a:cs typeface="Helvetica World"/>
                <a:sym typeface="Helvetica World"/>
              </a:rPr>
              <a:t>o</a:t>
            </a:r>
            <a:r>
              <a:rPr lang="en-US" sz="3500" dirty="0">
                <a:solidFill>
                  <a:srgbClr val="283991"/>
                </a:solidFill>
                <a:latin typeface="Helvetica World"/>
                <a:ea typeface="Helvetica World"/>
                <a:cs typeface="Helvetica World"/>
                <a:sym typeface="Helvetica World"/>
              </a:rPr>
              <a:t>r</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 abou</a:t>
            </a:r>
            <a:r>
              <a:rPr lang="en-US" sz="3500" u="none" dirty="0">
                <a:solidFill>
                  <a:srgbClr val="283991"/>
                </a:solidFill>
                <a:latin typeface="Helvetica World"/>
                <a:ea typeface="Helvetica World"/>
                <a:cs typeface="Helvetica World"/>
                <a:sym typeface="Helvetica World"/>
              </a:rPr>
              <a:t>t </a:t>
            </a:r>
            <a:r>
              <a:rPr lang="en-US" sz="3500" dirty="0">
                <a:solidFill>
                  <a:srgbClr val="283991"/>
                </a:solidFill>
                <a:latin typeface="Helvetica World"/>
                <a:ea typeface="Helvetica World"/>
                <a:cs typeface="Helvetica World"/>
                <a:sym typeface="Helvetica World"/>
              </a:rPr>
              <a:t>Eur</a:t>
            </a:r>
            <a:r>
              <a:rPr lang="en-US" sz="3500" u="none" dirty="0">
                <a:solidFill>
                  <a:srgbClr val="283991"/>
                </a:solidFill>
                <a:latin typeface="Helvetica World"/>
                <a:ea typeface="Helvetica World"/>
                <a:cs typeface="Helvetica World"/>
                <a:sym typeface="Helvetica World"/>
              </a:rPr>
              <a:t>o</a:t>
            </a:r>
            <a:r>
              <a:rPr lang="en-US" sz="3500" dirty="0">
                <a:solidFill>
                  <a:srgbClr val="283991"/>
                </a:solidFill>
                <a:latin typeface="Helvetica World"/>
                <a:ea typeface="Helvetica World"/>
                <a:cs typeface="Helvetica World"/>
                <a:sym typeface="Helvetica World"/>
              </a:rPr>
              <a:t>pe's p</a:t>
            </a:r>
            <a:r>
              <a:rPr lang="en-US" sz="3500" u="none" dirty="0">
                <a:solidFill>
                  <a:srgbClr val="283991"/>
                </a:solidFill>
                <a:latin typeface="Helvetica World"/>
                <a:ea typeface="Helvetica World"/>
                <a:cs typeface="Helvetica World"/>
                <a:sym typeface="Helvetica World"/>
              </a:rPr>
              <a:t>r</a:t>
            </a:r>
            <a:r>
              <a:rPr lang="en-US" sz="3500" dirty="0">
                <a:solidFill>
                  <a:srgbClr val="283991"/>
                </a:solidFill>
                <a:latin typeface="Helvetica World"/>
                <a:ea typeface="Helvetica World"/>
                <a:cs typeface="Helvetica World"/>
                <a:sym typeface="Helvetica World"/>
              </a:rPr>
              <a:t>ivacy</a:t>
            </a:r>
            <a:r>
              <a:rPr lang="en-US" sz="3500" u="none" dirty="0">
                <a:solidFill>
                  <a:srgbClr val="283991"/>
                </a:solidFill>
                <a:latin typeface="Helvetica World"/>
                <a:ea typeface="Helvetica World"/>
                <a:cs typeface="Helvetica World"/>
                <a:sym typeface="Helvetica World"/>
              </a:rPr>
              <a:t> </a:t>
            </a:r>
            <a:r>
              <a:rPr lang="en-US" sz="3500" dirty="0">
                <a:solidFill>
                  <a:srgbClr val="283991"/>
                </a:solidFill>
                <a:latin typeface="Helvetica World"/>
                <a:ea typeface="Helvetica World"/>
                <a:cs typeface="Helvetica World"/>
                <a:sym typeface="Helvetica World"/>
              </a:rPr>
              <a:t>r</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g</a:t>
            </a:r>
            <a:r>
              <a:rPr lang="en-US" sz="3500" u="none" dirty="0">
                <a:solidFill>
                  <a:srgbClr val="283991"/>
                </a:solidFill>
                <a:latin typeface="Helvetica World"/>
                <a:ea typeface="Helvetica World"/>
                <a:cs typeface="Helvetica World"/>
                <a:sym typeface="Helvetica World"/>
              </a:rPr>
              <a:t>u</a:t>
            </a:r>
            <a:r>
              <a:rPr lang="en-US" sz="3500" dirty="0">
                <a:solidFill>
                  <a:srgbClr val="283991"/>
                </a:solidFill>
                <a:latin typeface="Helvetica World"/>
                <a:ea typeface="Helvetica World"/>
                <a:cs typeface="Helvetica World"/>
                <a:sym typeface="Helvetica World"/>
              </a:rPr>
              <a:t>l</a:t>
            </a:r>
            <a:r>
              <a:rPr lang="en-US" sz="3500" u="none" dirty="0">
                <a:solidFill>
                  <a:srgbClr val="283991"/>
                </a:solidFill>
                <a:latin typeface="Helvetica World"/>
                <a:ea typeface="Helvetica World"/>
                <a:cs typeface="Helvetica World"/>
                <a:sym typeface="Helvetica World"/>
              </a:rPr>
              <a:t>at</a:t>
            </a:r>
            <a:r>
              <a:rPr lang="en-US" sz="3500" dirty="0">
                <a:solidFill>
                  <a:srgbClr val="283991"/>
                </a:solidFill>
                <a:latin typeface="Helvetica World"/>
                <a:ea typeface="Helvetica World"/>
                <a:cs typeface="Helvetica World"/>
                <a:sym typeface="Helvetica World"/>
              </a:rPr>
              <a:t>i</a:t>
            </a:r>
            <a:r>
              <a:rPr lang="en-US" sz="3500" u="none" dirty="0">
                <a:solidFill>
                  <a:srgbClr val="283991"/>
                </a:solidFill>
                <a:latin typeface="Helvetica World"/>
                <a:ea typeface="Helvetica World"/>
                <a:cs typeface="Helvetica World"/>
                <a:sym typeface="Helvetica World"/>
              </a:rPr>
              <a:t>o</a:t>
            </a:r>
            <a:r>
              <a:rPr lang="en-US" sz="3500" dirty="0">
                <a:solidFill>
                  <a:srgbClr val="283991"/>
                </a:solidFill>
                <a:latin typeface="Helvetica World"/>
                <a:ea typeface="Helvetica World"/>
                <a:cs typeface="Helvetica World"/>
                <a:sym typeface="Helvetica World"/>
              </a:rPr>
              <a:t>ns: </a:t>
            </a:r>
            <a:r>
              <a:rPr lang="en-US" sz="3500" u="sng" dirty="0">
                <a:solidFill>
                  <a:srgbClr val="283991"/>
                </a:solidFill>
                <a:latin typeface="Helvetica World"/>
                <a:ea typeface="Helvetica World"/>
                <a:cs typeface="Helvetica World"/>
                <a:sym typeface="Helvetica World"/>
                <a:hlinkClick r:id="rId3" tooltip="https://gdpr.eu"/>
              </a:rPr>
              <a:t>GDPR Compliance</a:t>
            </a:r>
          </a:p>
          <a:p>
            <a:pPr marL="722597" lvl="1" indent="-361298" algn="l">
              <a:lnSpc>
                <a:spcPts val="3614"/>
              </a:lnSpc>
              <a:buAutoNum type="arabicPeriod"/>
            </a:pPr>
            <a:r>
              <a:rPr lang="en-US" sz="3500" dirty="0">
                <a:solidFill>
                  <a:srgbClr val="283991"/>
                </a:solidFill>
                <a:latin typeface="Helvetica World"/>
                <a:ea typeface="Helvetica World"/>
                <a:cs typeface="Helvetica World"/>
                <a:sym typeface="Helvetica World"/>
              </a:rPr>
              <a:t>HIPAA Overview: Learn</a:t>
            </a:r>
            <a:r>
              <a:rPr lang="en-US" sz="3500" u="none" dirty="0">
                <a:solidFill>
                  <a:srgbClr val="283991"/>
                </a:solidFill>
                <a:latin typeface="Helvetica World"/>
                <a:ea typeface="Helvetica World"/>
                <a:cs typeface="Helvetica World"/>
                <a:sym typeface="Helvetica World"/>
              </a:rPr>
              <a:t> </a:t>
            </a:r>
            <a:r>
              <a:rPr lang="en-US" sz="3500" dirty="0">
                <a:solidFill>
                  <a:srgbClr val="283991"/>
                </a:solidFill>
                <a:latin typeface="Helvetica World"/>
                <a:ea typeface="Helvetica World"/>
                <a:cs typeface="Helvetica World"/>
                <a:sym typeface="Helvetica World"/>
              </a:rPr>
              <a:t>ab</a:t>
            </a:r>
            <a:r>
              <a:rPr lang="en-US" sz="3500" u="none" dirty="0">
                <a:solidFill>
                  <a:srgbClr val="283991"/>
                </a:solidFill>
                <a:latin typeface="Helvetica World"/>
                <a:ea typeface="Helvetica World"/>
                <a:cs typeface="Helvetica World"/>
                <a:sym typeface="Helvetica World"/>
              </a:rPr>
              <a:t>o</a:t>
            </a:r>
            <a:r>
              <a:rPr lang="en-US" sz="3500" dirty="0">
                <a:solidFill>
                  <a:srgbClr val="283991"/>
                </a:solidFill>
                <a:latin typeface="Helvetica World"/>
                <a:ea typeface="Helvetica World"/>
                <a:cs typeface="Helvetica World"/>
                <a:sym typeface="Helvetica World"/>
              </a:rPr>
              <a:t>u</a:t>
            </a:r>
            <a:r>
              <a:rPr lang="en-US" sz="3500" u="none" dirty="0">
                <a:solidFill>
                  <a:srgbClr val="283991"/>
                </a:solidFill>
                <a:latin typeface="Helvetica World"/>
                <a:ea typeface="Helvetica World"/>
                <a:cs typeface="Helvetica World"/>
                <a:sym typeface="Helvetica World"/>
              </a:rPr>
              <a:t>t t</a:t>
            </a:r>
            <a:r>
              <a:rPr lang="en-US" sz="3500" dirty="0">
                <a:solidFill>
                  <a:srgbClr val="283991"/>
                </a:solidFill>
                <a:latin typeface="Helvetica World"/>
                <a:ea typeface="Helvetica World"/>
                <a:cs typeface="Helvetica World"/>
                <a:sym typeface="Helvetica World"/>
              </a:rPr>
              <a:t>h</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 US healthcare data protection framework: </a:t>
            </a:r>
            <a:r>
              <a:rPr lang="en-US" sz="3500" u="sng" dirty="0">
                <a:solidFill>
                  <a:srgbClr val="283991"/>
                </a:solidFill>
                <a:latin typeface="Helvetica World"/>
                <a:ea typeface="Helvetica World"/>
                <a:cs typeface="Helvetica World"/>
                <a:sym typeface="Helvetica World"/>
                <a:hlinkClick r:id="rId4" tooltip="https://www.hhs.gov/hipaa/index.html"/>
              </a:rPr>
              <a:t>HIPAA Information</a:t>
            </a:r>
          </a:p>
          <a:p>
            <a:pPr marL="722597" lvl="1" indent="-361298" algn="l">
              <a:lnSpc>
                <a:spcPts val="3614"/>
              </a:lnSpc>
              <a:buAutoNum type="arabicPeriod"/>
            </a:pPr>
            <a:r>
              <a:rPr lang="en-US" sz="3500" dirty="0">
                <a:solidFill>
                  <a:srgbClr val="283991"/>
                </a:solidFill>
                <a:latin typeface="Helvetica World"/>
                <a:ea typeface="Helvetica World"/>
                <a:cs typeface="Helvetica World"/>
                <a:sym typeface="Helvetica World"/>
              </a:rPr>
              <a:t>Inform</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d</a:t>
            </a:r>
            <a:r>
              <a:rPr lang="en-US" sz="3500" u="none" dirty="0">
                <a:solidFill>
                  <a:srgbClr val="283991"/>
                </a:solidFill>
                <a:latin typeface="Helvetica World"/>
                <a:ea typeface="Helvetica World"/>
                <a:cs typeface="Helvetica World"/>
                <a:sym typeface="Helvetica World"/>
              </a:rPr>
              <a:t> </a:t>
            </a:r>
            <a:r>
              <a:rPr lang="en-US" sz="3500" dirty="0">
                <a:solidFill>
                  <a:srgbClr val="283991"/>
                </a:solidFill>
                <a:latin typeface="Helvetica World"/>
                <a:ea typeface="Helvetica World"/>
                <a:cs typeface="Helvetica World"/>
                <a:sym typeface="Helvetica World"/>
              </a:rPr>
              <a:t>C</a:t>
            </a:r>
            <a:r>
              <a:rPr lang="en-US" sz="3500" u="none" dirty="0">
                <a:solidFill>
                  <a:srgbClr val="283991"/>
                </a:solidFill>
                <a:latin typeface="Helvetica World"/>
                <a:ea typeface="Helvetica World"/>
                <a:cs typeface="Helvetica World"/>
                <a:sym typeface="Helvetica World"/>
              </a:rPr>
              <a:t>o</a:t>
            </a:r>
            <a:r>
              <a:rPr lang="en-US" sz="3500" dirty="0">
                <a:solidFill>
                  <a:srgbClr val="283991"/>
                </a:solidFill>
                <a:latin typeface="Helvetica World"/>
                <a:ea typeface="Helvetica World"/>
                <a:cs typeface="Helvetica World"/>
                <a:sym typeface="Helvetica World"/>
              </a:rPr>
              <a:t>ns</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n</a:t>
            </a:r>
            <a:r>
              <a:rPr lang="en-US" sz="3500" u="none" dirty="0">
                <a:solidFill>
                  <a:srgbClr val="283991"/>
                </a:solidFill>
                <a:latin typeface="Helvetica World"/>
                <a:ea typeface="Helvetica World"/>
                <a:cs typeface="Helvetica World"/>
                <a:sym typeface="Helvetica World"/>
              </a:rPr>
              <a:t>t </a:t>
            </a:r>
            <a:r>
              <a:rPr lang="en-US" sz="3500" dirty="0">
                <a:solidFill>
                  <a:srgbClr val="283991"/>
                </a:solidFill>
                <a:latin typeface="Helvetica World"/>
                <a:ea typeface="Helvetica World"/>
                <a:cs typeface="Helvetica World"/>
                <a:sym typeface="Helvetica World"/>
              </a:rPr>
              <a:t>in </a:t>
            </a:r>
            <a:r>
              <a:rPr lang="en-US" sz="3500" dirty="0" err="1">
                <a:solidFill>
                  <a:srgbClr val="283991"/>
                </a:solidFill>
                <a:latin typeface="Helvetica World"/>
                <a:ea typeface="Helvetica World"/>
                <a:cs typeface="Helvetica World"/>
                <a:sym typeface="Helvetica World"/>
              </a:rPr>
              <a:t>R</a:t>
            </a:r>
            <a:r>
              <a:rPr lang="en-US" sz="3500" u="none" dirty="0" err="1">
                <a:solidFill>
                  <a:srgbClr val="283991"/>
                </a:solidFill>
                <a:latin typeface="Helvetica World"/>
                <a:ea typeface="Helvetica World"/>
                <a:cs typeface="Helvetica World"/>
                <a:sym typeface="Helvetica World"/>
              </a:rPr>
              <a:t>e</a:t>
            </a:r>
            <a:r>
              <a:rPr lang="en-US" sz="3500" dirty="0" err="1">
                <a:solidFill>
                  <a:srgbClr val="283991"/>
                </a:solidFill>
                <a:latin typeface="Helvetica World"/>
                <a:ea typeface="Helvetica World"/>
                <a:cs typeface="Helvetica World"/>
                <a:sym typeface="Helvetica World"/>
              </a:rPr>
              <a:t>s</a:t>
            </a:r>
            <a:r>
              <a:rPr lang="en-US" sz="3500" u="none" dirty="0" err="1">
                <a:solidFill>
                  <a:srgbClr val="283991"/>
                </a:solidFill>
                <a:latin typeface="Helvetica World"/>
                <a:ea typeface="Helvetica World"/>
                <a:cs typeface="Helvetica World"/>
                <a:sym typeface="Helvetica World"/>
              </a:rPr>
              <a:t>e</a:t>
            </a:r>
            <a:r>
              <a:rPr lang="en-US" sz="3500" dirty="0" err="1">
                <a:solidFill>
                  <a:srgbClr val="283991"/>
                </a:solidFill>
                <a:latin typeface="Helvetica World"/>
                <a:ea typeface="Helvetica World"/>
                <a:cs typeface="Helvetica World"/>
                <a:sym typeface="Helvetica World"/>
              </a:rPr>
              <a:t>ar</a:t>
            </a:r>
            <a:r>
              <a:rPr lang="en-US" sz="3500" u="none" dirty="0" err="1">
                <a:solidFill>
                  <a:srgbClr val="283991"/>
                </a:solidFill>
                <a:latin typeface="Helvetica World"/>
                <a:ea typeface="Helvetica World"/>
                <a:cs typeface="Helvetica World"/>
                <a:sym typeface="Helvetica World"/>
              </a:rPr>
              <a:t>c</a:t>
            </a:r>
            <a:r>
              <a:rPr lang="en-US" sz="3500" dirty="0" err="1">
                <a:solidFill>
                  <a:srgbClr val="283991"/>
                </a:solidFill>
                <a:latin typeface="Helvetica World"/>
                <a:ea typeface="Helvetica World"/>
                <a:cs typeface="Helvetica World"/>
                <a:sym typeface="Helvetica World"/>
              </a:rPr>
              <a:t>h:Read</a:t>
            </a:r>
            <a:r>
              <a:rPr lang="en-US" sz="3500" dirty="0">
                <a:solidFill>
                  <a:srgbClr val="283991"/>
                </a:solidFill>
                <a:latin typeface="Helvetica World"/>
                <a:ea typeface="Helvetica World"/>
                <a:cs typeface="Helvetica World"/>
                <a:sym typeface="Helvetica World"/>
              </a:rPr>
              <a:t> abou</a:t>
            </a:r>
            <a:r>
              <a:rPr lang="en-US" sz="3500" u="none" dirty="0">
                <a:solidFill>
                  <a:srgbClr val="283991"/>
                </a:solidFill>
                <a:latin typeface="Helvetica World"/>
                <a:ea typeface="Helvetica World"/>
                <a:cs typeface="Helvetica World"/>
                <a:sym typeface="Helvetica World"/>
              </a:rPr>
              <a:t>t </a:t>
            </a:r>
            <a:r>
              <a:rPr lang="en-US" sz="3500" dirty="0">
                <a:solidFill>
                  <a:srgbClr val="283991"/>
                </a:solidFill>
                <a:latin typeface="Helvetica World"/>
                <a:ea typeface="Helvetica World"/>
                <a:cs typeface="Helvetica World"/>
                <a:sym typeface="Helvetica World"/>
              </a:rPr>
              <a:t>how </a:t>
            </a:r>
            <a:r>
              <a:rPr lang="en-US" sz="3500" u="none" dirty="0">
                <a:solidFill>
                  <a:srgbClr val="283991"/>
                </a:solidFill>
                <a:latin typeface="Helvetica World"/>
                <a:ea typeface="Helvetica World"/>
                <a:cs typeface="Helvetica World"/>
                <a:sym typeface="Helvetica World"/>
              </a:rPr>
              <a:t>in</a:t>
            </a:r>
            <a:r>
              <a:rPr lang="en-US" sz="3500" dirty="0">
                <a:solidFill>
                  <a:srgbClr val="283991"/>
                </a:solidFill>
                <a:latin typeface="Helvetica World"/>
                <a:ea typeface="Helvetica World"/>
                <a:cs typeface="Helvetica World"/>
                <a:sym typeface="Helvetica World"/>
              </a:rPr>
              <a:t>formed </a:t>
            </a:r>
            <a:r>
              <a:rPr lang="en-US" sz="3500" u="none" dirty="0">
                <a:solidFill>
                  <a:srgbClr val="283991"/>
                </a:solidFill>
                <a:latin typeface="Helvetica World"/>
                <a:ea typeface="Helvetica World"/>
                <a:cs typeface="Helvetica World"/>
                <a:sym typeface="Helvetica World"/>
              </a:rPr>
              <a:t>consen</a:t>
            </a:r>
            <a:r>
              <a:rPr lang="en-US" sz="3500" dirty="0">
                <a:solidFill>
                  <a:srgbClr val="283991"/>
                </a:solidFill>
                <a:latin typeface="Helvetica World"/>
                <a:ea typeface="Helvetica World"/>
                <a:cs typeface="Helvetica World"/>
                <a:sym typeface="Helvetica World"/>
              </a:rPr>
              <a:t>t work</a:t>
            </a:r>
            <a:r>
              <a:rPr lang="en-US" sz="3500" u="none" dirty="0">
                <a:solidFill>
                  <a:srgbClr val="283991"/>
                </a:solidFill>
                <a:latin typeface="Helvetica World"/>
                <a:ea typeface="Helvetica World"/>
                <a:cs typeface="Helvetica World"/>
                <a:sym typeface="Helvetica World"/>
              </a:rPr>
              <a:t>s in </a:t>
            </a:r>
            <a:r>
              <a:rPr lang="en-US" sz="3500" dirty="0">
                <a:solidFill>
                  <a:srgbClr val="283991"/>
                </a:solidFill>
                <a:latin typeface="Helvetica World"/>
                <a:ea typeface="Helvetica World"/>
                <a:cs typeface="Helvetica World"/>
                <a:sym typeface="Helvetica World"/>
              </a:rPr>
              <a:t>he</a:t>
            </a:r>
            <a:r>
              <a:rPr lang="en-US" sz="3500" u="none" dirty="0">
                <a:solidFill>
                  <a:srgbClr val="283991"/>
                </a:solidFill>
                <a:latin typeface="Helvetica World"/>
                <a:ea typeface="Helvetica World"/>
                <a:cs typeface="Helvetica World"/>
                <a:sym typeface="Helvetica World"/>
              </a:rPr>
              <a:t>a</a:t>
            </a:r>
            <a:r>
              <a:rPr lang="en-US" sz="3500" dirty="0">
                <a:solidFill>
                  <a:srgbClr val="283991"/>
                </a:solidFill>
                <a:latin typeface="Helvetica World"/>
                <a:ea typeface="Helvetica World"/>
                <a:cs typeface="Helvetica World"/>
                <a:sym typeface="Helvetica World"/>
              </a:rPr>
              <a:t>l</a:t>
            </a:r>
            <a:r>
              <a:rPr lang="en-US" sz="3500" u="none" dirty="0">
                <a:solidFill>
                  <a:srgbClr val="283991"/>
                </a:solidFill>
                <a:latin typeface="Helvetica World"/>
                <a:ea typeface="Helvetica World"/>
                <a:cs typeface="Helvetica World"/>
                <a:sym typeface="Helvetica World"/>
              </a:rPr>
              <a:t>t</a:t>
            </a:r>
            <a:r>
              <a:rPr lang="en-US" sz="3500" dirty="0">
                <a:solidFill>
                  <a:srgbClr val="283991"/>
                </a:solidFill>
                <a:latin typeface="Helvetica World"/>
                <a:ea typeface="Helvetica World"/>
                <a:cs typeface="Helvetica World"/>
                <a:sym typeface="Helvetica World"/>
              </a:rPr>
              <a:t>hcar</a:t>
            </a:r>
            <a:r>
              <a:rPr lang="en-US" sz="3500" u="none" dirty="0">
                <a:solidFill>
                  <a:srgbClr val="283991"/>
                </a:solidFill>
                <a:latin typeface="Helvetica World"/>
                <a:ea typeface="Helvetica World"/>
                <a:cs typeface="Helvetica World"/>
                <a:sym typeface="Helvetica World"/>
              </a:rPr>
              <a:t>e re</a:t>
            </a:r>
            <a:r>
              <a:rPr lang="en-US" sz="3500" dirty="0">
                <a:solidFill>
                  <a:srgbClr val="283991"/>
                </a:solidFill>
                <a:latin typeface="Helvetica World"/>
                <a:ea typeface="Helvetica World"/>
                <a:cs typeface="Helvetica World"/>
                <a:sym typeface="Helvetica World"/>
              </a:rPr>
              <a:t>sear</a:t>
            </a:r>
            <a:r>
              <a:rPr lang="en-US" sz="3500" u="none" dirty="0">
                <a:solidFill>
                  <a:srgbClr val="283991"/>
                </a:solidFill>
                <a:latin typeface="Helvetica World"/>
                <a:ea typeface="Helvetica World"/>
                <a:cs typeface="Helvetica World"/>
                <a:sym typeface="Helvetica World"/>
              </a:rPr>
              <a:t>c</a:t>
            </a:r>
            <a:r>
              <a:rPr lang="en-US" sz="3500" dirty="0">
                <a:solidFill>
                  <a:srgbClr val="283991"/>
                </a:solidFill>
                <a:latin typeface="Helvetica World"/>
                <a:ea typeface="Helvetica World"/>
                <a:cs typeface="Helvetica World"/>
                <a:sym typeface="Helvetica World"/>
              </a:rPr>
              <a:t>h: </a:t>
            </a:r>
            <a:r>
              <a:rPr lang="en-US" sz="3500" u="sng" dirty="0">
                <a:solidFill>
                  <a:srgbClr val="283991"/>
                </a:solidFill>
                <a:latin typeface="Helvetica World"/>
                <a:ea typeface="Helvetica World"/>
                <a:cs typeface="Helvetica World"/>
                <a:sym typeface="Helvetica World"/>
                <a:hlinkClick r:id="rId5" tooltip="https://www.who.int/ethics/research/en/"/>
              </a:rPr>
              <a:t>https://researchsupport.admin.ox.ac.uk/governance/ethics/resources/consent</a:t>
            </a:r>
          </a:p>
          <a:p>
            <a:pPr marL="722597" lvl="1" indent="-361298" algn="l">
              <a:lnSpc>
                <a:spcPts val="3614"/>
              </a:lnSpc>
              <a:buAutoNum type="arabicPeriod"/>
            </a:pPr>
            <a:r>
              <a:rPr lang="en-US" sz="3500" dirty="0">
                <a:solidFill>
                  <a:srgbClr val="283991"/>
                </a:solidFill>
                <a:latin typeface="Helvetica World"/>
                <a:ea typeface="Helvetica World"/>
                <a:cs typeface="Helvetica World"/>
                <a:sym typeface="Helvetica World"/>
              </a:rPr>
              <a:t>Addressing Bi</a:t>
            </a:r>
            <a:r>
              <a:rPr lang="en-US" sz="3500" u="none" dirty="0">
                <a:solidFill>
                  <a:srgbClr val="283991"/>
                </a:solidFill>
                <a:latin typeface="Helvetica World"/>
                <a:ea typeface="Helvetica World"/>
                <a:cs typeface="Helvetica World"/>
                <a:sym typeface="Helvetica World"/>
              </a:rPr>
              <a:t>a</a:t>
            </a:r>
            <a:r>
              <a:rPr lang="en-US" sz="3500" dirty="0">
                <a:solidFill>
                  <a:srgbClr val="283991"/>
                </a:solidFill>
                <a:latin typeface="Helvetica World"/>
                <a:ea typeface="Helvetica World"/>
                <a:cs typeface="Helvetica World"/>
                <a:sym typeface="Helvetica World"/>
              </a:rPr>
              <a:t>s</a:t>
            </a:r>
            <a:r>
              <a:rPr lang="en-US" sz="3500" u="none" dirty="0">
                <a:solidFill>
                  <a:srgbClr val="283991"/>
                </a:solidFill>
                <a:latin typeface="Helvetica World"/>
                <a:ea typeface="Helvetica World"/>
                <a:cs typeface="Helvetica World"/>
                <a:sym typeface="Helvetica World"/>
              </a:rPr>
              <a:t> i</a:t>
            </a:r>
            <a:r>
              <a:rPr lang="en-US" sz="3500" dirty="0">
                <a:solidFill>
                  <a:srgbClr val="283991"/>
                </a:solidFill>
                <a:latin typeface="Helvetica World"/>
                <a:ea typeface="Helvetica World"/>
                <a:cs typeface="Helvetica World"/>
                <a:sym typeface="Helvetica World"/>
              </a:rPr>
              <a:t>n D</a:t>
            </a:r>
            <a:r>
              <a:rPr lang="en-US" sz="3500" u="none" dirty="0">
                <a:solidFill>
                  <a:srgbClr val="283991"/>
                </a:solidFill>
                <a:latin typeface="Helvetica World"/>
                <a:ea typeface="Helvetica World"/>
                <a:cs typeface="Helvetica World"/>
                <a:sym typeface="Helvetica World"/>
              </a:rPr>
              <a:t>a</a:t>
            </a:r>
            <a:r>
              <a:rPr lang="en-US" sz="3500" dirty="0">
                <a:solidFill>
                  <a:srgbClr val="283991"/>
                </a:solidFill>
                <a:latin typeface="Helvetica World"/>
                <a:ea typeface="Helvetica World"/>
                <a:cs typeface="Helvetica World"/>
                <a:sym typeface="Helvetica World"/>
              </a:rPr>
              <a:t>ta: </a:t>
            </a:r>
            <a:r>
              <a:rPr lang="en-US" sz="3500" u="sng" dirty="0">
                <a:solidFill>
                  <a:srgbClr val="283991"/>
                </a:solidFill>
                <a:latin typeface="Helvetica World"/>
                <a:ea typeface="Helvetica World"/>
                <a:cs typeface="Helvetica World"/>
                <a:sym typeface="Helvetica World"/>
                <a:hlinkClick r:id="rId6" tooltip="https://www.sciencedirect.com/science/article/pii/S2667096823000125"/>
              </a:rPr>
              <a:t>Dive into how bias affects healthcare data and ways to mitigate it</a:t>
            </a:r>
            <a:r>
              <a:rPr lang="en-US" sz="3500" dirty="0">
                <a:solidFill>
                  <a:srgbClr val="283991"/>
                </a:solidFill>
                <a:latin typeface="Helvetica World"/>
                <a:ea typeface="Helvetica World"/>
                <a:cs typeface="Helvetica World"/>
                <a:sym typeface="Helvetica World"/>
              </a:rPr>
              <a:t> - A systematic Review in the Elsevier Journal</a:t>
            </a:r>
          </a:p>
          <a:p>
            <a:pPr marL="722597" lvl="1" indent="-361298" algn="l">
              <a:lnSpc>
                <a:spcPts val="3614"/>
              </a:lnSpc>
              <a:buAutoNum type="arabicPeriod"/>
            </a:pPr>
            <a:r>
              <a:rPr lang="en-US" sz="3500" dirty="0">
                <a:solidFill>
                  <a:srgbClr val="283991"/>
                </a:solidFill>
                <a:latin typeface="Helvetica World"/>
                <a:ea typeface="Helvetica World"/>
                <a:cs typeface="Helvetica World"/>
                <a:sym typeface="Helvetica World"/>
              </a:rPr>
              <a:t>AI</a:t>
            </a:r>
            <a:r>
              <a:rPr lang="en-US" sz="3500" u="none" dirty="0">
                <a:solidFill>
                  <a:srgbClr val="283991"/>
                </a:solidFill>
                <a:latin typeface="Helvetica World"/>
                <a:ea typeface="Helvetica World"/>
                <a:cs typeface="Helvetica World"/>
                <a:sym typeface="Helvetica World"/>
              </a:rPr>
              <a:t> an</a:t>
            </a:r>
            <a:r>
              <a:rPr lang="en-US" sz="3500" dirty="0">
                <a:solidFill>
                  <a:srgbClr val="283991"/>
                </a:solidFill>
                <a:latin typeface="Helvetica World"/>
                <a:ea typeface="Helvetica World"/>
                <a:cs typeface="Helvetica World"/>
                <a:sym typeface="Helvetica World"/>
              </a:rPr>
              <a:t>d</a:t>
            </a:r>
            <a:r>
              <a:rPr lang="en-US" sz="3500" u="none" dirty="0">
                <a:solidFill>
                  <a:srgbClr val="283991"/>
                </a:solidFill>
                <a:latin typeface="Helvetica World"/>
                <a:ea typeface="Helvetica World"/>
                <a:cs typeface="Helvetica World"/>
                <a:sym typeface="Helvetica World"/>
              </a:rPr>
              <a:t> </a:t>
            </a:r>
            <a:r>
              <a:rPr lang="en-US" sz="3500" dirty="0">
                <a:solidFill>
                  <a:srgbClr val="283991"/>
                </a:solidFill>
                <a:latin typeface="Helvetica World"/>
                <a:ea typeface="Helvetica World"/>
                <a:cs typeface="Helvetica World"/>
                <a:sym typeface="Helvetica World"/>
              </a:rPr>
              <a:t>H</a:t>
            </a:r>
            <a:r>
              <a:rPr lang="en-US" sz="3500" u="none" dirty="0">
                <a:solidFill>
                  <a:srgbClr val="283991"/>
                </a:solidFill>
                <a:latin typeface="Helvetica World"/>
                <a:ea typeface="Helvetica World"/>
                <a:cs typeface="Helvetica World"/>
                <a:sym typeface="Helvetica World"/>
              </a:rPr>
              <a:t>ealt</a:t>
            </a:r>
            <a:r>
              <a:rPr lang="en-US" sz="3500" dirty="0">
                <a:solidFill>
                  <a:srgbClr val="283991"/>
                </a:solidFill>
                <a:latin typeface="Helvetica World"/>
                <a:ea typeface="Helvetica World"/>
                <a:cs typeface="Helvetica World"/>
                <a:sym typeface="Helvetica World"/>
              </a:rPr>
              <a:t>hca</a:t>
            </a:r>
            <a:r>
              <a:rPr lang="en-US" sz="3500" u="none" dirty="0">
                <a:solidFill>
                  <a:srgbClr val="283991"/>
                </a:solidFill>
                <a:latin typeface="Helvetica World"/>
                <a:ea typeface="Helvetica World"/>
                <a:cs typeface="Helvetica World"/>
                <a:sym typeface="Helvetica World"/>
              </a:rPr>
              <a:t>re </a:t>
            </a:r>
            <a:r>
              <a:rPr lang="en-US" sz="3500" dirty="0">
                <a:solidFill>
                  <a:srgbClr val="283991"/>
                </a:solidFill>
                <a:latin typeface="Helvetica World"/>
                <a:ea typeface="Helvetica World"/>
                <a:cs typeface="Helvetica World"/>
                <a:sym typeface="Helvetica World"/>
              </a:rPr>
              <a:t>Data</a:t>
            </a:r>
            <a:r>
              <a:rPr lang="en-US" sz="3500" u="none" dirty="0">
                <a:solidFill>
                  <a:srgbClr val="283991"/>
                </a:solidFill>
                <a:latin typeface="Helvetica World"/>
                <a:ea typeface="Helvetica World"/>
                <a:cs typeface="Helvetica World"/>
                <a:sym typeface="Helvetica World"/>
              </a:rPr>
              <a:t> </a:t>
            </a:r>
            <a:r>
              <a:rPr lang="en-US" sz="3500" dirty="0">
                <a:solidFill>
                  <a:srgbClr val="283991"/>
                </a:solidFill>
                <a:latin typeface="Helvetica World"/>
                <a:ea typeface="Helvetica World"/>
                <a:cs typeface="Helvetica World"/>
                <a:sym typeface="Helvetica World"/>
              </a:rPr>
              <a:t>Pr</a:t>
            </a:r>
            <a:r>
              <a:rPr lang="en-US" sz="3500" u="none" dirty="0">
                <a:solidFill>
                  <a:srgbClr val="283991"/>
                </a:solidFill>
                <a:latin typeface="Helvetica World"/>
                <a:ea typeface="Helvetica World"/>
                <a:cs typeface="Helvetica World"/>
                <a:sym typeface="Helvetica World"/>
              </a:rPr>
              <a:t>i</a:t>
            </a:r>
            <a:r>
              <a:rPr lang="en-US" sz="3500" dirty="0">
                <a:solidFill>
                  <a:srgbClr val="283991"/>
                </a:solidFill>
                <a:latin typeface="Helvetica World"/>
                <a:ea typeface="Helvetica World"/>
                <a:cs typeface="Helvetica World"/>
                <a:sym typeface="Helvetica World"/>
              </a:rPr>
              <a:t>v</a:t>
            </a:r>
            <a:r>
              <a:rPr lang="en-US" sz="3500" u="none" dirty="0">
                <a:solidFill>
                  <a:srgbClr val="283991"/>
                </a:solidFill>
                <a:latin typeface="Helvetica World"/>
                <a:ea typeface="Helvetica World"/>
                <a:cs typeface="Helvetica World"/>
                <a:sym typeface="Helvetica World"/>
              </a:rPr>
              <a:t>a</a:t>
            </a:r>
            <a:r>
              <a:rPr lang="en-US" sz="3500" dirty="0">
                <a:solidFill>
                  <a:srgbClr val="283991"/>
                </a:solidFill>
                <a:latin typeface="Helvetica World"/>
                <a:ea typeface="Helvetica World"/>
                <a:cs typeface="Helvetica World"/>
                <a:sym typeface="Helvetica World"/>
              </a:rPr>
              <a:t>cy: Explo</a:t>
            </a:r>
            <a:r>
              <a:rPr lang="en-US" sz="3500" u="none" dirty="0">
                <a:solidFill>
                  <a:srgbClr val="283991"/>
                </a:solidFill>
                <a:latin typeface="Helvetica World"/>
                <a:ea typeface="Helvetica World"/>
                <a:cs typeface="Helvetica World"/>
                <a:sym typeface="Helvetica World"/>
              </a:rPr>
              <a:t>re </a:t>
            </a:r>
            <a:r>
              <a:rPr lang="en-US" sz="3500" dirty="0">
                <a:solidFill>
                  <a:srgbClr val="283991"/>
                </a:solidFill>
                <a:latin typeface="Helvetica World"/>
                <a:ea typeface="Helvetica World"/>
                <a:cs typeface="Helvetica World"/>
                <a:sym typeface="Helvetica World"/>
              </a:rPr>
              <a:t>ho</a:t>
            </a:r>
            <a:r>
              <a:rPr lang="en-US" sz="3500" u="none" dirty="0">
                <a:solidFill>
                  <a:srgbClr val="283991"/>
                </a:solidFill>
                <a:latin typeface="Helvetica World"/>
                <a:ea typeface="Helvetica World"/>
                <a:cs typeface="Helvetica World"/>
                <a:sym typeface="Helvetica World"/>
              </a:rPr>
              <a:t>w </a:t>
            </a:r>
            <a:r>
              <a:rPr lang="en-US" sz="3500" dirty="0">
                <a:solidFill>
                  <a:srgbClr val="283991"/>
                </a:solidFill>
                <a:latin typeface="Helvetica World"/>
                <a:ea typeface="Helvetica World"/>
                <a:cs typeface="Helvetica World"/>
                <a:sym typeface="Helvetica World"/>
              </a:rPr>
              <a:t>AI </a:t>
            </a:r>
            <a:r>
              <a:rPr lang="en-US" sz="3500" u="none" dirty="0">
                <a:solidFill>
                  <a:srgbClr val="283991"/>
                </a:solidFill>
                <a:latin typeface="Helvetica World"/>
                <a:ea typeface="Helvetica World"/>
                <a:cs typeface="Helvetica World"/>
                <a:sym typeface="Helvetica World"/>
              </a:rPr>
              <a:t>a</a:t>
            </a:r>
            <a:r>
              <a:rPr lang="en-US" sz="3500" dirty="0">
                <a:solidFill>
                  <a:srgbClr val="283991"/>
                </a:solidFill>
                <a:latin typeface="Helvetica World"/>
                <a:ea typeface="Helvetica World"/>
                <a:cs typeface="Helvetica World"/>
                <a:sym typeface="Helvetica World"/>
              </a:rPr>
              <a:t>ffect</a:t>
            </a:r>
            <a:r>
              <a:rPr lang="en-US" sz="3500" u="none" dirty="0">
                <a:solidFill>
                  <a:srgbClr val="283991"/>
                </a:solidFill>
                <a:latin typeface="Helvetica World"/>
                <a:ea typeface="Helvetica World"/>
                <a:cs typeface="Helvetica World"/>
                <a:sym typeface="Helvetica World"/>
              </a:rPr>
              <a:t>s </a:t>
            </a:r>
            <a:r>
              <a:rPr lang="en-US" sz="3500" dirty="0">
                <a:solidFill>
                  <a:srgbClr val="283991"/>
                </a:solidFill>
                <a:latin typeface="Helvetica World"/>
                <a:ea typeface="Helvetica World"/>
                <a:cs typeface="Helvetica World"/>
                <a:sym typeface="Helvetica World"/>
              </a:rPr>
              <a:t>da</a:t>
            </a:r>
            <a:r>
              <a:rPr lang="en-US" sz="3500" u="none" dirty="0">
                <a:solidFill>
                  <a:srgbClr val="283991"/>
                </a:solidFill>
                <a:latin typeface="Helvetica World"/>
                <a:ea typeface="Helvetica World"/>
                <a:cs typeface="Helvetica World"/>
                <a:sym typeface="Helvetica World"/>
              </a:rPr>
              <a:t>t</a:t>
            </a:r>
            <a:r>
              <a:rPr lang="en-US" sz="3500" dirty="0">
                <a:solidFill>
                  <a:srgbClr val="283991"/>
                </a:solidFill>
                <a:latin typeface="Helvetica World"/>
                <a:ea typeface="Helvetica World"/>
                <a:cs typeface="Helvetica World"/>
                <a:sym typeface="Helvetica World"/>
              </a:rPr>
              <a:t>a privac</a:t>
            </a:r>
            <a:r>
              <a:rPr lang="en-US" sz="3500" u="none" dirty="0">
                <a:solidFill>
                  <a:srgbClr val="283991"/>
                </a:solidFill>
                <a:latin typeface="Helvetica World"/>
                <a:ea typeface="Helvetica World"/>
                <a:cs typeface="Helvetica World"/>
                <a:sym typeface="Helvetica World"/>
              </a:rPr>
              <a:t>y and </a:t>
            </a:r>
            <a:r>
              <a:rPr lang="en-US" sz="3500" dirty="0">
                <a:solidFill>
                  <a:srgbClr val="283991"/>
                </a:solidFill>
                <a:latin typeface="Helvetica World"/>
                <a:ea typeface="Helvetica World"/>
                <a:cs typeface="Helvetica World"/>
                <a:sym typeface="Helvetica World"/>
              </a:rPr>
              <a:t>s</a:t>
            </a:r>
            <a:r>
              <a:rPr lang="en-US" sz="3500" u="none" dirty="0">
                <a:solidFill>
                  <a:srgbClr val="283991"/>
                </a:solidFill>
                <a:latin typeface="Helvetica World"/>
                <a:ea typeface="Helvetica World"/>
                <a:cs typeface="Helvetica World"/>
                <a:sym typeface="Helvetica World"/>
              </a:rPr>
              <a:t>e</a:t>
            </a:r>
            <a:r>
              <a:rPr lang="en-US" sz="3500" dirty="0">
                <a:solidFill>
                  <a:srgbClr val="283991"/>
                </a:solidFill>
                <a:latin typeface="Helvetica World"/>
                <a:ea typeface="Helvetica World"/>
                <a:cs typeface="Helvetica World"/>
                <a:sym typeface="Helvetica World"/>
              </a:rPr>
              <a:t>cu</a:t>
            </a:r>
            <a:r>
              <a:rPr lang="en-US" sz="3500" u="none" dirty="0">
                <a:solidFill>
                  <a:srgbClr val="283991"/>
                </a:solidFill>
                <a:latin typeface="Helvetica World"/>
                <a:ea typeface="Helvetica World"/>
                <a:cs typeface="Helvetica World"/>
                <a:sym typeface="Helvetica World"/>
              </a:rPr>
              <a:t>ri</a:t>
            </a:r>
            <a:r>
              <a:rPr lang="en-US" sz="3500" dirty="0">
                <a:solidFill>
                  <a:srgbClr val="283991"/>
                </a:solidFill>
                <a:latin typeface="Helvetica World"/>
                <a:ea typeface="Helvetica World"/>
                <a:cs typeface="Helvetica World"/>
                <a:sym typeface="Helvetica World"/>
              </a:rPr>
              <a:t>ty: </a:t>
            </a:r>
            <a:r>
              <a:rPr lang="en-US" sz="3500" u="sng" dirty="0">
                <a:solidFill>
                  <a:srgbClr val="283991"/>
                </a:solidFill>
                <a:latin typeface="Helvetica World"/>
                <a:ea typeface="Helvetica World"/>
                <a:cs typeface="Helvetica World"/>
                <a:sym typeface="Helvetica World"/>
                <a:hlinkClick r:id="rId7" tooltip="https://www.healthcareitnews.com"/>
              </a:rPr>
              <a:t>https://bmcmedethics.biomedcentral.com/articles/10.1186/s12910-021-00687-3 </a:t>
            </a:r>
          </a:p>
          <a:p>
            <a:pPr algn="l">
              <a:lnSpc>
                <a:spcPts val="3614"/>
              </a:lnSpc>
            </a:pPr>
            <a:endParaRPr lang="en-US" sz="3346" u="sng" dirty="0">
              <a:solidFill>
                <a:srgbClr val="283991"/>
              </a:solidFill>
              <a:latin typeface="Helvetica World"/>
              <a:ea typeface="Helvetica World"/>
              <a:cs typeface="Helvetica World"/>
              <a:sym typeface="Helvetica World"/>
              <a:hlinkClick r:id="rId7" tooltip="https://www.healthcareitnews.co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4183" y="2315533"/>
            <a:ext cx="14232091" cy="4616648"/>
          </a:xfrm>
          <a:prstGeom prst="rect">
            <a:avLst/>
          </a:prstGeom>
        </p:spPr>
        <p:txBody>
          <a:bodyPr lIns="0" tIns="0" rIns="0" bIns="0" rtlCol="0" anchor="t">
            <a:spAutoFit/>
          </a:bodyPr>
          <a:lstStyle/>
          <a:p>
            <a:pPr algn="just">
              <a:lnSpc>
                <a:spcPts val="4536"/>
              </a:lnSpc>
            </a:pPr>
            <a:r>
              <a:rPr lang="en-US" sz="3500" dirty="0">
                <a:solidFill>
                  <a:srgbClr val="283991"/>
                </a:solidFill>
                <a:latin typeface="Helvetica World"/>
                <a:ea typeface="Helvetica World"/>
                <a:cs typeface="Helvetica World"/>
                <a:sym typeface="Helvetica World"/>
              </a:rPr>
              <a:t>What steps can you take to ensure ethical practices in handling patient data in your organization?</a:t>
            </a:r>
          </a:p>
          <a:p>
            <a:pPr algn="just">
              <a:lnSpc>
                <a:spcPts val="4536"/>
              </a:lnSpc>
            </a:pPr>
            <a:endParaRPr lang="en-US" sz="3500" dirty="0">
              <a:solidFill>
                <a:srgbClr val="283991"/>
              </a:solidFill>
              <a:latin typeface="Helvetica World"/>
              <a:ea typeface="Helvetica World"/>
              <a:cs typeface="Helvetica World"/>
              <a:sym typeface="Helvetica World"/>
            </a:endParaRPr>
          </a:p>
          <a:p>
            <a:pPr algn="just">
              <a:lnSpc>
                <a:spcPts val="4536"/>
              </a:lnSpc>
            </a:pPr>
            <a:endParaRPr lang="en-US" sz="3500" dirty="0">
              <a:solidFill>
                <a:srgbClr val="283991"/>
              </a:solidFill>
              <a:latin typeface="Helvetica World"/>
              <a:ea typeface="Helvetica World"/>
              <a:cs typeface="Helvetica World"/>
              <a:sym typeface="Helvetica World"/>
            </a:endParaRPr>
          </a:p>
          <a:p>
            <a:pPr algn="just">
              <a:lnSpc>
                <a:spcPts val="4536"/>
              </a:lnSpc>
            </a:pPr>
            <a:endParaRPr lang="en-US" sz="3500" dirty="0">
              <a:solidFill>
                <a:srgbClr val="283991"/>
              </a:solidFill>
              <a:latin typeface="Helvetica World"/>
              <a:ea typeface="Helvetica World"/>
              <a:cs typeface="Helvetica World"/>
              <a:sym typeface="Helvetica World"/>
            </a:endParaRPr>
          </a:p>
          <a:p>
            <a:pPr marL="906780" lvl="1" indent="-453390" algn="just">
              <a:lnSpc>
                <a:spcPts val="4536"/>
              </a:lnSpc>
              <a:buFont typeface="Arial"/>
              <a:buChar char="•"/>
            </a:pPr>
            <a:r>
              <a:rPr lang="en-US" sz="3500" dirty="0">
                <a:solidFill>
                  <a:srgbClr val="283991"/>
                </a:solidFill>
                <a:latin typeface="Helvetica World"/>
                <a:ea typeface="Helvetica World"/>
                <a:cs typeface="Helvetica World"/>
                <a:sym typeface="Helvetica World"/>
              </a:rPr>
              <a:t>There is no wrong or right answer </a:t>
            </a:r>
          </a:p>
          <a:p>
            <a:pPr marL="453390" lvl="1" algn="just">
              <a:lnSpc>
                <a:spcPts val="4536"/>
              </a:lnSpc>
            </a:pPr>
            <a:endParaRPr lang="en-US" sz="3500" dirty="0">
              <a:solidFill>
                <a:srgbClr val="283991"/>
              </a:solidFill>
              <a:latin typeface="Helvetica World"/>
              <a:ea typeface="Helvetica World"/>
              <a:cs typeface="Helvetica World"/>
              <a:sym typeface="Helvetica World"/>
            </a:endParaRPr>
          </a:p>
          <a:p>
            <a:pPr algn="just">
              <a:lnSpc>
                <a:spcPts val="4536"/>
              </a:lnSpc>
            </a:pPr>
            <a:endParaRPr lang="en-US" sz="4200" dirty="0">
              <a:solidFill>
                <a:srgbClr val="283991"/>
              </a:solidFill>
              <a:latin typeface="Helvetica World"/>
              <a:ea typeface="Helvetica World"/>
              <a:cs typeface="Helvetica World"/>
              <a:sym typeface="Helvetica World"/>
            </a:endParaRPr>
          </a:p>
        </p:txBody>
      </p:sp>
      <p:sp>
        <p:nvSpPr>
          <p:cNvPr id="3" name="Freeform 3"/>
          <p:cNvSpPr/>
          <p:nvPr/>
        </p:nvSpPr>
        <p:spPr>
          <a:xfrm>
            <a:off x="15359393" y="475660"/>
            <a:ext cx="2133406" cy="2263560"/>
          </a:xfrm>
          <a:custGeom>
            <a:avLst/>
            <a:gdLst/>
            <a:ahLst/>
            <a:cxnLst/>
            <a:rect l="l" t="t" r="r" b="b"/>
            <a:pathLst>
              <a:path w="2133406" h="2263560">
                <a:moveTo>
                  <a:pt x="0" y="0"/>
                </a:moveTo>
                <a:lnTo>
                  <a:pt x="2133406" y="0"/>
                </a:lnTo>
                <a:lnTo>
                  <a:pt x="2133406" y="2263560"/>
                </a:lnTo>
                <a:lnTo>
                  <a:pt x="0" y="2263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355970" y="8056441"/>
            <a:ext cx="2550153" cy="1963618"/>
          </a:xfrm>
          <a:custGeom>
            <a:avLst/>
            <a:gdLst/>
            <a:ahLst/>
            <a:cxnLst/>
            <a:rect l="l" t="t" r="r" b="b"/>
            <a:pathLst>
              <a:path w="2550153" h="1963618">
                <a:moveTo>
                  <a:pt x="0" y="0"/>
                </a:moveTo>
                <a:lnTo>
                  <a:pt x="2550153" y="0"/>
                </a:lnTo>
                <a:lnTo>
                  <a:pt x="2550153" y="1963618"/>
                </a:lnTo>
                <a:lnTo>
                  <a:pt x="0" y="1963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734183" y="647700"/>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Reflective Question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noProof="0" dirty="0"/>
            </a:p>
          </p:txBody>
        </p:sp>
      </p:grpSp>
      <p:sp>
        <p:nvSpPr>
          <p:cNvPr id="4" name="TextBox 4"/>
          <p:cNvSpPr txBox="1"/>
          <p:nvPr/>
        </p:nvSpPr>
        <p:spPr>
          <a:xfrm>
            <a:off x="1348740" y="952500"/>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1396316" y="4247882"/>
            <a:ext cx="2988470" cy="1995487"/>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3" cstate="email">
              <a:extLst>
                <a:ext uri="{28A0092B-C50C-407E-A947-70E740481C1C}">
                  <a14:useLocalDpi xmlns:a14="http://schemas.microsoft.com/office/drawing/2010/main"/>
                </a:ext>
              </a:extLst>
            </a:blip>
            <a:stretch>
              <a:fillRect r="-159"/>
            </a:stretch>
          </a:blipFill>
        </p:spPr>
        <p:txBody>
          <a:bodyPr/>
          <a:lstStyle/>
          <a:p>
            <a:endParaRPr lang="en-GB" noProof="0" dirty="0"/>
          </a:p>
        </p:txBody>
      </p:sp>
      <p:sp>
        <p:nvSpPr>
          <p:cNvPr id="6" name="TextBox 6"/>
          <p:cNvSpPr txBox="1"/>
          <p:nvPr/>
        </p:nvSpPr>
        <p:spPr>
          <a:xfrm>
            <a:off x="4476225" y="4135723"/>
            <a:ext cx="12463035" cy="2462213"/>
          </a:xfrm>
          <a:prstGeom prst="rect">
            <a:avLst/>
          </a:prstGeom>
        </p:spPr>
        <p:txBody>
          <a:bodyPr lIns="0" tIns="0" rIns="0" bIns="0" rtlCol="0" anchor="t">
            <a:spAutoFit/>
          </a:bodyPr>
          <a:lstStyle/>
          <a:p>
            <a:pPr>
              <a:lnSpc>
                <a:spcPts val="3240"/>
              </a:lnSpc>
            </a:pPr>
            <a:r>
              <a:rPr lang="en-GB" sz="2800" dirty="0">
                <a:solidFill>
                  <a:srgbClr val="283991"/>
                </a:solidFill>
                <a:latin typeface="Helvetica World"/>
                <a:ea typeface="Helvetica World"/>
                <a:cs typeface="Helvetica World"/>
                <a:sym typeface="TT Smalls"/>
              </a:rPr>
              <a:t>This project has received funding from the European Union’s Horizon Europe Research and Innovation Actions under grant no. 101095479 (</a:t>
            </a:r>
            <a:r>
              <a:rPr lang="en-GB" sz="2800" dirty="0" err="1">
                <a:solidFill>
                  <a:srgbClr val="283991"/>
                </a:solidFill>
                <a:latin typeface="Helvetica World"/>
                <a:ea typeface="Helvetica World"/>
                <a:cs typeface="Helvetica World"/>
                <a:sym typeface="TT Smalls"/>
              </a:rPr>
              <a:t>More-EUROPA</a:t>
            </a:r>
            <a:r>
              <a:rPr lang="en-GB" sz="2800" dirty="0">
                <a:solidFill>
                  <a:srgbClr val="283991"/>
                </a:solidFill>
                <a:latin typeface="Helvetica World"/>
                <a:ea typeface="Helvetica World"/>
                <a:cs typeface="Helvetica World"/>
                <a:sym typeface="TT Smalls"/>
              </a:rPr>
              <a:t>).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8742" y="1871202"/>
            <a:ext cx="16200591" cy="7172284"/>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What is Data Privacy? </a:t>
            </a:r>
          </a:p>
          <a:p>
            <a:pPr algn="l">
              <a:lnSpc>
                <a:spcPts val="4319"/>
              </a:lnSpc>
            </a:pPr>
            <a:r>
              <a:rPr lang="en-GB" sz="3500" spc="7" noProof="0" dirty="0">
                <a:solidFill>
                  <a:srgbClr val="283991"/>
                </a:solidFill>
                <a:latin typeface="Helvetica World"/>
                <a:ea typeface="Helvetica World"/>
                <a:cs typeface="Helvetica World"/>
                <a:sym typeface="Helvetica World"/>
              </a:rPr>
              <a:t>Protecting individuals' personal information from unauthorised access.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What is Data Security? </a:t>
            </a:r>
          </a:p>
          <a:p>
            <a:pPr algn="l">
              <a:lnSpc>
                <a:spcPts val="4319"/>
              </a:lnSpc>
            </a:pPr>
            <a:r>
              <a:rPr lang="en-GB" sz="3500" spc="7" noProof="0" dirty="0">
                <a:solidFill>
                  <a:srgbClr val="283991"/>
                </a:solidFill>
                <a:latin typeface="Helvetica World"/>
                <a:ea typeface="Helvetica World"/>
                <a:cs typeface="Helvetica World"/>
                <a:sym typeface="Helvetica World"/>
              </a:rPr>
              <a:t>Using measures like encryption, firewalls, and secure storage to protect sensitive data.</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Why does it matter in Healthcare:</a:t>
            </a:r>
          </a:p>
          <a:p>
            <a:pPr algn="l">
              <a:lnSpc>
                <a:spcPts val="4319"/>
              </a:lnSpc>
            </a:pPr>
            <a:endParaRPr lang="en-GB" sz="3500" b="1" spc="7" noProof="0"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Medical data is highly sensitive.</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Data breaches can harm patients and damage trust.</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Ethical handling of data ensures confidentiality.</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3" name="Freeform 3"/>
          <p:cNvSpPr/>
          <p:nvPr/>
        </p:nvSpPr>
        <p:spPr>
          <a:xfrm>
            <a:off x="15942397" y="187223"/>
            <a:ext cx="2077232" cy="2233583"/>
          </a:xfrm>
          <a:custGeom>
            <a:avLst/>
            <a:gdLst/>
            <a:ahLst/>
            <a:cxnLst/>
            <a:rect l="l" t="t" r="r" b="b"/>
            <a:pathLst>
              <a:path w="2077232" h="2233583">
                <a:moveTo>
                  <a:pt x="0" y="0"/>
                </a:moveTo>
                <a:lnTo>
                  <a:pt x="2077232" y="0"/>
                </a:lnTo>
                <a:lnTo>
                  <a:pt x="2077232" y="2233582"/>
                </a:lnTo>
                <a:lnTo>
                  <a:pt x="0" y="223358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4" name="TextBox 4"/>
          <p:cNvSpPr txBox="1"/>
          <p:nvPr/>
        </p:nvSpPr>
        <p:spPr>
          <a:xfrm>
            <a:off x="868742" y="419995"/>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Data Privacy and Security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90617" y="218513"/>
            <a:ext cx="2100370" cy="1934966"/>
          </a:xfrm>
          <a:custGeom>
            <a:avLst/>
            <a:gdLst/>
            <a:ahLst/>
            <a:cxnLst/>
            <a:rect l="l" t="t" r="r" b="b"/>
            <a:pathLst>
              <a:path w="2100370" h="1934966">
                <a:moveTo>
                  <a:pt x="0" y="0"/>
                </a:moveTo>
                <a:lnTo>
                  <a:pt x="2100370" y="0"/>
                </a:lnTo>
                <a:lnTo>
                  <a:pt x="2100370" y="1934966"/>
                </a:lnTo>
                <a:lnTo>
                  <a:pt x="0" y="19349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TextBox 3"/>
          <p:cNvSpPr txBox="1"/>
          <p:nvPr/>
        </p:nvSpPr>
        <p:spPr>
          <a:xfrm>
            <a:off x="397013" y="1714500"/>
            <a:ext cx="17493974" cy="8826583"/>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What is informed consent?</a:t>
            </a:r>
          </a:p>
          <a:p>
            <a:pPr marL="863599" lvl="1" indent="-431800" algn="l">
              <a:lnSpc>
                <a:spcPts val="4319"/>
              </a:lnSpc>
              <a:buFont typeface="Arial"/>
              <a:buChar char="•"/>
            </a:pPr>
            <a:r>
              <a:rPr lang="en-GB" sz="3500" u="none" spc="7" noProof="0" dirty="0">
                <a:solidFill>
                  <a:srgbClr val="283991"/>
                </a:solidFill>
                <a:latin typeface="Helvetica World"/>
                <a:ea typeface="Helvetica World"/>
                <a:cs typeface="Helvetica World"/>
                <a:sym typeface="Helvetica World"/>
              </a:rPr>
              <a:t>E</a:t>
            </a:r>
            <a:r>
              <a:rPr lang="en-GB" sz="3500" spc="7" noProof="0" dirty="0">
                <a:solidFill>
                  <a:srgbClr val="283991"/>
                </a:solidFill>
                <a:latin typeface="Helvetica World"/>
                <a:ea typeface="Helvetica World"/>
                <a:cs typeface="Helvetica World"/>
                <a:sym typeface="Helvetica World"/>
              </a:rPr>
              <a:t>nsuring patients fully understand how their data will be used before it is collected.</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Informed consent is a form what has to respect regulations and policies therefore in can be a lot to read for patients very often. </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Why it’s important:</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Builds trust between healthcare providers and patients - it is like a contract and gives an overview about rights and obligations.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It is required for ethical and legal reasons.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Ch</a:t>
            </a:r>
            <a:r>
              <a:rPr lang="en-GB" sz="3500" b="1" u="none" spc="7" noProof="0" dirty="0">
                <a:solidFill>
                  <a:srgbClr val="283991"/>
                </a:solidFill>
                <a:latin typeface="Helvetica World Bold"/>
                <a:ea typeface="Helvetica World Bold"/>
                <a:cs typeface="Helvetica World Bold"/>
                <a:sym typeface="Helvetica World Bold"/>
              </a:rPr>
              <a:t>a</a:t>
            </a:r>
            <a:r>
              <a:rPr lang="en-GB" sz="3500" b="1" spc="7" noProof="0" dirty="0">
                <a:solidFill>
                  <a:srgbClr val="283991"/>
                </a:solidFill>
                <a:latin typeface="Helvetica World Bold"/>
                <a:ea typeface="Helvetica World Bold"/>
                <a:cs typeface="Helvetica World Bold"/>
                <a:sym typeface="Helvetica World Bold"/>
              </a:rPr>
              <a:t>l</a:t>
            </a:r>
            <a:r>
              <a:rPr lang="en-GB" sz="3500" b="1" u="none" spc="7" noProof="0" dirty="0">
                <a:solidFill>
                  <a:srgbClr val="283991"/>
                </a:solidFill>
                <a:latin typeface="Helvetica World Bold"/>
                <a:ea typeface="Helvetica World Bold"/>
                <a:cs typeface="Helvetica World Bold"/>
                <a:sym typeface="Helvetica World Bold"/>
              </a:rPr>
              <a:t>le</a:t>
            </a:r>
            <a:r>
              <a:rPr lang="en-GB" sz="3500" b="1" spc="7" noProof="0" dirty="0">
                <a:solidFill>
                  <a:srgbClr val="283991"/>
                </a:solidFill>
                <a:latin typeface="Helvetica World Bold"/>
                <a:ea typeface="Helvetica World Bold"/>
                <a:cs typeface="Helvetica World Bold"/>
                <a:sym typeface="Helvetica World Bold"/>
              </a:rPr>
              <a:t>nges</a:t>
            </a:r>
            <a:r>
              <a:rPr lang="en-GB" sz="3500" b="1" u="none" spc="7" noProof="0" dirty="0">
                <a:solidFill>
                  <a:srgbClr val="283991"/>
                </a:solidFill>
                <a:latin typeface="Helvetica World Bold"/>
                <a:ea typeface="Helvetica World Bold"/>
                <a:cs typeface="Helvetica World Bold"/>
                <a:sym typeface="Helvetica World Bold"/>
              </a:rPr>
              <a:t>:</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Patients may not fully understand how their data will be used, especially in large RWD studies - therefore Patient Organisations discuss with the policy makers for easy to read versions very often.</a:t>
            </a:r>
          </a:p>
          <a:p>
            <a:pPr marL="863599" lvl="1" indent="-431800" algn="l">
              <a:lnSpc>
                <a:spcPts val="4319"/>
              </a:lnSpc>
              <a:buFont typeface="Arial"/>
              <a:buChar char="•"/>
            </a:pPr>
            <a:r>
              <a:rPr lang="en-GB" sz="3500" spc="9" noProof="0" dirty="0">
                <a:solidFill>
                  <a:srgbClr val="283991"/>
                </a:solidFill>
                <a:latin typeface="Helvetica World"/>
                <a:ea typeface="Helvetica World"/>
                <a:cs typeface="Helvetica World"/>
                <a:sym typeface="Helvetica World"/>
              </a:rPr>
              <a:t>He</a:t>
            </a:r>
            <a:r>
              <a:rPr lang="en-GB" sz="3500" u="none" spc="9" noProof="0" dirty="0">
                <a:solidFill>
                  <a:srgbClr val="283991"/>
                </a:solidFill>
                <a:latin typeface="Helvetica World"/>
                <a:ea typeface="Helvetica World"/>
                <a:cs typeface="Helvetica World"/>
                <a:sym typeface="Helvetica World"/>
              </a:rPr>
              <a:t>al</a:t>
            </a:r>
            <a:r>
              <a:rPr lang="en-GB" sz="3500" spc="9" noProof="0" dirty="0">
                <a:solidFill>
                  <a:srgbClr val="283991"/>
                </a:solidFill>
                <a:latin typeface="Helvetica World"/>
                <a:ea typeface="Helvetica World"/>
                <a:cs typeface="Helvetica World"/>
                <a:sym typeface="Helvetica World"/>
              </a:rPr>
              <a:t>thcare providers must ensure transparency in every aspect.</a:t>
            </a:r>
          </a:p>
          <a:p>
            <a:pPr algn="l">
              <a:lnSpc>
                <a:spcPts val="4319"/>
              </a:lnSpc>
            </a:pPr>
            <a:endParaRPr lang="en-GB" sz="3999" spc="9" noProof="0" dirty="0">
              <a:solidFill>
                <a:srgbClr val="283991"/>
              </a:solidFill>
              <a:latin typeface="Helvetica World"/>
              <a:ea typeface="Helvetica World"/>
              <a:cs typeface="Helvetica World"/>
              <a:sym typeface="Helvetica World"/>
            </a:endParaRPr>
          </a:p>
        </p:txBody>
      </p:sp>
      <p:sp>
        <p:nvSpPr>
          <p:cNvPr id="4" name="TextBox 4"/>
          <p:cNvSpPr txBox="1"/>
          <p:nvPr/>
        </p:nvSpPr>
        <p:spPr>
          <a:xfrm>
            <a:off x="397013" y="548749"/>
            <a:ext cx="15590520" cy="74379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Informed Consent in RWD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907" y="2470242"/>
            <a:ext cx="16943893" cy="6543907"/>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What is a Bias?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Bias </a:t>
            </a:r>
            <a:r>
              <a:rPr lang="en-GB" sz="3500" u="none" spc="7" noProof="0" dirty="0">
                <a:solidFill>
                  <a:srgbClr val="283991"/>
                </a:solidFill>
                <a:latin typeface="Helvetica World"/>
                <a:ea typeface="Helvetica World"/>
                <a:cs typeface="Helvetica World"/>
                <a:sym typeface="Helvetica World"/>
              </a:rPr>
              <a:t>re</a:t>
            </a:r>
            <a:r>
              <a:rPr lang="en-GB" sz="3500" spc="7" noProof="0" dirty="0">
                <a:solidFill>
                  <a:srgbClr val="283991"/>
                </a:solidFill>
                <a:latin typeface="Helvetica World"/>
                <a:ea typeface="Helvetica World"/>
                <a:cs typeface="Helvetica World"/>
                <a:sym typeface="Helvetica World"/>
              </a:rPr>
              <a:t>fers to systematic errors in data col</a:t>
            </a:r>
            <a:r>
              <a:rPr lang="en-GB" sz="3500" u="none" spc="7" noProof="0" dirty="0">
                <a:solidFill>
                  <a:srgbClr val="283991"/>
                </a:solidFill>
                <a:latin typeface="Helvetica World"/>
                <a:ea typeface="Helvetica World"/>
                <a:cs typeface="Helvetica World"/>
                <a:sym typeface="Helvetica World"/>
              </a:rPr>
              <a:t>l</a:t>
            </a:r>
            <a:r>
              <a:rPr lang="en-GB" sz="3500" spc="7" noProof="0" dirty="0">
                <a:solidFill>
                  <a:srgbClr val="283991"/>
                </a:solidFill>
                <a:latin typeface="Helvetica World"/>
                <a:ea typeface="Helvetica World"/>
                <a:cs typeface="Helvetica World"/>
                <a:sym typeface="Helvetica World"/>
              </a:rPr>
              <a:t>e</a:t>
            </a:r>
            <a:r>
              <a:rPr lang="en-GB" sz="3500" u="none" spc="7" noProof="0" dirty="0">
                <a:solidFill>
                  <a:srgbClr val="283991"/>
                </a:solidFill>
                <a:latin typeface="Helvetica World"/>
                <a:ea typeface="Helvetica World"/>
                <a:cs typeface="Helvetica World"/>
                <a:sym typeface="Helvetica World"/>
              </a:rPr>
              <a:t>ction</a:t>
            </a:r>
            <a:r>
              <a:rPr lang="en-GB" sz="3500" spc="7" noProof="0" dirty="0">
                <a:solidFill>
                  <a:srgbClr val="283991"/>
                </a:solidFill>
                <a:latin typeface="Helvetica World"/>
                <a:ea typeface="Helvetica World"/>
                <a:cs typeface="Helvetica World"/>
                <a:sym typeface="Helvetica World"/>
              </a:rPr>
              <a:t> or analysis that can lead to unfair or inaccurate conclusions.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Also a person can be biased once the person starts to talk about an important theme where the person is involved in - you can't stay neutral very often. </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H</a:t>
            </a:r>
            <a:r>
              <a:rPr lang="en-GB" sz="3500" b="1" u="none" spc="7" noProof="0" dirty="0">
                <a:solidFill>
                  <a:srgbClr val="283991"/>
                </a:solidFill>
                <a:latin typeface="Helvetica World Bold"/>
                <a:ea typeface="Helvetica World Bold"/>
                <a:cs typeface="Helvetica World Bold"/>
                <a:sym typeface="Helvetica World Bold"/>
              </a:rPr>
              <a:t>o</a:t>
            </a:r>
            <a:r>
              <a:rPr lang="en-GB" sz="3500" b="1" spc="7" noProof="0" dirty="0">
                <a:solidFill>
                  <a:srgbClr val="283991"/>
                </a:solidFill>
                <a:latin typeface="Helvetica World Bold"/>
                <a:ea typeface="Helvetica World Bold"/>
                <a:cs typeface="Helvetica World Bold"/>
                <a:sym typeface="Helvetica World Bold"/>
              </a:rPr>
              <a:t>w Bia</a:t>
            </a:r>
            <a:r>
              <a:rPr lang="en-GB" sz="3500" b="1" u="none" spc="7" noProof="0" dirty="0">
                <a:solidFill>
                  <a:srgbClr val="283991"/>
                </a:solidFill>
                <a:latin typeface="Helvetica World Bold"/>
                <a:ea typeface="Helvetica World Bold"/>
                <a:cs typeface="Helvetica World Bold"/>
                <a:sym typeface="Helvetica World Bold"/>
              </a:rPr>
              <a:t>s</a:t>
            </a:r>
            <a:r>
              <a:rPr lang="en-GB" sz="3500" b="1" spc="7" noProof="0" dirty="0">
                <a:solidFill>
                  <a:srgbClr val="283991"/>
                </a:solidFill>
                <a:latin typeface="Helvetica World Bold"/>
                <a:ea typeface="Helvetica World Bold"/>
                <a:cs typeface="Helvetica World Bold"/>
                <a:sym typeface="Helvetica World Bold"/>
              </a:rPr>
              <a:t> affects healthcare:</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If certain groups (e.g., minorities, older adults) are underrepresented in the data, it </a:t>
            </a:r>
            <a:r>
              <a:rPr lang="en-GB" sz="3500" u="none" spc="7" noProof="0" dirty="0">
                <a:solidFill>
                  <a:srgbClr val="283991"/>
                </a:solidFill>
                <a:latin typeface="Helvetica World"/>
                <a:ea typeface="Helvetica World"/>
                <a:cs typeface="Helvetica World"/>
                <a:sym typeface="Helvetica World"/>
              </a:rPr>
              <a:t>can</a:t>
            </a:r>
            <a:r>
              <a:rPr lang="en-GB" sz="3500" spc="7" noProof="0" dirty="0">
                <a:solidFill>
                  <a:srgbClr val="283991"/>
                </a:solidFill>
                <a:latin typeface="Helvetica World"/>
                <a:ea typeface="Helvetica World"/>
                <a:cs typeface="Helvetica World"/>
                <a:sym typeface="Helvetica World"/>
              </a:rPr>
              <a:t> lead to unequal healthcare decisions.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Healthcare outcomes may not be equitable.</a:t>
            </a:r>
          </a:p>
          <a:p>
            <a:pPr algn="l">
              <a:lnSpc>
                <a:spcPts val="4319"/>
              </a:lnSpc>
            </a:pPr>
            <a:endParaRPr lang="en-GB" sz="3999" spc="7" noProof="0" dirty="0">
              <a:solidFill>
                <a:srgbClr val="283991"/>
              </a:solidFill>
              <a:latin typeface="Helvetica World"/>
              <a:ea typeface="Helvetica World"/>
              <a:cs typeface="Helvetica World"/>
              <a:sym typeface="Helvetica World"/>
            </a:endParaRPr>
          </a:p>
          <a:p>
            <a:pPr algn="l">
              <a:lnSpc>
                <a:spcPts val="3456"/>
              </a:lnSpc>
            </a:pPr>
            <a:endParaRPr lang="en-GB" sz="3999" spc="7" noProof="0" dirty="0">
              <a:solidFill>
                <a:srgbClr val="283991"/>
              </a:solidFill>
              <a:latin typeface="Helvetica World"/>
              <a:ea typeface="Helvetica World"/>
              <a:cs typeface="Helvetica World"/>
              <a:sym typeface="Helvetica World"/>
            </a:endParaRPr>
          </a:p>
        </p:txBody>
      </p:sp>
      <p:sp>
        <p:nvSpPr>
          <p:cNvPr id="3" name="Freeform 3"/>
          <p:cNvSpPr/>
          <p:nvPr/>
        </p:nvSpPr>
        <p:spPr>
          <a:xfrm>
            <a:off x="14641975" y="383139"/>
            <a:ext cx="3150343" cy="2087103"/>
          </a:xfrm>
          <a:custGeom>
            <a:avLst/>
            <a:gdLst/>
            <a:ahLst/>
            <a:cxnLst/>
            <a:rect l="l" t="t" r="r" b="b"/>
            <a:pathLst>
              <a:path w="3150343" h="2087103">
                <a:moveTo>
                  <a:pt x="0" y="0"/>
                </a:moveTo>
                <a:lnTo>
                  <a:pt x="3150343" y="0"/>
                </a:lnTo>
                <a:lnTo>
                  <a:pt x="3150343" y="2087102"/>
                </a:lnTo>
                <a:lnTo>
                  <a:pt x="0" y="208710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4" name="TextBox 4"/>
          <p:cNvSpPr txBox="1"/>
          <p:nvPr/>
        </p:nvSpPr>
        <p:spPr>
          <a:xfrm>
            <a:off x="487907" y="739424"/>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Bias in RWD Collection and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9583" y="1905491"/>
            <a:ext cx="16943893" cy="7723717"/>
          </a:xfrm>
          <a:prstGeom prst="rect">
            <a:avLst/>
          </a:prstGeom>
        </p:spPr>
        <p:txBody>
          <a:bodyPr lIns="0" tIns="0" rIns="0" bIns="0" rtlCol="0" anchor="t">
            <a:spAutoFit/>
          </a:bodyPr>
          <a:lstStyle/>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Doctors might be more likely to look for diabetes in obese patients than in skinny patients. As a result, one may observe an inflated estimate of diabetes prevalence among obese patients.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 healthcare study using RWD may overrepresent young, healthy individuals, leading to less accurate care for older patients.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Algorithms trained on biased data can make incorrect predictions for minority populations.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Why addressing Bias matters:</a:t>
            </a:r>
          </a:p>
          <a:p>
            <a:pPr algn="l">
              <a:lnSpc>
                <a:spcPts val="4319"/>
              </a:lnSpc>
            </a:pPr>
            <a:endParaRPr lang="en-GB" sz="3500" b="1" spc="7" noProof="0"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Addressing bias is crucial to ensure fair and equitable healthcare outcomes for all populations.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It can be also that older patients or patients from other ethic groups fall into a biased situation.</a:t>
            </a:r>
          </a:p>
        </p:txBody>
      </p:sp>
      <p:sp>
        <p:nvSpPr>
          <p:cNvPr id="3" name="TextBox 3"/>
          <p:cNvSpPr txBox="1"/>
          <p:nvPr/>
        </p:nvSpPr>
        <p:spPr>
          <a:xfrm>
            <a:off x="503458" y="549843"/>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Bias in RWD Collection and Use - Examples</a:t>
            </a:r>
          </a:p>
        </p:txBody>
      </p:sp>
      <p:sp>
        <p:nvSpPr>
          <p:cNvPr id="4" name="Freeform 4"/>
          <p:cNvSpPr/>
          <p:nvPr/>
        </p:nvSpPr>
        <p:spPr>
          <a:xfrm>
            <a:off x="15172014" y="192214"/>
            <a:ext cx="2635775" cy="1577721"/>
          </a:xfrm>
          <a:custGeom>
            <a:avLst/>
            <a:gdLst/>
            <a:ahLst/>
            <a:cxnLst/>
            <a:rect l="l" t="t" r="r" b="b"/>
            <a:pathLst>
              <a:path w="2910940" h="1928497">
                <a:moveTo>
                  <a:pt x="0" y="0"/>
                </a:moveTo>
                <a:lnTo>
                  <a:pt x="2910939" y="0"/>
                </a:lnTo>
                <a:lnTo>
                  <a:pt x="2910939" y="1928497"/>
                </a:lnTo>
                <a:lnTo>
                  <a:pt x="0" y="192849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5" name="Freeform 5"/>
          <p:cNvSpPr/>
          <p:nvPr/>
        </p:nvSpPr>
        <p:spPr>
          <a:xfrm>
            <a:off x="14634275" y="5372100"/>
            <a:ext cx="3154142" cy="1873016"/>
          </a:xfrm>
          <a:custGeom>
            <a:avLst/>
            <a:gdLst/>
            <a:ahLst/>
            <a:cxnLst/>
            <a:rect l="l" t="t" r="r" b="b"/>
            <a:pathLst>
              <a:path w="3420815" h="2266290">
                <a:moveTo>
                  <a:pt x="0" y="0"/>
                </a:moveTo>
                <a:lnTo>
                  <a:pt x="3420816" y="0"/>
                </a:lnTo>
                <a:lnTo>
                  <a:pt x="3420816" y="2266290"/>
                </a:lnTo>
                <a:lnTo>
                  <a:pt x="0" y="226629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6700" y="1840128"/>
            <a:ext cx="13087125" cy="7168629"/>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AI and RWD:</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AI systems are used to analyse RWD for patterns, predictions, and improving healthcare decisions.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Challenges: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AI must use unbiased, representative data to avoid unfair outcomes.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AI systems must be explainable and transparent to build trust.</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Example:</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AI systems predicting patient outcomes using biased data can lead to inaccurate or unfair decisions.</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3" name="Freeform 3"/>
          <p:cNvSpPr/>
          <p:nvPr/>
        </p:nvSpPr>
        <p:spPr>
          <a:xfrm>
            <a:off x="13792200" y="2084614"/>
            <a:ext cx="3967673" cy="8229600"/>
          </a:xfrm>
          <a:custGeom>
            <a:avLst/>
            <a:gdLst/>
            <a:ahLst/>
            <a:cxnLst/>
            <a:rect l="l" t="t" r="r" b="b"/>
            <a:pathLst>
              <a:path w="3967673" h="8229600">
                <a:moveTo>
                  <a:pt x="0" y="0"/>
                </a:moveTo>
                <a:lnTo>
                  <a:pt x="3967673" y="0"/>
                </a:lnTo>
                <a:lnTo>
                  <a:pt x="3967673" y="8229600"/>
                </a:lnTo>
                <a:lnTo>
                  <a:pt x="0" y="8229600"/>
                </a:lnTo>
                <a:lnTo>
                  <a:pt x="0" y="0"/>
                </a:lnTo>
                <a:close/>
              </a:path>
            </a:pathLst>
          </a:custGeom>
          <a:blipFill>
            <a:blip r:embed="rId3"/>
            <a:stretch>
              <a:fillRect/>
            </a:stretch>
          </a:blipFill>
        </p:spPr>
        <p:txBody>
          <a:bodyPr/>
          <a:lstStyle/>
          <a:p>
            <a:endParaRPr lang="en-GB" noProof="0" dirty="0"/>
          </a:p>
        </p:txBody>
      </p:sp>
      <p:sp>
        <p:nvSpPr>
          <p:cNvPr id="4" name="TextBox 4"/>
          <p:cNvSpPr txBox="1"/>
          <p:nvPr/>
        </p:nvSpPr>
        <p:spPr>
          <a:xfrm>
            <a:off x="856700" y="504444"/>
            <a:ext cx="15590520" cy="743793"/>
          </a:xfrm>
          <a:prstGeom prst="rect">
            <a:avLst/>
          </a:prstGeom>
        </p:spPr>
        <p:txBody>
          <a:bodyPr lIns="0" tIns="0" rIns="0" bIns="0" rtlCol="0" anchor="t">
            <a:spAutoFit/>
          </a:bodyPr>
          <a:lstStyle/>
          <a:p>
            <a:pPr algn="l">
              <a:lnSpc>
                <a:spcPts val="5832"/>
              </a:lnSpc>
            </a:pPr>
            <a:r>
              <a:rPr lang="en-GB" sz="5000" b="1" spc="-3" noProof="0" dirty="0">
                <a:solidFill>
                  <a:srgbClr val="FCB040"/>
                </a:solidFill>
                <a:latin typeface="Helvetica World Bold"/>
                <a:ea typeface="Helvetica World Bold"/>
                <a:cs typeface="Helvetica World Bold"/>
                <a:sym typeface="Helvetica World Bold"/>
              </a:rPr>
              <a:t>Ethical AI and RWD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2055" y="1821490"/>
            <a:ext cx="15590520" cy="5517985"/>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General Data Protection Regulation (GDPR): </a:t>
            </a:r>
          </a:p>
          <a:p>
            <a:pPr algn="l">
              <a:lnSpc>
                <a:spcPts val="4319"/>
              </a:lnSpc>
            </a:pPr>
            <a:r>
              <a:rPr lang="en-GB" sz="3500" spc="7" noProof="0" dirty="0">
                <a:solidFill>
                  <a:srgbClr val="283991"/>
                </a:solidFill>
                <a:latin typeface="Helvetica World"/>
                <a:ea typeface="Helvetica World"/>
                <a:cs typeface="Helvetica World"/>
                <a:sym typeface="Helvetica World"/>
              </a:rPr>
              <a:t>Introduced in May 2018 by the European Union to protect personal data and privacy.</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Developed by: </a:t>
            </a:r>
            <a:r>
              <a:rPr lang="en-GB" sz="3500" spc="7" noProof="0" dirty="0">
                <a:solidFill>
                  <a:srgbClr val="283991"/>
                </a:solidFill>
                <a:latin typeface="Helvetica World"/>
                <a:ea typeface="Helvetica World"/>
                <a:cs typeface="Helvetica World"/>
                <a:sym typeface="Helvetica World"/>
              </a:rPr>
              <a:t>European Parliament, Council of the European Union, European Commission.</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Why GDPR matters: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GDPR ensures that all personal data, including health data, is protected.</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3" name="Freeform 3"/>
          <p:cNvSpPr/>
          <p:nvPr/>
        </p:nvSpPr>
        <p:spPr>
          <a:xfrm>
            <a:off x="13182600" y="7200900"/>
            <a:ext cx="4881175" cy="2921537"/>
          </a:xfrm>
          <a:custGeom>
            <a:avLst/>
            <a:gdLst/>
            <a:ahLst/>
            <a:cxnLst/>
            <a:rect l="l" t="t" r="r" b="b"/>
            <a:pathLst>
              <a:path w="3951670" h="2632800">
                <a:moveTo>
                  <a:pt x="0" y="0"/>
                </a:moveTo>
                <a:lnTo>
                  <a:pt x="3951670" y="0"/>
                </a:lnTo>
                <a:lnTo>
                  <a:pt x="3951670" y="2632800"/>
                </a:lnTo>
                <a:lnTo>
                  <a:pt x="0" y="26328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4" name="TextBox 4"/>
          <p:cNvSpPr txBox="1"/>
          <p:nvPr/>
        </p:nvSpPr>
        <p:spPr>
          <a:xfrm>
            <a:off x="492055" y="461522"/>
            <a:ext cx="17795945" cy="74379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Privacy and Security: European Regulations (GDPR)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2840" y="1943100"/>
            <a:ext cx="17149507" cy="8275150"/>
          </a:xfrm>
          <a:prstGeom prst="rect">
            <a:avLst/>
          </a:prstGeom>
        </p:spPr>
        <p:txBody>
          <a:bodyPr lIns="0" tIns="0" rIns="0" bIns="0" rtlCol="0" anchor="t">
            <a:spAutoFit/>
          </a:bodyPr>
          <a:lstStyle/>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How AI and RWD connect:</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AI is used to analyse RWD to improve patient care and predict outcomes. However, new ethical and privacy challenges arise.</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Ch</a:t>
            </a:r>
            <a:r>
              <a:rPr lang="en-GB" sz="3500" b="1" u="none" spc="7" noProof="0" dirty="0">
                <a:solidFill>
                  <a:srgbClr val="283991"/>
                </a:solidFill>
                <a:latin typeface="Helvetica World Bold"/>
                <a:ea typeface="Helvetica World Bold"/>
                <a:cs typeface="Helvetica World Bold"/>
                <a:sym typeface="Helvetica World Bold"/>
              </a:rPr>
              <a:t>alle</a:t>
            </a:r>
            <a:r>
              <a:rPr lang="en-GB" sz="3500" b="1" spc="7" noProof="0" dirty="0">
                <a:solidFill>
                  <a:srgbClr val="283991"/>
                </a:solidFill>
                <a:latin typeface="Helvetica World Bold"/>
                <a:ea typeface="Helvetica World Bold"/>
                <a:cs typeface="Helvetica World Bold"/>
                <a:sym typeface="Helvetica World Bold"/>
              </a:rPr>
              <a:t>nges with AI:</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AI must use unbi</a:t>
            </a:r>
            <a:r>
              <a:rPr lang="en-GB" sz="3500" u="none" spc="7" noProof="0" dirty="0">
                <a:solidFill>
                  <a:srgbClr val="283991"/>
                </a:solidFill>
                <a:latin typeface="Helvetica World"/>
                <a:ea typeface="Helvetica World"/>
                <a:cs typeface="Helvetica World"/>
                <a:sym typeface="Helvetica World"/>
              </a:rPr>
              <a:t>ased, </a:t>
            </a:r>
            <a:r>
              <a:rPr lang="en-GB" sz="3500" spc="7" noProof="0" dirty="0">
                <a:solidFill>
                  <a:srgbClr val="283991"/>
                </a:solidFill>
                <a:latin typeface="Helvetica World"/>
                <a:ea typeface="Helvetica World"/>
                <a:cs typeface="Helvetica World"/>
                <a:sym typeface="Helvetica World"/>
              </a:rPr>
              <a:t>r</a:t>
            </a:r>
            <a:r>
              <a:rPr lang="en-GB" sz="3500" u="none" spc="7" noProof="0" dirty="0">
                <a:solidFill>
                  <a:srgbClr val="283991"/>
                </a:solidFill>
                <a:latin typeface="Helvetica World"/>
                <a:ea typeface="Helvetica World"/>
                <a:cs typeface="Helvetica World"/>
                <a:sym typeface="Helvetica World"/>
              </a:rPr>
              <a:t>epre</a:t>
            </a:r>
            <a:r>
              <a:rPr lang="en-GB" sz="3500" spc="7" noProof="0" dirty="0">
                <a:solidFill>
                  <a:srgbClr val="283991"/>
                </a:solidFill>
                <a:latin typeface="Helvetica World"/>
                <a:ea typeface="Helvetica World"/>
                <a:cs typeface="Helvetica World"/>
                <a:sym typeface="Helvetica World"/>
              </a:rPr>
              <a:t>sent</a:t>
            </a:r>
            <a:r>
              <a:rPr lang="en-GB" sz="3500" u="none" spc="7" noProof="0" dirty="0">
                <a:solidFill>
                  <a:srgbClr val="283991"/>
                </a:solidFill>
                <a:latin typeface="Helvetica World"/>
                <a:ea typeface="Helvetica World"/>
                <a:cs typeface="Helvetica World"/>
                <a:sym typeface="Helvetica World"/>
              </a:rPr>
              <a:t>ative dat</a:t>
            </a:r>
            <a:r>
              <a:rPr lang="en-GB" sz="3500" spc="7" noProof="0" dirty="0">
                <a:solidFill>
                  <a:srgbClr val="283991"/>
                </a:solidFill>
                <a:latin typeface="Helvetica World"/>
                <a:ea typeface="Helvetica World"/>
                <a:cs typeface="Helvetica World"/>
                <a:sym typeface="Helvetica World"/>
              </a:rPr>
              <a:t>a.</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Decisions made by AI must be</a:t>
            </a:r>
            <a:r>
              <a:rPr lang="en-GB" sz="3500" u="none" spc="7" noProof="0" dirty="0">
                <a:solidFill>
                  <a:srgbClr val="283991"/>
                </a:solidFill>
                <a:latin typeface="Helvetica World"/>
                <a:ea typeface="Helvetica World"/>
                <a:cs typeface="Helvetica World"/>
                <a:sym typeface="Helvetica World"/>
              </a:rPr>
              <a:t> tran</a:t>
            </a:r>
            <a:r>
              <a:rPr lang="en-GB" sz="3500" spc="7" noProof="0" dirty="0">
                <a:solidFill>
                  <a:srgbClr val="283991"/>
                </a:solidFill>
                <a:latin typeface="Helvetica World"/>
                <a:ea typeface="Helvetica World"/>
                <a:cs typeface="Helvetica World"/>
                <a:sym typeface="Helvetica World"/>
              </a:rPr>
              <a:t>sparent and ex</a:t>
            </a:r>
            <a:r>
              <a:rPr lang="en-GB" sz="3500" u="none" spc="7" noProof="0" dirty="0">
                <a:solidFill>
                  <a:srgbClr val="283991"/>
                </a:solidFill>
                <a:latin typeface="Helvetica World"/>
                <a:ea typeface="Helvetica World"/>
                <a:cs typeface="Helvetica World"/>
                <a:sym typeface="Helvetica World"/>
              </a:rPr>
              <a:t>plain</a:t>
            </a:r>
            <a:r>
              <a:rPr lang="en-GB" sz="3500" spc="7" noProof="0" dirty="0">
                <a:solidFill>
                  <a:srgbClr val="283991"/>
                </a:solidFill>
                <a:latin typeface="Helvetica World"/>
                <a:ea typeface="Helvetica World"/>
                <a:cs typeface="Helvetica World"/>
                <a:sym typeface="Helvetica World"/>
              </a:rPr>
              <a:t>able to build trust.</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Link to Privacy and Security:</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The new AI Act (entered into force as from July 12</a:t>
            </a:r>
            <a:r>
              <a:rPr lang="en-GB" sz="3500" spc="7" baseline="30000" noProof="0" dirty="0">
                <a:solidFill>
                  <a:srgbClr val="283991"/>
                </a:solidFill>
                <a:latin typeface="Helvetica World"/>
                <a:ea typeface="Helvetica World"/>
                <a:cs typeface="Helvetica World"/>
                <a:sym typeface="Helvetica World"/>
              </a:rPr>
              <a:t>th</a:t>
            </a:r>
            <a:r>
              <a:rPr lang="en-GB" sz="3500" spc="7" noProof="0" dirty="0">
                <a:solidFill>
                  <a:srgbClr val="283991"/>
                </a:solidFill>
                <a:latin typeface="Helvetica World"/>
                <a:ea typeface="Helvetica World"/>
                <a:cs typeface="Helvetica World"/>
                <a:sym typeface="Helvetica World"/>
              </a:rPr>
              <a:t> 2024 in E</a:t>
            </a:r>
            <a:r>
              <a:rPr lang="en-GB" sz="3500" u="none" spc="7" noProof="0" dirty="0">
                <a:solidFill>
                  <a:srgbClr val="283991"/>
                </a:solidFill>
                <a:latin typeface="Helvetica World"/>
                <a:ea typeface="Helvetica World"/>
                <a:cs typeface="Helvetica World"/>
                <a:sym typeface="Helvetica World"/>
              </a:rPr>
              <a:t>u</a:t>
            </a:r>
            <a:r>
              <a:rPr lang="en-GB" sz="3500" spc="7" noProof="0" dirty="0">
                <a:solidFill>
                  <a:srgbClr val="283991"/>
                </a:solidFill>
                <a:latin typeface="Helvetica World"/>
                <a:ea typeface="Helvetica World"/>
                <a:cs typeface="Helvetica World"/>
                <a:sym typeface="Helvetica World"/>
              </a:rPr>
              <a:t>r</a:t>
            </a:r>
            <a:r>
              <a:rPr lang="en-GB" sz="3500" u="none" spc="7" noProof="0" dirty="0">
                <a:solidFill>
                  <a:srgbClr val="283991"/>
                </a:solidFill>
                <a:latin typeface="Helvetica World"/>
                <a:ea typeface="Helvetica World"/>
                <a:cs typeface="Helvetica World"/>
                <a:sym typeface="Helvetica World"/>
              </a:rPr>
              <a:t>o</a:t>
            </a:r>
            <a:r>
              <a:rPr lang="en-GB" sz="3500" spc="7" noProof="0" dirty="0">
                <a:solidFill>
                  <a:srgbClr val="283991"/>
                </a:solidFill>
                <a:latin typeface="Helvetica World"/>
                <a:ea typeface="Helvetica World"/>
                <a:cs typeface="Helvetica World"/>
                <a:sym typeface="Helvetica World"/>
              </a:rPr>
              <a:t>pe </a:t>
            </a:r>
            <a:r>
              <a:rPr lang="en-GB" sz="3500" u="none" spc="7" noProof="0" dirty="0">
                <a:solidFill>
                  <a:srgbClr val="283991"/>
                </a:solidFill>
                <a:latin typeface="Helvetica World"/>
                <a:ea typeface="Helvetica World"/>
                <a:cs typeface="Helvetica World"/>
                <a:sym typeface="Helvetica World"/>
              </a:rPr>
              <a:t>ai</a:t>
            </a:r>
            <a:r>
              <a:rPr lang="en-GB" sz="3500" spc="7" noProof="0" dirty="0">
                <a:solidFill>
                  <a:srgbClr val="283991"/>
                </a:solidFill>
                <a:latin typeface="Helvetica World"/>
                <a:ea typeface="Helvetica World"/>
                <a:cs typeface="Helvetica World"/>
                <a:sym typeface="Helvetica World"/>
              </a:rPr>
              <a:t>ms</a:t>
            </a:r>
            <a:r>
              <a:rPr lang="en-GB" sz="3500" u="none" spc="7" noProof="0" dirty="0">
                <a:solidFill>
                  <a:srgbClr val="283991"/>
                </a:solidFill>
                <a:latin typeface="Helvetica World"/>
                <a:ea typeface="Helvetica World"/>
                <a:cs typeface="Helvetica World"/>
                <a:sym typeface="Helvetica World"/>
              </a:rPr>
              <a:t> t</a:t>
            </a:r>
            <a:r>
              <a:rPr lang="en-GB" sz="3500" spc="7" noProof="0" dirty="0">
                <a:solidFill>
                  <a:srgbClr val="283991"/>
                </a:solidFill>
                <a:latin typeface="Helvetica World"/>
                <a:ea typeface="Helvetica World"/>
                <a:cs typeface="Helvetica World"/>
                <a:sym typeface="Helvetica World"/>
              </a:rPr>
              <a:t>o</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ensu</a:t>
            </a:r>
            <a:r>
              <a:rPr lang="en-GB" sz="3500" u="none" spc="7" noProof="0" dirty="0">
                <a:solidFill>
                  <a:srgbClr val="283991"/>
                </a:solidFill>
                <a:latin typeface="Helvetica World"/>
                <a:ea typeface="Helvetica World"/>
                <a:cs typeface="Helvetica World"/>
                <a:sym typeface="Helvetica World"/>
              </a:rPr>
              <a:t>re</a:t>
            </a:r>
            <a:r>
              <a:rPr lang="en-GB" sz="3500" spc="7" noProof="0" dirty="0">
                <a:solidFill>
                  <a:srgbClr val="283991"/>
                </a:solidFill>
                <a:latin typeface="Helvetica World"/>
                <a:ea typeface="Helvetica World"/>
                <a:cs typeface="Helvetica World"/>
                <a:sym typeface="Helvetica World"/>
              </a:rPr>
              <a:t> AI </a:t>
            </a:r>
            <a:r>
              <a:rPr lang="en-GB" sz="3500" u="none" spc="7" noProof="0" dirty="0">
                <a:solidFill>
                  <a:srgbClr val="283991"/>
                </a:solidFill>
                <a:latin typeface="Helvetica World"/>
                <a:ea typeface="Helvetica World"/>
                <a:cs typeface="Helvetica World"/>
                <a:sym typeface="Helvetica World"/>
              </a:rPr>
              <a:t>s</a:t>
            </a:r>
            <a:r>
              <a:rPr lang="en-GB" sz="3500" spc="7" noProof="0" dirty="0">
                <a:solidFill>
                  <a:srgbClr val="283991"/>
                </a:solidFill>
                <a:latin typeface="Helvetica World"/>
                <a:ea typeface="Helvetica World"/>
                <a:cs typeface="Helvetica World"/>
                <a:sym typeface="Helvetica World"/>
              </a:rPr>
              <a:t>ystem</a:t>
            </a:r>
            <a:r>
              <a:rPr lang="en-GB" sz="3500" u="none" spc="7" noProof="0" dirty="0">
                <a:solidFill>
                  <a:srgbClr val="283991"/>
                </a:solidFill>
                <a:latin typeface="Helvetica World"/>
                <a:ea typeface="Helvetica World"/>
                <a:cs typeface="Helvetica World"/>
                <a:sym typeface="Helvetica World"/>
              </a:rPr>
              <a:t>s </a:t>
            </a:r>
            <a:r>
              <a:rPr lang="en-GB" sz="3500" spc="7" noProof="0" dirty="0">
                <a:solidFill>
                  <a:srgbClr val="283991"/>
                </a:solidFill>
                <a:latin typeface="Helvetica World"/>
                <a:ea typeface="Helvetica World"/>
                <a:cs typeface="Helvetica World"/>
                <a:sym typeface="Helvetica World"/>
              </a:rPr>
              <a:t>f</a:t>
            </a:r>
            <a:r>
              <a:rPr lang="en-GB" sz="3500" u="none" spc="7" noProof="0" dirty="0">
                <a:solidFill>
                  <a:srgbClr val="283991"/>
                </a:solidFill>
                <a:latin typeface="Helvetica World"/>
                <a:ea typeface="Helvetica World"/>
                <a:cs typeface="Helvetica World"/>
                <a:sym typeface="Helvetica World"/>
              </a:rPr>
              <a:t>o</a:t>
            </a:r>
            <a:r>
              <a:rPr lang="en-GB" sz="3500" spc="7" noProof="0" dirty="0">
                <a:solidFill>
                  <a:srgbClr val="283991"/>
                </a:solidFill>
                <a:latin typeface="Helvetica World"/>
                <a:ea typeface="Helvetica World"/>
                <a:cs typeface="Helvetica World"/>
                <a:sym typeface="Helvetica World"/>
              </a:rPr>
              <a:t>llow</a:t>
            </a:r>
            <a:r>
              <a:rPr lang="en-GB" sz="3500" u="none" spc="7" noProof="0" dirty="0">
                <a:solidFill>
                  <a:srgbClr val="283991"/>
                </a:solidFill>
                <a:latin typeface="Helvetica World"/>
                <a:ea typeface="Helvetica World"/>
                <a:cs typeface="Helvetica World"/>
                <a:sym typeface="Helvetica World"/>
              </a:rPr>
              <a:t> d</a:t>
            </a:r>
            <a:r>
              <a:rPr lang="en-GB" sz="3500" spc="7" noProof="0" dirty="0">
                <a:solidFill>
                  <a:srgbClr val="283991"/>
                </a:solidFill>
                <a:latin typeface="Helvetica World"/>
                <a:ea typeface="Helvetica World"/>
                <a:cs typeface="Helvetica World"/>
                <a:sym typeface="Helvetica World"/>
              </a:rPr>
              <a:t>ata pro</a:t>
            </a:r>
            <a:r>
              <a:rPr lang="en-GB" sz="3500" u="none" spc="7" noProof="0" dirty="0">
                <a:solidFill>
                  <a:srgbClr val="283991"/>
                </a:solidFill>
                <a:latin typeface="Helvetica World"/>
                <a:ea typeface="Helvetica World"/>
                <a:cs typeface="Helvetica World"/>
                <a:sym typeface="Helvetica World"/>
              </a:rPr>
              <a:t>tection</a:t>
            </a:r>
            <a:r>
              <a:rPr lang="en-GB" sz="3500" spc="7" noProof="0" dirty="0">
                <a:solidFill>
                  <a:srgbClr val="283991"/>
                </a:solidFill>
                <a:latin typeface="Helvetica World"/>
                <a:ea typeface="Helvetica World"/>
                <a:cs typeface="Helvetica World"/>
                <a:sym typeface="Helvetica World"/>
              </a:rPr>
              <a:t> rule</a:t>
            </a:r>
            <a:r>
              <a:rPr lang="en-GB" sz="3500" u="none" spc="7" noProof="0" dirty="0">
                <a:solidFill>
                  <a:srgbClr val="283991"/>
                </a:solidFill>
                <a:latin typeface="Helvetica World"/>
                <a:ea typeface="Helvetica World"/>
                <a:cs typeface="Helvetica World"/>
                <a:sym typeface="Helvetica World"/>
              </a:rPr>
              <a:t>s</a:t>
            </a:r>
            <a:r>
              <a:rPr lang="en-GB" sz="3500" spc="7" noProof="0" dirty="0">
                <a:solidFill>
                  <a:srgbClr val="283991"/>
                </a:solidFill>
                <a:latin typeface="Helvetica World"/>
                <a:ea typeface="Helvetica World"/>
                <a:cs typeface="Helvetica World"/>
                <a:sym typeface="Helvetica World"/>
              </a:rPr>
              <a:t> (l</a:t>
            </a:r>
            <a:r>
              <a:rPr lang="en-GB" sz="3500" u="none" spc="7" noProof="0" dirty="0">
                <a:solidFill>
                  <a:srgbClr val="283991"/>
                </a:solidFill>
                <a:latin typeface="Helvetica World"/>
                <a:ea typeface="Helvetica World"/>
                <a:cs typeface="Helvetica World"/>
                <a:sym typeface="Helvetica World"/>
              </a:rPr>
              <a:t>i</a:t>
            </a:r>
            <a:r>
              <a:rPr lang="en-GB" sz="3500" spc="7" noProof="0" dirty="0">
                <a:solidFill>
                  <a:srgbClr val="283991"/>
                </a:solidFill>
                <a:latin typeface="Helvetica World"/>
                <a:ea typeface="Helvetica World"/>
                <a:cs typeface="Helvetica World"/>
                <a:sym typeface="Helvetica World"/>
              </a:rPr>
              <a:t>k</a:t>
            </a:r>
            <a:r>
              <a:rPr lang="en-GB" sz="3500" u="none" spc="7" noProof="0" dirty="0">
                <a:solidFill>
                  <a:srgbClr val="283991"/>
                </a:solidFill>
                <a:latin typeface="Helvetica World"/>
                <a:ea typeface="Helvetica World"/>
                <a:cs typeface="Helvetica World"/>
                <a:sym typeface="Helvetica World"/>
              </a:rPr>
              <a:t>e</a:t>
            </a:r>
            <a:r>
              <a:rPr lang="en-GB" sz="3500" spc="7" noProof="0" dirty="0">
                <a:solidFill>
                  <a:srgbClr val="283991"/>
                </a:solidFill>
                <a:latin typeface="Helvetica World"/>
                <a:ea typeface="Helvetica World"/>
                <a:cs typeface="Helvetica World"/>
                <a:sym typeface="Helvetica World"/>
              </a:rPr>
              <a:t> GDPR) a</a:t>
            </a:r>
            <a:r>
              <a:rPr lang="en-GB" sz="3500" u="none" spc="7" noProof="0" dirty="0">
                <a:solidFill>
                  <a:srgbClr val="283991"/>
                </a:solidFill>
                <a:latin typeface="Helvetica World"/>
                <a:ea typeface="Helvetica World"/>
                <a:cs typeface="Helvetica World"/>
                <a:sym typeface="Helvetica World"/>
              </a:rPr>
              <a:t>n</a:t>
            </a:r>
            <a:r>
              <a:rPr lang="en-GB" sz="3500" spc="7" noProof="0" dirty="0">
                <a:solidFill>
                  <a:srgbClr val="283991"/>
                </a:solidFill>
                <a:latin typeface="Helvetica World"/>
                <a:ea typeface="Helvetica World"/>
                <a:cs typeface="Helvetica World"/>
                <a:sym typeface="Helvetica World"/>
              </a:rPr>
              <a:t>d ar</a:t>
            </a:r>
            <a:r>
              <a:rPr lang="en-GB" sz="3500" u="none" spc="7" noProof="0" dirty="0">
                <a:solidFill>
                  <a:srgbClr val="283991"/>
                </a:solidFill>
                <a:latin typeface="Helvetica World"/>
                <a:ea typeface="Helvetica World"/>
                <a:cs typeface="Helvetica World"/>
                <a:sym typeface="Helvetica World"/>
              </a:rPr>
              <a:t>e </a:t>
            </a:r>
            <a:r>
              <a:rPr lang="en-GB" sz="3500" spc="7" noProof="0" dirty="0">
                <a:solidFill>
                  <a:srgbClr val="283991"/>
                </a:solidFill>
                <a:latin typeface="Helvetica World"/>
                <a:ea typeface="Helvetica World"/>
                <a:cs typeface="Helvetica World"/>
                <a:sym typeface="Helvetica World"/>
              </a:rPr>
              <a:t>tra</a:t>
            </a:r>
            <a:r>
              <a:rPr lang="en-GB" sz="3500" u="none" spc="7" noProof="0" dirty="0">
                <a:solidFill>
                  <a:srgbClr val="283991"/>
                </a:solidFill>
                <a:latin typeface="Helvetica World"/>
                <a:ea typeface="Helvetica World"/>
                <a:cs typeface="Helvetica World"/>
                <a:sym typeface="Helvetica World"/>
              </a:rPr>
              <a:t>n</a:t>
            </a:r>
            <a:r>
              <a:rPr lang="en-GB" sz="3500" spc="7" noProof="0" dirty="0">
                <a:solidFill>
                  <a:srgbClr val="283991"/>
                </a:solidFill>
                <a:latin typeface="Helvetica World"/>
                <a:ea typeface="Helvetica World"/>
                <a:cs typeface="Helvetica World"/>
                <a:sym typeface="Helvetica World"/>
              </a:rPr>
              <a:t>s</a:t>
            </a:r>
            <a:r>
              <a:rPr lang="en-GB" sz="3500" u="none" spc="7" noProof="0" dirty="0">
                <a:solidFill>
                  <a:srgbClr val="283991"/>
                </a:solidFill>
                <a:latin typeface="Helvetica World"/>
                <a:ea typeface="Helvetica World"/>
                <a:cs typeface="Helvetica World"/>
                <a:sym typeface="Helvetica World"/>
              </a:rPr>
              <a:t>pa</a:t>
            </a:r>
            <a:r>
              <a:rPr lang="en-GB" sz="3500" spc="7" noProof="0" dirty="0">
                <a:solidFill>
                  <a:srgbClr val="283991"/>
                </a:solidFill>
                <a:latin typeface="Helvetica World"/>
                <a:ea typeface="Helvetica World"/>
                <a:cs typeface="Helvetica World"/>
                <a:sym typeface="Helvetica World"/>
              </a:rPr>
              <a:t>ren</a:t>
            </a:r>
            <a:r>
              <a:rPr lang="en-GB" sz="3500" u="none" spc="7" noProof="0" dirty="0">
                <a:solidFill>
                  <a:srgbClr val="283991"/>
                </a:solidFill>
                <a:latin typeface="Helvetica World"/>
                <a:ea typeface="Helvetica World"/>
                <a:cs typeface="Helvetica World"/>
                <a:sym typeface="Helvetica World"/>
              </a:rPr>
              <a:t>t</a:t>
            </a:r>
            <a:r>
              <a:rPr lang="en-GB" sz="3500" spc="7" noProof="0" dirty="0">
                <a:solidFill>
                  <a:srgbClr val="283991"/>
                </a:solidFill>
                <a:latin typeface="Helvetica World"/>
                <a:ea typeface="Helvetica World"/>
                <a:cs typeface="Helvetica World"/>
                <a:sym typeface="Helvetica World"/>
              </a:rPr>
              <a:t> </a:t>
            </a:r>
            <a:r>
              <a:rPr lang="en-GB" sz="3500" u="none" spc="7" noProof="0" dirty="0">
                <a:solidFill>
                  <a:srgbClr val="283991"/>
                </a:solidFill>
                <a:latin typeface="Helvetica World"/>
                <a:ea typeface="Helvetica World"/>
                <a:cs typeface="Helvetica World"/>
                <a:sym typeface="Helvetica World"/>
              </a:rPr>
              <a:t>in </a:t>
            </a:r>
            <a:r>
              <a:rPr lang="en-GB" sz="3500" spc="7" noProof="0" dirty="0">
                <a:solidFill>
                  <a:srgbClr val="283991"/>
                </a:solidFill>
                <a:latin typeface="Helvetica World"/>
                <a:ea typeface="Helvetica World"/>
                <a:cs typeface="Helvetica World"/>
                <a:sym typeface="Helvetica World"/>
              </a:rPr>
              <a:t>thei</a:t>
            </a:r>
            <a:r>
              <a:rPr lang="en-GB" sz="3500" u="none" spc="7" noProof="0" dirty="0">
                <a:solidFill>
                  <a:srgbClr val="283991"/>
                </a:solidFill>
                <a:latin typeface="Helvetica World"/>
                <a:ea typeface="Helvetica World"/>
                <a:cs typeface="Helvetica World"/>
                <a:sym typeface="Helvetica World"/>
              </a:rPr>
              <a:t>r</a:t>
            </a:r>
            <a:r>
              <a:rPr lang="en-GB" sz="3500" spc="7" noProof="0" dirty="0">
                <a:solidFill>
                  <a:srgbClr val="283991"/>
                </a:solidFill>
                <a:latin typeface="Helvetica World"/>
                <a:ea typeface="Helvetica World"/>
                <a:cs typeface="Helvetica World"/>
                <a:sym typeface="Helvetica World"/>
              </a:rPr>
              <a:t> us</a:t>
            </a:r>
            <a:r>
              <a:rPr lang="en-GB" sz="3500" u="none" spc="7" noProof="0" dirty="0">
                <a:solidFill>
                  <a:srgbClr val="283991"/>
                </a:solidFill>
                <a:latin typeface="Helvetica World"/>
                <a:ea typeface="Helvetica World"/>
                <a:cs typeface="Helvetica World"/>
                <a:sym typeface="Helvetica World"/>
              </a:rPr>
              <a:t>e</a:t>
            </a:r>
            <a:r>
              <a:rPr lang="en-GB" sz="3500" spc="7" noProof="0" dirty="0">
                <a:solidFill>
                  <a:srgbClr val="283991"/>
                </a:solidFill>
                <a:latin typeface="Helvetica World"/>
                <a:ea typeface="Helvetica World"/>
                <a:cs typeface="Helvetica World"/>
                <a:sym typeface="Helvetica World"/>
              </a:rPr>
              <a:t> </a:t>
            </a:r>
            <a:r>
              <a:rPr lang="en-GB" sz="3500" u="none" spc="7" noProof="0" dirty="0">
                <a:solidFill>
                  <a:srgbClr val="283991"/>
                </a:solidFill>
                <a:latin typeface="Helvetica World"/>
                <a:ea typeface="Helvetica World"/>
                <a:cs typeface="Helvetica World"/>
                <a:sym typeface="Helvetica World"/>
              </a:rPr>
              <a:t>o</a:t>
            </a:r>
            <a:r>
              <a:rPr lang="en-GB" sz="3500" spc="7" noProof="0" dirty="0">
                <a:solidFill>
                  <a:srgbClr val="283991"/>
                </a:solidFill>
                <a:latin typeface="Helvetica World"/>
                <a:ea typeface="Helvetica World"/>
                <a:cs typeface="Helvetica World"/>
                <a:sym typeface="Helvetica World"/>
              </a:rPr>
              <a:t>f healthca</a:t>
            </a:r>
            <a:r>
              <a:rPr lang="en-GB" sz="3500" u="none" spc="7" noProof="0" dirty="0">
                <a:solidFill>
                  <a:srgbClr val="283991"/>
                </a:solidFill>
                <a:latin typeface="Helvetica World"/>
                <a:ea typeface="Helvetica World"/>
                <a:cs typeface="Helvetica World"/>
                <a:sym typeface="Helvetica World"/>
              </a:rPr>
              <a:t>r</a:t>
            </a:r>
            <a:r>
              <a:rPr lang="en-GB" sz="3500" spc="7" noProof="0" dirty="0">
                <a:solidFill>
                  <a:srgbClr val="283991"/>
                </a:solidFill>
                <a:latin typeface="Helvetica World"/>
                <a:ea typeface="Helvetica World"/>
                <a:cs typeface="Helvetica World"/>
                <a:sym typeface="Helvetica World"/>
              </a:rPr>
              <a:t>e </a:t>
            </a:r>
            <a:r>
              <a:rPr lang="en-GB" sz="3500" u="none" spc="7" noProof="0" dirty="0">
                <a:solidFill>
                  <a:srgbClr val="283991"/>
                </a:solidFill>
                <a:latin typeface="Helvetica World"/>
                <a:ea typeface="Helvetica World"/>
                <a:cs typeface="Helvetica World"/>
                <a:sym typeface="Helvetica World"/>
              </a:rPr>
              <a:t>d</a:t>
            </a:r>
            <a:r>
              <a:rPr lang="en-GB" sz="3500" spc="7" noProof="0" dirty="0">
                <a:solidFill>
                  <a:srgbClr val="283991"/>
                </a:solidFill>
                <a:latin typeface="Helvetica World"/>
                <a:ea typeface="Helvetica World"/>
                <a:cs typeface="Helvetica World"/>
                <a:sym typeface="Helvetica World"/>
              </a:rPr>
              <a:t>ata and analyse Data in an ethical, transparent and non-discriminating way. Every EU Country has to follow the rule and prepare policies for the own national systems. </a:t>
            </a:r>
            <a:r>
              <a:rPr lang="en-GB" sz="3500" spc="7" noProof="0" dirty="0">
                <a:solidFill>
                  <a:srgbClr val="283991"/>
                </a:solidFill>
                <a:latin typeface="Helvetica World"/>
                <a:ea typeface="Helvetica World"/>
                <a:cs typeface="Helvetica World"/>
                <a:sym typeface="Helvetica World"/>
                <a:hlinkClick r:id="rId3"/>
              </a:rPr>
              <a:t>https://artificialintelligenceact.eu</a:t>
            </a:r>
            <a:r>
              <a:rPr lang="en-GB" sz="3500" spc="7" noProof="0" dirty="0">
                <a:solidFill>
                  <a:srgbClr val="283991"/>
                </a:solidFill>
                <a:latin typeface="Helvetica World"/>
                <a:ea typeface="Helvetica World"/>
                <a:cs typeface="Helvetica World"/>
                <a:sym typeface="Helvetica World"/>
              </a:rPr>
              <a:t> </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3" name="Freeform 3"/>
          <p:cNvSpPr/>
          <p:nvPr/>
        </p:nvSpPr>
        <p:spPr>
          <a:xfrm>
            <a:off x="15087600" y="800100"/>
            <a:ext cx="2960612" cy="1653921"/>
          </a:xfrm>
          <a:custGeom>
            <a:avLst/>
            <a:gdLst/>
            <a:ahLst/>
            <a:cxnLst/>
            <a:rect l="l" t="t" r="r" b="b"/>
            <a:pathLst>
              <a:path w="3646412" h="2370168">
                <a:moveTo>
                  <a:pt x="0" y="0"/>
                </a:moveTo>
                <a:lnTo>
                  <a:pt x="3646412" y="0"/>
                </a:lnTo>
                <a:lnTo>
                  <a:pt x="3646412" y="2370168"/>
                </a:lnTo>
                <a:lnTo>
                  <a:pt x="0" y="237016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4" name="TextBox 4"/>
          <p:cNvSpPr txBox="1"/>
          <p:nvPr/>
        </p:nvSpPr>
        <p:spPr>
          <a:xfrm>
            <a:off x="512840" y="425638"/>
            <a:ext cx="16858349" cy="74892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Emerging Technologies: </a:t>
            </a:r>
            <a:r>
              <a:rPr lang="en-GB" sz="5000" b="1" spc="-3" noProof="0" dirty="0">
                <a:solidFill>
                  <a:srgbClr val="FCB040"/>
                </a:solidFill>
                <a:latin typeface="Helvetica World Bold"/>
                <a:ea typeface="Helvetica World Bold"/>
                <a:cs typeface="Helvetica World Bold"/>
                <a:sym typeface="Helvetica World Bold"/>
              </a:rPr>
              <a:t>AI and Healthcare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1756" y="1722689"/>
            <a:ext cx="17149507" cy="7723717"/>
          </a:xfrm>
          <a:prstGeom prst="rect">
            <a:avLst/>
          </a:prstGeom>
        </p:spPr>
        <p:txBody>
          <a:bodyPr lIns="0" tIns="0" rIns="0" bIns="0" rtlCol="0" anchor="t">
            <a:spAutoFit/>
          </a:bodyPr>
          <a:lstStyle/>
          <a:p>
            <a:pPr algn="l">
              <a:lnSpc>
                <a:spcPts val="4319"/>
              </a:lnSpc>
            </a:pPr>
            <a:r>
              <a:rPr lang="en-GB" sz="3500" u="sng" spc="7" noProof="0" dirty="0">
                <a:solidFill>
                  <a:srgbClr val="283991"/>
                </a:solidFill>
                <a:latin typeface="Helvetica World"/>
                <a:ea typeface="Helvetica World"/>
                <a:cs typeface="Helvetica World"/>
                <a:sym typeface="Helvetica World"/>
              </a:rPr>
              <a:t>HIPAA: Health Insurance Portability and Accountability Act </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spc="7" noProof="0" dirty="0">
                <a:solidFill>
                  <a:srgbClr val="283991"/>
                </a:solidFill>
                <a:latin typeface="Helvetica World"/>
                <a:ea typeface="Helvetica World"/>
                <a:cs typeface="Helvetica World"/>
                <a:sym typeface="Helvetica World"/>
              </a:rPr>
              <a:t>Enacted on August 21st in 1996 to protect health information in the US.</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Key Elements:</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Privacy Rule: Ensures patient confidentiality.</a:t>
            </a:r>
          </a:p>
          <a:p>
            <a:pPr marL="863599" lvl="1" indent="-431800" algn="l">
              <a:lnSpc>
                <a:spcPts val="4319"/>
              </a:lnSpc>
              <a:buFont typeface="Arial"/>
              <a:buChar char="•"/>
            </a:pPr>
            <a:r>
              <a:rPr lang="en-GB" sz="3500" spc="7" noProof="0" dirty="0">
                <a:solidFill>
                  <a:srgbClr val="283991"/>
                </a:solidFill>
                <a:latin typeface="Helvetica World"/>
                <a:ea typeface="Helvetica World"/>
                <a:cs typeface="Helvetica World"/>
                <a:sym typeface="Helvetica World"/>
              </a:rPr>
              <a:t>Security Rule: Requires secure handling of electronic health information (e.g., encryption). </a:t>
            </a:r>
            <a:r>
              <a:rPr lang="en-GB" sz="3500" spc="7" noProof="0" dirty="0">
                <a:solidFill>
                  <a:srgbClr val="283991"/>
                </a:solidFill>
                <a:latin typeface="Helvetica World"/>
                <a:ea typeface="Helvetica World"/>
                <a:cs typeface="Helvetica World"/>
                <a:sym typeface="Helvetica World"/>
                <a:hlinkClick r:id="rId3"/>
              </a:rPr>
              <a:t>https://www.cdc.gov/phlp/php/resources/health-insurance-portability-and-accountability-act-of-1996-hipaa.html</a:t>
            </a:r>
            <a:r>
              <a:rPr lang="en-GB" sz="3500" spc="7" noProof="0" dirty="0">
                <a:solidFill>
                  <a:srgbClr val="283991"/>
                </a:solidFill>
                <a:latin typeface="Helvetica World"/>
                <a:ea typeface="Helvetica World"/>
                <a:cs typeface="Helvetica World"/>
                <a:sym typeface="Helvetica World"/>
              </a:rPr>
              <a:t> </a:t>
            </a:r>
          </a:p>
          <a:p>
            <a:pPr algn="l">
              <a:lnSpc>
                <a:spcPts val="4319"/>
              </a:lnSpc>
            </a:pPr>
            <a:endParaRPr lang="en-GB" sz="3500" spc="7" noProof="0" dirty="0">
              <a:solidFill>
                <a:srgbClr val="283991"/>
              </a:solidFill>
              <a:latin typeface="Helvetica World"/>
              <a:ea typeface="Helvetica World"/>
              <a:cs typeface="Helvetica World"/>
              <a:sym typeface="Helvetica World"/>
            </a:endParaRPr>
          </a:p>
          <a:p>
            <a:pPr algn="l">
              <a:lnSpc>
                <a:spcPts val="4319"/>
              </a:lnSpc>
            </a:pPr>
            <a:r>
              <a:rPr lang="en-GB" sz="3500" b="1" spc="7" noProof="0" dirty="0">
                <a:solidFill>
                  <a:srgbClr val="283991"/>
                </a:solidFill>
                <a:latin typeface="Helvetica World Bold"/>
                <a:ea typeface="Helvetica World Bold"/>
                <a:cs typeface="Helvetica World Bold"/>
                <a:sym typeface="Helvetica World Bold"/>
              </a:rPr>
              <a:t>Comparison to GDPR:</a:t>
            </a:r>
          </a:p>
          <a:p>
            <a:pPr marL="863599" lvl="1" indent="-431800" algn="l">
              <a:lnSpc>
                <a:spcPts val="4319"/>
              </a:lnSpc>
              <a:buFont typeface="Arial"/>
              <a:buChar char="•"/>
            </a:pPr>
            <a:r>
              <a:rPr lang="en-GB" sz="3500" spc="7" noProof="0" dirty="0">
                <a:solidFill>
                  <a:srgbClr val="FCB040"/>
                </a:solidFill>
                <a:latin typeface="Helvetica World"/>
                <a:ea typeface="Helvetica World"/>
                <a:cs typeface="Helvetica World"/>
                <a:sym typeface="Helvetica World"/>
              </a:rPr>
              <a:t>HIPAA</a:t>
            </a:r>
            <a:r>
              <a:rPr lang="en-GB" sz="3500" spc="7" noProof="0" dirty="0">
                <a:solidFill>
                  <a:srgbClr val="283991"/>
                </a:solidFill>
                <a:latin typeface="Helvetica World"/>
                <a:ea typeface="Helvetica World"/>
                <a:cs typeface="Helvetica World"/>
                <a:sym typeface="Helvetica World"/>
              </a:rPr>
              <a:t> applies </a:t>
            </a:r>
            <a:r>
              <a:rPr lang="en-GB" sz="3500" spc="7" noProof="0" dirty="0">
                <a:solidFill>
                  <a:srgbClr val="FCB040"/>
                </a:solidFill>
                <a:latin typeface="Helvetica World"/>
                <a:ea typeface="Helvetica World"/>
                <a:cs typeface="Helvetica World"/>
                <a:sym typeface="Helvetica World"/>
              </a:rPr>
              <a:t>only to the healthcare</a:t>
            </a:r>
            <a:r>
              <a:rPr lang="en-GB" sz="3500" spc="7" noProof="0" dirty="0">
                <a:solidFill>
                  <a:srgbClr val="283991"/>
                </a:solidFill>
                <a:latin typeface="Helvetica World"/>
                <a:ea typeface="Helvetica World"/>
                <a:cs typeface="Helvetica World"/>
                <a:sym typeface="Helvetica World"/>
              </a:rPr>
              <a:t> sector in the US, whereas </a:t>
            </a:r>
            <a:r>
              <a:rPr lang="en-GB" sz="3500" spc="7" noProof="0" dirty="0">
                <a:solidFill>
                  <a:srgbClr val="FCB040"/>
                </a:solidFill>
                <a:latin typeface="Helvetica World"/>
                <a:ea typeface="Helvetica World"/>
                <a:cs typeface="Helvetica World"/>
                <a:sym typeface="Helvetica World"/>
              </a:rPr>
              <a:t>GDPR</a:t>
            </a:r>
            <a:r>
              <a:rPr lang="en-GB" sz="3500" spc="7" noProof="0" dirty="0">
                <a:solidFill>
                  <a:srgbClr val="283991"/>
                </a:solidFill>
                <a:latin typeface="Helvetica World"/>
                <a:ea typeface="Helvetica World"/>
                <a:cs typeface="Helvetica World"/>
                <a:sym typeface="Helvetica World"/>
              </a:rPr>
              <a:t> protects </a:t>
            </a:r>
            <a:r>
              <a:rPr lang="en-GB" sz="3500" spc="7" noProof="0" dirty="0">
                <a:solidFill>
                  <a:srgbClr val="FCB040"/>
                </a:solidFill>
                <a:latin typeface="Helvetica World"/>
                <a:ea typeface="Helvetica World"/>
                <a:cs typeface="Helvetica World"/>
                <a:sym typeface="Helvetica World"/>
              </a:rPr>
              <a:t>all personal data, including health data, across </a:t>
            </a:r>
            <a:r>
              <a:rPr lang="en-GB" sz="3500" u="none" spc="7" noProof="0" dirty="0">
                <a:solidFill>
                  <a:srgbClr val="FCB040"/>
                </a:solidFill>
                <a:latin typeface="Helvetica World"/>
                <a:ea typeface="Helvetica World"/>
                <a:cs typeface="Helvetica World"/>
                <a:sym typeface="Helvetica World"/>
              </a:rPr>
              <a:t>all in</a:t>
            </a:r>
            <a:r>
              <a:rPr lang="en-GB" sz="3500" spc="7" noProof="0" dirty="0">
                <a:solidFill>
                  <a:srgbClr val="FCB040"/>
                </a:solidFill>
                <a:latin typeface="Helvetica World"/>
                <a:ea typeface="Helvetica World"/>
                <a:cs typeface="Helvetica World"/>
                <a:sym typeface="Helvetica World"/>
              </a:rPr>
              <a:t>du</a:t>
            </a:r>
            <a:r>
              <a:rPr lang="en-GB" sz="3500" u="none" spc="7" noProof="0" dirty="0">
                <a:solidFill>
                  <a:srgbClr val="FCB040"/>
                </a:solidFill>
                <a:latin typeface="Helvetica World"/>
                <a:ea typeface="Helvetica World"/>
                <a:cs typeface="Helvetica World"/>
                <a:sym typeface="Helvetica World"/>
              </a:rPr>
              <a:t>str</a:t>
            </a:r>
            <a:r>
              <a:rPr lang="en-GB" sz="3500" spc="7" noProof="0" dirty="0">
                <a:solidFill>
                  <a:srgbClr val="FCB040"/>
                </a:solidFill>
                <a:latin typeface="Helvetica World"/>
                <a:ea typeface="Helvetica World"/>
                <a:cs typeface="Helvetica World"/>
                <a:sym typeface="Helvetica World"/>
              </a:rPr>
              <a:t>i</a:t>
            </a:r>
            <a:r>
              <a:rPr lang="en-GB" sz="3500" u="none" spc="7" noProof="0" dirty="0">
                <a:solidFill>
                  <a:srgbClr val="FCB040"/>
                </a:solidFill>
                <a:latin typeface="Helvetica World"/>
                <a:ea typeface="Helvetica World"/>
                <a:cs typeface="Helvetica World"/>
                <a:sym typeface="Helvetica World"/>
              </a:rPr>
              <a:t>es </a:t>
            </a:r>
            <a:r>
              <a:rPr lang="en-GB" sz="3500" spc="7" noProof="0" dirty="0">
                <a:solidFill>
                  <a:srgbClr val="283991"/>
                </a:solidFill>
                <a:latin typeface="Helvetica World"/>
                <a:ea typeface="Helvetica World"/>
                <a:cs typeface="Helvetica World"/>
                <a:sym typeface="Helvetica World"/>
              </a:rPr>
              <a:t>in</a:t>
            </a:r>
            <a:r>
              <a:rPr lang="en-GB" sz="3500" u="none" spc="7" noProof="0" dirty="0">
                <a:solidFill>
                  <a:srgbClr val="283991"/>
                </a:solidFill>
                <a:latin typeface="Helvetica World"/>
                <a:ea typeface="Helvetica World"/>
                <a:cs typeface="Helvetica World"/>
                <a:sym typeface="Helvetica World"/>
              </a:rPr>
              <a:t> </a:t>
            </a:r>
            <a:r>
              <a:rPr lang="en-GB" sz="3500" spc="7" noProof="0" dirty="0">
                <a:solidFill>
                  <a:srgbClr val="283991"/>
                </a:solidFill>
                <a:latin typeface="Helvetica World"/>
                <a:ea typeface="Helvetica World"/>
                <a:cs typeface="Helvetica World"/>
                <a:sym typeface="Helvetica World"/>
              </a:rPr>
              <a:t>Eur</a:t>
            </a:r>
            <a:r>
              <a:rPr lang="en-GB" sz="3500" u="none" spc="7" noProof="0" dirty="0">
                <a:solidFill>
                  <a:srgbClr val="283991"/>
                </a:solidFill>
                <a:latin typeface="Helvetica World"/>
                <a:ea typeface="Helvetica World"/>
                <a:cs typeface="Helvetica World"/>
                <a:sym typeface="Helvetica World"/>
              </a:rPr>
              <a:t>ope</a:t>
            </a:r>
            <a:r>
              <a:rPr lang="en-GB" sz="3500" spc="7" noProof="0" dirty="0">
                <a:solidFill>
                  <a:srgbClr val="283991"/>
                </a:solidFill>
                <a:latin typeface="Helvetica World"/>
                <a:ea typeface="Helvetica World"/>
                <a:cs typeface="Helvetica World"/>
                <a:sym typeface="Helvetica World"/>
              </a:rPr>
              <a:t>.</a:t>
            </a:r>
          </a:p>
          <a:p>
            <a:pPr algn="l">
              <a:lnSpc>
                <a:spcPts val="4319"/>
              </a:lnSpc>
            </a:pPr>
            <a:endParaRPr lang="en-GB" sz="3999" spc="7" noProof="0" dirty="0">
              <a:solidFill>
                <a:srgbClr val="283991"/>
              </a:solidFill>
              <a:latin typeface="Helvetica World"/>
              <a:ea typeface="Helvetica World"/>
              <a:cs typeface="Helvetica World"/>
              <a:sym typeface="Helvetica World"/>
            </a:endParaRPr>
          </a:p>
        </p:txBody>
      </p:sp>
      <p:sp>
        <p:nvSpPr>
          <p:cNvPr id="3" name="TextBox 3"/>
          <p:cNvSpPr txBox="1"/>
          <p:nvPr/>
        </p:nvSpPr>
        <p:spPr>
          <a:xfrm>
            <a:off x="859468" y="531203"/>
            <a:ext cx="15590520" cy="748923"/>
          </a:xfrm>
          <a:prstGeom prst="rect">
            <a:avLst/>
          </a:prstGeom>
        </p:spPr>
        <p:txBody>
          <a:bodyPr lIns="0" tIns="0" rIns="0" bIns="0" rtlCol="0" anchor="t">
            <a:spAutoFit/>
          </a:bodyPr>
          <a:lstStyle/>
          <a:p>
            <a:pPr algn="l">
              <a:lnSpc>
                <a:spcPts val="5832"/>
              </a:lnSpc>
            </a:pPr>
            <a:r>
              <a:rPr lang="en-GB" sz="5000" b="1" noProof="0" dirty="0">
                <a:solidFill>
                  <a:srgbClr val="FCB040"/>
                </a:solidFill>
                <a:latin typeface="Helvetica World Bold"/>
                <a:ea typeface="Helvetica World Bold"/>
                <a:cs typeface="Helvetica World Bold"/>
                <a:sym typeface="Helvetica World Bold"/>
              </a:rPr>
              <a:t>HIPAA: Data Protection in the 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Custom</PresentationFormat>
  <Paragraphs>122</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Canva Sans Bold</vt:lpstr>
      <vt:lpstr>Arial</vt:lpstr>
      <vt:lpstr>Calibri</vt:lpstr>
      <vt:lpstr>Helvetica World</vt:lpstr>
      <vt:lpstr>Aptos</vt:lpstr>
      <vt:lpstr>Arimo</vt:lpstr>
      <vt:lpstr>Helvetica World Bold</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Module 5 </dc:title>
  <cp:lastModifiedBy>Mohsharif Nasrulloeva | EMSP</cp:lastModifiedBy>
  <cp:revision>10</cp:revision>
  <dcterms:created xsi:type="dcterms:W3CDTF">2006-08-16T00:00:00Z</dcterms:created>
  <dcterms:modified xsi:type="dcterms:W3CDTF">2025-05-26T14:03:46Z</dcterms:modified>
  <dc:identifier>DAGTROWl0TQ</dc:identifier>
</cp:coreProperties>
</file>