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7" r:id="rId12"/>
    <p:sldId id="266" r:id="rId13"/>
    <p:sldId id="268" r:id="rId14"/>
    <p:sldId id="269" r:id="rId15"/>
  </p:sldIdLst>
  <p:sldSz cx="18288000" cy="10287000"/>
  <p:notesSz cx="6858000" cy="9144000"/>
  <p:embeddedFontLst>
    <p:embeddedFont>
      <p:font typeface="Helvetica World" panose="020B0604020202020204" charset="-128"/>
      <p:regular r:id="rId17"/>
    </p:embeddedFont>
    <p:embeddedFont>
      <p:font typeface="Helvetica World Bold" panose="020B0604020202020204" charset="-128"/>
      <p:regular r:id="rId18"/>
    </p:embeddedFont>
    <p:embeddedFont>
      <p:font typeface="Arimo" panose="020B0604020202020204" charset="0"/>
      <p:regular r:id="rId19"/>
    </p:embeddedFont>
    <p:embeddedFont>
      <p:font typeface="Arimo Bold" panose="020B0604020202020204" charset="0"/>
      <p:regular r:id="rId20"/>
      <p:bold r:id="rId21"/>
    </p:embeddedFont>
    <p:embeddedFont>
      <p:font typeface="Canva Sans Bold" panose="020B0604020202020204" charset="0"/>
      <p:regular r:id="rId22"/>
      <p:bold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2" autoAdjust="0"/>
    <p:restoredTop sz="58952" autoAdjust="0"/>
  </p:normalViewPr>
  <p:slideViewPr>
    <p:cSldViewPr>
      <p:cViewPr varScale="1">
        <p:scale>
          <a:sx n="38" d="100"/>
          <a:sy n="38" d="100"/>
        </p:scale>
        <p:origin x="2096"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B1C5B4-2480-4090-B947-EF18A2ACB78C}" type="datetimeFigureOut">
              <a:rPr lang="en-GB" smtClean="0"/>
              <a:t>26/05/2025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0CEB79-CFA9-4436-AD82-EE8DE875F908}" type="slidenum">
              <a:rPr lang="en-GB" smtClean="0"/>
              <a:t>‹#›</a:t>
            </a:fld>
            <a:endParaRPr lang="en-GB"/>
          </a:p>
        </p:txBody>
      </p:sp>
    </p:spTree>
    <p:extLst>
      <p:ext uri="{BB962C8B-B14F-4D97-AF65-F5344CB8AC3E}">
        <p14:creationId xmlns:p14="http://schemas.microsoft.com/office/powerpoint/2010/main" val="2206563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D0CEB79-CFA9-4436-AD82-EE8DE875F908}" type="slidenum">
              <a:rPr lang="en-GB" smtClean="0"/>
              <a:t>1</a:t>
            </a:fld>
            <a:endParaRPr lang="en-GB"/>
          </a:p>
        </p:txBody>
      </p:sp>
    </p:spTree>
    <p:extLst>
      <p:ext uri="{BB962C8B-B14F-4D97-AF65-F5344CB8AC3E}">
        <p14:creationId xmlns:p14="http://schemas.microsoft.com/office/powerpoint/2010/main" val="33930157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D0CEB79-CFA9-4436-AD82-EE8DE875F908}" type="slidenum">
              <a:rPr lang="en-GB" smtClean="0"/>
              <a:t>10</a:t>
            </a:fld>
            <a:endParaRPr lang="en-GB"/>
          </a:p>
        </p:txBody>
      </p:sp>
    </p:spTree>
    <p:extLst>
      <p:ext uri="{BB962C8B-B14F-4D97-AF65-F5344CB8AC3E}">
        <p14:creationId xmlns:p14="http://schemas.microsoft.com/office/powerpoint/2010/main" val="6845350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D0CEB79-CFA9-4436-AD82-EE8DE875F908}" type="slidenum">
              <a:rPr lang="en-GB" smtClean="0"/>
              <a:t>11</a:t>
            </a:fld>
            <a:endParaRPr lang="en-GB"/>
          </a:p>
        </p:txBody>
      </p:sp>
    </p:spTree>
    <p:extLst>
      <p:ext uri="{BB962C8B-B14F-4D97-AF65-F5344CB8AC3E}">
        <p14:creationId xmlns:p14="http://schemas.microsoft.com/office/powerpoint/2010/main" val="30367011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D0CEB79-CFA9-4436-AD82-EE8DE875F908}" type="slidenum">
              <a:rPr lang="en-GB" smtClean="0"/>
              <a:t>14</a:t>
            </a:fld>
            <a:endParaRPr lang="en-GB"/>
          </a:p>
        </p:txBody>
      </p:sp>
    </p:spTree>
    <p:extLst>
      <p:ext uri="{BB962C8B-B14F-4D97-AF65-F5344CB8AC3E}">
        <p14:creationId xmlns:p14="http://schemas.microsoft.com/office/powerpoint/2010/main" val="2112866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D0CEB79-CFA9-4436-AD82-EE8DE875F908}" type="slidenum">
              <a:rPr lang="en-GB" smtClean="0"/>
              <a:t>2</a:t>
            </a:fld>
            <a:endParaRPr lang="en-GB"/>
          </a:p>
        </p:txBody>
      </p:sp>
    </p:spTree>
    <p:extLst>
      <p:ext uri="{BB962C8B-B14F-4D97-AF65-F5344CB8AC3E}">
        <p14:creationId xmlns:p14="http://schemas.microsoft.com/office/powerpoint/2010/main" val="10650550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D0CEB79-CFA9-4436-AD82-EE8DE875F908}" type="slidenum">
              <a:rPr lang="en-GB" smtClean="0"/>
              <a:t>3</a:t>
            </a:fld>
            <a:endParaRPr lang="en-GB"/>
          </a:p>
        </p:txBody>
      </p:sp>
    </p:spTree>
    <p:extLst>
      <p:ext uri="{BB962C8B-B14F-4D97-AF65-F5344CB8AC3E}">
        <p14:creationId xmlns:p14="http://schemas.microsoft.com/office/powerpoint/2010/main" val="1187820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D0CEB79-CFA9-4436-AD82-EE8DE875F908}" type="slidenum">
              <a:rPr lang="en-GB" smtClean="0"/>
              <a:t>4</a:t>
            </a:fld>
            <a:endParaRPr lang="en-GB"/>
          </a:p>
        </p:txBody>
      </p:sp>
    </p:spTree>
    <p:extLst>
      <p:ext uri="{BB962C8B-B14F-4D97-AF65-F5344CB8AC3E}">
        <p14:creationId xmlns:p14="http://schemas.microsoft.com/office/powerpoint/2010/main" val="25072744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D0CEB79-CFA9-4436-AD82-EE8DE875F908}" type="slidenum">
              <a:rPr lang="en-GB" smtClean="0"/>
              <a:t>5</a:t>
            </a:fld>
            <a:endParaRPr lang="en-GB"/>
          </a:p>
        </p:txBody>
      </p:sp>
    </p:spTree>
    <p:extLst>
      <p:ext uri="{BB962C8B-B14F-4D97-AF65-F5344CB8AC3E}">
        <p14:creationId xmlns:p14="http://schemas.microsoft.com/office/powerpoint/2010/main" val="15589003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D0CEB79-CFA9-4436-AD82-EE8DE875F908}" type="slidenum">
              <a:rPr lang="en-GB" smtClean="0"/>
              <a:t>6</a:t>
            </a:fld>
            <a:endParaRPr lang="en-GB"/>
          </a:p>
        </p:txBody>
      </p:sp>
    </p:spTree>
    <p:extLst>
      <p:ext uri="{BB962C8B-B14F-4D97-AF65-F5344CB8AC3E}">
        <p14:creationId xmlns:p14="http://schemas.microsoft.com/office/powerpoint/2010/main" val="32389158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D0CEB79-CFA9-4436-AD82-EE8DE875F908}" type="slidenum">
              <a:rPr lang="en-GB" smtClean="0"/>
              <a:t>7</a:t>
            </a:fld>
            <a:endParaRPr lang="en-GB"/>
          </a:p>
        </p:txBody>
      </p:sp>
    </p:spTree>
    <p:extLst>
      <p:ext uri="{BB962C8B-B14F-4D97-AF65-F5344CB8AC3E}">
        <p14:creationId xmlns:p14="http://schemas.microsoft.com/office/powerpoint/2010/main" val="34215287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D0CEB79-CFA9-4436-AD82-EE8DE875F908}" type="slidenum">
              <a:rPr lang="en-GB" smtClean="0"/>
              <a:t>8</a:t>
            </a:fld>
            <a:endParaRPr lang="en-GB"/>
          </a:p>
        </p:txBody>
      </p:sp>
    </p:spTree>
    <p:extLst>
      <p:ext uri="{BB962C8B-B14F-4D97-AF65-F5344CB8AC3E}">
        <p14:creationId xmlns:p14="http://schemas.microsoft.com/office/powerpoint/2010/main" val="23650900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D0CEB79-CFA9-4436-AD82-EE8DE875F908}" type="slidenum">
              <a:rPr lang="en-GB" smtClean="0"/>
              <a:t>9</a:t>
            </a:fld>
            <a:endParaRPr lang="en-GB"/>
          </a:p>
        </p:txBody>
      </p:sp>
    </p:spTree>
    <p:extLst>
      <p:ext uri="{BB962C8B-B14F-4D97-AF65-F5344CB8AC3E}">
        <p14:creationId xmlns:p14="http://schemas.microsoft.com/office/powerpoint/2010/main" val="26566286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5/26/2025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18.svg"/></Relationships>
</file>

<file path=ppt/slides/_rels/slide12.xml.rels><?xml version="1.0" encoding="UTF-8" standalone="yes"?>
<Relationships xmlns="http://schemas.openxmlformats.org/package/2006/relationships"><Relationship Id="rId3" Type="http://schemas.openxmlformats.org/officeDocument/2006/relationships/hyperlink" Target="https://gdpr.eu/" TargetMode="External"/><Relationship Id="rId7" Type="http://schemas.openxmlformats.org/officeDocument/2006/relationships/hyperlink" Target="https://www.healthcareitnews.com/" TargetMode="External"/><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hyperlink" Target="https://www.sciencedirect.com/science/article/pii/S2667096823000125" TargetMode="External"/><Relationship Id="rId5" Type="http://schemas.openxmlformats.org/officeDocument/2006/relationships/hyperlink" Target="https://www.who.int/ethics/research/en/" TargetMode="External"/><Relationship Id="rId4" Type="http://schemas.openxmlformats.org/officeDocument/2006/relationships/hyperlink" Target="https://www.hhs.gov/hipaa/index.html"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7.xml"/><Relationship Id="rId5" Type="http://schemas.openxmlformats.org/officeDocument/2006/relationships/image" Target="../media/image24.sv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artificialintelligenceact.eu/"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hyperlink" Target="https://www.cdc.gov/phlp/php/resources/health-insurance-portability-and-accountability-act-of-1996-hipaa.html"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45994" y="840908"/>
            <a:ext cx="16863662" cy="8699030"/>
            <a:chOff x="0" y="0"/>
            <a:chExt cx="22484882" cy="11598706"/>
          </a:xfrm>
        </p:grpSpPr>
        <p:sp>
          <p:nvSpPr>
            <p:cNvPr id="3" name="Freeform 3"/>
            <p:cNvSpPr/>
            <p:nvPr/>
          </p:nvSpPr>
          <p:spPr>
            <a:xfrm>
              <a:off x="0" y="0"/>
              <a:ext cx="22484969" cy="11598656"/>
            </a:xfrm>
            <a:custGeom>
              <a:avLst/>
              <a:gdLst/>
              <a:ahLst/>
              <a:cxnLst/>
              <a:rect l="l" t="t" r="r" b="b"/>
              <a:pathLst>
                <a:path w="22484969" h="11598656">
                  <a:moveTo>
                    <a:pt x="0" y="2026285"/>
                  </a:moveTo>
                  <a:cubicBezTo>
                    <a:pt x="0" y="905637"/>
                    <a:pt x="918845" y="0"/>
                    <a:pt x="2048891" y="0"/>
                  </a:cubicBezTo>
                  <a:lnTo>
                    <a:pt x="20436078" y="0"/>
                  </a:lnTo>
                  <a:lnTo>
                    <a:pt x="20436078" y="139700"/>
                  </a:lnTo>
                  <a:lnTo>
                    <a:pt x="20436078" y="0"/>
                  </a:lnTo>
                  <a:cubicBezTo>
                    <a:pt x="21565997" y="0"/>
                    <a:pt x="22484969" y="905637"/>
                    <a:pt x="22484969" y="2026285"/>
                  </a:cubicBezTo>
                  <a:lnTo>
                    <a:pt x="22345269" y="2026285"/>
                  </a:lnTo>
                  <a:lnTo>
                    <a:pt x="22484969" y="2026285"/>
                  </a:lnTo>
                  <a:lnTo>
                    <a:pt x="22484969" y="9572371"/>
                  </a:lnTo>
                  <a:lnTo>
                    <a:pt x="22345269" y="9572371"/>
                  </a:lnTo>
                  <a:lnTo>
                    <a:pt x="22484969" y="9572371"/>
                  </a:lnTo>
                  <a:cubicBezTo>
                    <a:pt x="22484969" y="10693019"/>
                    <a:pt x="21566124" y="11598656"/>
                    <a:pt x="20436078" y="11598656"/>
                  </a:cubicBezTo>
                  <a:lnTo>
                    <a:pt x="20436078" y="11458956"/>
                  </a:lnTo>
                  <a:lnTo>
                    <a:pt x="20436078" y="11598656"/>
                  </a:lnTo>
                  <a:lnTo>
                    <a:pt x="2048891" y="11598656"/>
                  </a:lnTo>
                  <a:lnTo>
                    <a:pt x="2048891" y="11458956"/>
                  </a:lnTo>
                  <a:lnTo>
                    <a:pt x="2048891" y="11598656"/>
                  </a:lnTo>
                  <a:cubicBezTo>
                    <a:pt x="918845" y="11598656"/>
                    <a:pt x="0" y="10693019"/>
                    <a:pt x="0" y="9572371"/>
                  </a:cubicBezTo>
                  <a:lnTo>
                    <a:pt x="0" y="2026285"/>
                  </a:lnTo>
                  <a:lnTo>
                    <a:pt x="139700" y="2026285"/>
                  </a:lnTo>
                  <a:lnTo>
                    <a:pt x="0" y="2026285"/>
                  </a:lnTo>
                  <a:moveTo>
                    <a:pt x="279400" y="2026285"/>
                  </a:moveTo>
                  <a:lnTo>
                    <a:pt x="279400" y="9572371"/>
                  </a:lnTo>
                  <a:lnTo>
                    <a:pt x="139700" y="9572371"/>
                  </a:lnTo>
                  <a:lnTo>
                    <a:pt x="279400" y="9572371"/>
                  </a:lnTo>
                  <a:cubicBezTo>
                    <a:pt x="279400" y="10535539"/>
                    <a:pt x="1069975" y="11319256"/>
                    <a:pt x="2048891" y="11319256"/>
                  </a:cubicBezTo>
                  <a:lnTo>
                    <a:pt x="20436078" y="11319256"/>
                  </a:lnTo>
                  <a:cubicBezTo>
                    <a:pt x="21414867" y="11319256"/>
                    <a:pt x="22205569" y="10535539"/>
                    <a:pt x="22205569" y="9572371"/>
                  </a:cubicBezTo>
                  <a:lnTo>
                    <a:pt x="22205569" y="2026285"/>
                  </a:lnTo>
                  <a:cubicBezTo>
                    <a:pt x="22205569" y="1063117"/>
                    <a:pt x="21414994" y="279400"/>
                    <a:pt x="20436078" y="279400"/>
                  </a:cubicBezTo>
                  <a:lnTo>
                    <a:pt x="2048891" y="279400"/>
                  </a:lnTo>
                  <a:lnTo>
                    <a:pt x="2048891" y="139700"/>
                  </a:lnTo>
                  <a:lnTo>
                    <a:pt x="2048891" y="279400"/>
                  </a:lnTo>
                  <a:cubicBezTo>
                    <a:pt x="1069975" y="279400"/>
                    <a:pt x="279400" y="1063117"/>
                    <a:pt x="279400" y="2026285"/>
                  </a:cubicBezTo>
                  <a:close/>
                </a:path>
              </a:pathLst>
            </a:custGeom>
            <a:solidFill>
              <a:srgbClr val="283991"/>
            </a:solidFill>
          </p:spPr>
          <p:txBody>
            <a:bodyPr/>
            <a:lstStyle/>
            <a:p>
              <a:endParaRPr lang="en-GB" noProof="0" dirty="0"/>
            </a:p>
          </p:txBody>
        </p:sp>
      </p:grpSp>
      <p:sp>
        <p:nvSpPr>
          <p:cNvPr id="7" name="Freeform 7"/>
          <p:cNvSpPr/>
          <p:nvPr/>
        </p:nvSpPr>
        <p:spPr>
          <a:xfrm>
            <a:off x="10129241" y="5190422"/>
            <a:ext cx="6054799" cy="3764067"/>
          </a:xfrm>
          <a:custGeom>
            <a:avLst/>
            <a:gdLst/>
            <a:ahLst/>
            <a:cxnLst/>
            <a:rect l="l" t="t" r="r" b="b"/>
            <a:pathLst>
              <a:path w="6054799" h="3764067">
                <a:moveTo>
                  <a:pt x="0" y="0"/>
                </a:moveTo>
                <a:lnTo>
                  <a:pt x="6054799" y="0"/>
                </a:lnTo>
                <a:lnTo>
                  <a:pt x="6054799" y="3764067"/>
                </a:lnTo>
                <a:lnTo>
                  <a:pt x="0" y="3764067"/>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noProof="0" dirty="0"/>
          </a:p>
        </p:txBody>
      </p:sp>
      <p:sp>
        <p:nvSpPr>
          <p:cNvPr id="8" name="Freeform 8"/>
          <p:cNvSpPr/>
          <p:nvPr/>
        </p:nvSpPr>
        <p:spPr>
          <a:xfrm>
            <a:off x="9417480" y="5463274"/>
            <a:ext cx="1806251" cy="2135642"/>
          </a:xfrm>
          <a:custGeom>
            <a:avLst/>
            <a:gdLst/>
            <a:ahLst/>
            <a:cxnLst/>
            <a:rect l="l" t="t" r="r" b="b"/>
            <a:pathLst>
              <a:path w="1806251" h="2135642">
                <a:moveTo>
                  <a:pt x="0" y="0"/>
                </a:moveTo>
                <a:lnTo>
                  <a:pt x="1806252" y="0"/>
                </a:lnTo>
                <a:lnTo>
                  <a:pt x="1806252" y="2135642"/>
                </a:lnTo>
                <a:lnTo>
                  <a:pt x="0" y="213564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noProof="0" dirty="0"/>
          </a:p>
        </p:txBody>
      </p:sp>
      <p:sp>
        <p:nvSpPr>
          <p:cNvPr id="9" name="Freeform 9"/>
          <p:cNvSpPr/>
          <p:nvPr/>
        </p:nvSpPr>
        <p:spPr>
          <a:xfrm>
            <a:off x="15073944" y="7072456"/>
            <a:ext cx="1856113" cy="2133463"/>
          </a:xfrm>
          <a:custGeom>
            <a:avLst/>
            <a:gdLst/>
            <a:ahLst/>
            <a:cxnLst/>
            <a:rect l="l" t="t" r="r" b="b"/>
            <a:pathLst>
              <a:path w="1856113" h="2133463">
                <a:moveTo>
                  <a:pt x="0" y="0"/>
                </a:moveTo>
                <a:lnTo>
                  <a:pt x="1856112" y="0"/>
                </a:lnTo>
                <a:lnTo>
                  <a:pt x="1856112" y="2133463"/>
                </a:lnTo>
                <a:lnTo>
                  <a:pt x="0" y="213346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noProof="0" dirty="0"/>
          </a:p>
        </p:txBody>
      </p:sp>
      <p:sp>
        <p:nvSpPr>
          <p:cNvPr id="10" name="TextBox 10"/>
          <p:cNvSpPr txBox="1"/>
          <p:nvPr/>
        </p:nvSpPr>
        <p:spPr>
          <a:xfrm>
            <a:off x="2650920" y="4343599"/>
            <a:ext cx="13533120" cy="1651635"/>
          </a:xfrm>
          <a:prstGeom prst="rect">
            <a:avLst/>
          </a:prstGeom>
        </p:spPr>
        <p:txBody>
          <a:bodyPr lIns="0" tIns="0" rIns="0" bIns="0" rtlCol="0" anchor="t">
            <a:spAutoFit/>
          </a:bodyPr>
          <a:lstStyle/>
          <a:p>
            <a:pPr algn="ctr">
              <a:lnSpc>
                <a:spcPts val="4319"/>
              </a:lnSpc>
            </a:pPr>
            <a:r>
              <a:rPr lang="en-GB" sz="3999" b="1" spc="7" noProof="0" dirty="0">
                <a:solidFill>
                  <a:srgbClr val="FCB040"/>
                </a:solidFill>
                <a:latin typeface="Canva Sans Bold"/>
                <a:ea typeface="Canva Sans Bold"/>
                <a:cs typeface="Canva Sans Bold"/>
                <a:sym typeface="Canva Sans Bold"/>
              </a:rPr>
              <a:t>Ethical Considerations in Real-World Data (RWD)</a:t>
            </a:r>
          </a:p>
          <a:p>
            <a:pPr algn="ctr">
              <a:lnSpc>
                <a:spcPts val="4319"/>
              </a:lnSpc>
            </a:pPr>
            <a:endParaRPr lang="en-GB" sz="3999" b="1" spc="7" noProof="0" dirty="0">
              <a:solidFill>
                <a:srgbClr val="FCB040"/>
              </a:solidFill>
              <a:latin typeface="Canva Sans Bold"/>
              <a:ea typeface="Canva Sans Bold"/>
              <a:cs typeface="Canva Sans Bold"/>
              <a:sym typeface="Canva Sans Bold"/>
            </a:endParaRPr>
          </a:p>
          <a:p>
            <a:pPr algn="ctr">
              <a:lnSpc>
                <a:spcPts val="4319"/>
              </a:lnSpc>
            </a:pPr>
            <a:endParaRPr lang="en-GB" sz="3999" b="1" spc="7" noProof="0" dirty="0">
              <a:solidFill>
                <a:srgbClr val="FCB040"/>
              </a:solidFill>
              <a:latin typeface="Canva Sans Bold"/>
              <a:ea typeface="Canva Sans Bold"/>
              <a:cs typeface="Canva Sans Bold"/>
              <a:sym typeface="Canva Sans Bold"/>
            </a:endParaRPr>
          </a:p>
        </p:txBody>
      </p:sp>
      <p:sp>
        <p:nvSpPr>
          <p:cNvPr id="11" name="TextBox 11"/>
          <p:cNvSpPr txBox="1"/>
          <p:nvPr/>
        </p:nvSpPr>
        <p:spPr>
          <a:xfrm>
            <a:off x="1601638" y="5652310"/>
            <a:ext cx="7815842" cy="2317967"/>
          </a:xfrm>
          <a:prstGeom prst="rect">
            <a:avLst/>
          </a:prstGeom>
        </p:spPr>
        <p:txBody>
          <a:bodyPr lIns="0" tIns="0" rIns="0" bIns="0" rtlCol="0" anchor="t">
            <a:spAutoFit/>
          </a:bodyPr>
          <a:lstStyle/>
          <a:p>
            <a:pPr marL="722747" lvl="1" indent="-361374" algn="l">
              <a:lnSpc>
                <a:spcPts val="3615"/>
              </a:lnSpc>
              <a:buFont typeface="Arial"/>
              <a:buChar char="•"/>
            </a:pPr>
            <a:r>
              <a:rPr lang="en-GB" sz="3347" b="1" spc="-1" noProof="0" dirty="0">
                <a:solidFill>
                  <a:srgbClr val="283991"/>
                </a:solidFill>
                <a:latin typeface="Arimo Bold"/>
                <a:ea typeface="Arimo Bold"/>
                <a:cs typeface="Arimo Bold"/>
                <a:sym typeface="Arimo Bold"/>
              </a:rPr>
              <a:t>Data privacy and security</a:t>
            </a:r>
          </a:p>
          <a:p>
            <a:pPr marL="722747" lvl="1" indent="-361374" algn="l">
              <a:lnSpc>
                <a:spcPts val="3615"/>
              </a:lnSpc>
              <a:buFont typeface="Arial"/>
              <a:buChar char="•"/>
            </a:pPr>
            <a:r>
              <a:rPr lang="en-GB" sz="3347" b="1" spc="-1" noProof="0" dirty="0">
                <a:solidFill>
                  <a:srgbClr val="283991"/>
                </a:solidFill>
                <a:latin typeface="Arimo Bold"/>
                <a:ea typeface="Arimo Bold"/>
                <a:cs typeface="Arimo Bold"/>
                <a:sym typeface="Arimo Bold"/>
              </a:rPr>
              <a:t>Informed consent</a:t>
            </a:r>
          </a:p>
          <a:p>
            <a:pPr marL="722747" lvl="1" indent="-361374" algn="l">
              <a:lnSpc>
                <a:spcPts val="3615"/>
              </a:lnSpc>
              <a:buFont typeface="Arial"/>
              <a:buChar char="•"/>
            </a:pPr>
            <a:r>
              <a:rPr lang="en-GB" sz="3347" b="1" spc="-1" noProof="0" dirty="0">
                <a:solidFill>
                  <a:srgbClr val="283991"/>
                </a:solidFill>
                <a:latin typeface="Arimo Bold"/>
                <a:ea typeface="Arimo Bold"/>
                <a:cs typeface="Arimo Bold"/>
                <a:sym typeface="Arimo Bold"/>
              </a:rPr>
              <a:t>Bias in data</a:t>
            </a:r>
          </a:p>
          <a:p>
            <a:pPr marL="722747" lvl="1" indent="-361374" algn="l">
              <a:lnSpc>
                <a:spcPts val="3615"/>
              </a:lnSpc>
              <a:buFont typeface="Arial"/>
              <a:buChar char="•"/>
            </a:pPr>
            <a:r>
              <a:rPr lang="en-GB" sz="3347" b="1" spc="-1" noProof="0" dirty="0">
                <a:solidFill>
                  <a:srgbClr val="283991"/>
                </a:solidFill>
                <a:latin typeface="Arimo Bold"/>
                <a:ea typeface="Arimo Bold"/>
                <a:cs typeface="Arimo Bold"/>
                <a:sym typeface="Arimo Bold"/>
              </a:rPr>
              <a:t>Emerging technologies (e.g., AI) and new privacy challenges</a:t>
            </a:r>
          </a:p>
        </p:txBody>
      </p:sp>
      <p:sp>
        <p:nvSpPr>
          <p:cNvPr id="13" name="TextBox 6">
            <a:extLst>
              <a:ext uri="{FF2B5EF4-FFF2-40B4-BE49-F238E27FC236}">
                <a16:creationId xmlns:a16="http://schemas.microsoft.com/office/drawing/2014/main" id="{E691E1D9-A2B6-3BA6-1101-6BA8D60C5B6F}"/>
              </a:ext>
            </a:extLst>
          </p:cNvPr>
          <p:cNvSpPr txBox="1"/>
          <p:nvPr/>
        </p:nvSpPr>
        <p:spPr>
          <a:xfrm>
            <a:off x="2286000" y="2026856"/>
            <a:ext cx="13716000" cy="1958078"/>
          </a:xfrm>
          <a:prstGeom prst="rect">
            <a:avLst/>
          </a:prstGeom>
        </p:spPr>
        <p:txBody>
          <a:bodyPr lIns="50800" tIns="50800" rIns="50800" bIns="50800" rtlCol="0" anchor="b"/>
          <a:lstStyle/>
          <a:p>
            <a:pPr algn="ctr">
              <a:lnSpc>
                <a:spcPts val="5832"/>
              </a:lnSpc>
            </a:pPr>
            <a:r>
              <a:rPr lang="en-GB" sz="3600" b="1" spc="-3" noProof="0" dirty="0">
                <a:solidFill>
                  <a:srgbClr val="283991"/>
                </a:solidFill>
                <a:latin typeface="Arimo Bold"/>
                <a:ea typeface="Arimo Bold"/>
                <a:cs typeface="Arimo Bold"/>
              </a:rPr>
              <a:t>Real-World Data: How Sharing and Analysis Can Benefit You</a:t>
            </a:r>
            <a:endParaRPr lang="en-GB" sz="3600" b="1" spc="-3" noProof="0" dirty="0">
              <a:solidFill>
                <a:srgbClr val="283991"/>
              </a:solidFill>
              <a:latin typeface="Arimo Bold"/>
              <a:ea typeface="Arimo Bold"/>
              <a:cs typeface="Arimo Bold"/>
              <a:sym typeface="Arimo Bold"/>
            </a:endParaRPr>
          </a:p>
          <a:p>
            <a:pPr algn="ctr">
              <a:lnSpc>
                <a:spcPts val="5832"/>
              </a:lnSpc>
            </a:pPr>
            <a:r>
              <a:rPr lang="en-GB" sz="3600" b="1" spc="-3" noProof="0" dirty="0">
                <a:solidFill>
                  <a:srgbClr val="283991"/>
                </a:solidFill>
                <a:latin typeface="Arimo Bold"/>
                <a:ea typeface="Arimo Bold"/>
                <a:cs typeface="Arimo Bold"/>
                <a:sym typeface="Arimo Bold"/>
              </a:rPr>
              <a:t>Session 5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41974" y="1617505"/>
            <a:ext cx="15537148" cy="7168629"/>
          </a:xfrm>
          <a:prstGeom prst="rect">
            <a:avLst/>
          </a:prstGeom>
        </p:spPr>
        <p:txBody>
          <a:bodyPr lIns="0" tIns="0" rIns="0" bIns="0" rtlCol="0" anchor="t">
            <a:spAutoFit/>
          </a:bodyPr>
          <a:lstStyle/>
          <a:p>
            <a:pPr marL="863599" lvl="1" indent="-431800" algn="l">
              <a:lnSpc>
                <a:spcPts val="4319"/>
              </a:lnSpc>
              <a:buFont typeface="Arial"/>
              <a:buChar char="•"/>
            </a:pPr>
            <a:r>
              <a:rPr lang="en-GB" sz="3500" b="1" noProof="0" dirty="0">
                <a:solidFill>
                  <a:srgbClr val="283991"/>
                </a:solidFill>
                <a:latin typeface="Arimo Bold"/>
                <a:ea typeface="Arimo Bold"/>
                <a:cs typeface="Arimo Bold"/>
                <a:sym typeface="Arimo Bold"/>
              </a:rPr>
              <a:t>Data Privacy and Security: </a:t>
            </a:r>
            <a:r>
              <a:rPr lang="en-GB" sz="3500" noProof="0" dirty="0">
                <a:solidFill>
                  <a:srgbClr val="283991"/>
                </a:solidFill>
                <a:latin typeface="Arimo"/>
                <a:ea typeface="Arimo"/>
                <a:cs typeface="Arimo"/>
                <a:sym typeface="Arimo"/>
              </a:rPr>
              <a:t>Ensuring patient data is anonymized, encrypted, and protected under regulations like GDPR and HIPAA.</a:t>
            </a:r>
          </a:p>
          <a:p>
            <a:pPr algn="l">
              <a:lnSpc>
                <a:spcPts val="4319"/>
              </a:lnSpc>
            </a:pPr>
            <a:endParaRPr lang="en-GB" sz="3500" noProof="0" dirty="0">
              <a:solidFill>
                <a:srgbClr val="283991"/>
              </a:solidFill>
              <a:latin typeface="Arimo"/>
              <a:ea typeface="Arimo"/>
              <a:cs typeface="Arimo"/>
              <a:sym typeface="Arimo"/>
            </a:endParaRPr>
          </a:p>
          <a:p>
            <a:pPr marL="863599" lvl="1" indent="-431800" algn="l">
              <a:lnSpc>
                <a:spcPts val="4319"/>
              </a:lnSpc>
              <a:buFont typeface="Arial"/>
              <a:buChar char="•"/>
            </a:pPr>
            <a:r>
              <a:rPr lang="en-GB" sz="3500" b="1" noProof="0" dirty="0">
                <a:solidFill>
                  <a:srgbClr val="283991"/>
                </a:solidFill>
                <a:latin typeface="Arimo Bold"/>
                <a:ea typeface="Arimo Bold"/>
                <a:cs typeface="Arimo Bold"/>
                <a:sym typeface="Arimo Bold"/>
              </a:rPr>
              <a:t>Informed Consent: </a:t>
            </a:r>
            <a:r>
              <a:rPr lang="en-GB" sz="3500" noProof="0" dirty="0">
                <a:solidFill>
                  <a:srgbClr val="283991"/>
                </a:solidFill>
                <a:latin typeface="Arimo"/>
                <a:ea typeface="Arimo"/>
                <a:cs typeface="Arimo"/>
                <a:sym typeface="Arimo"/>
              </a:rPr>
              <a:t>Patients must understand how their data will be used and provide explicit consent.</a:t>
            </a:r>
          </a:p>
          <a:p>
            <a:pPr algn="l">
              <a:lnSpc>
                <a:spcPts val="4319"/>
              </a:lnSpc>
            </a:pPr>
            <a:endParaRPr lang="en-GB" sz="3500" noProof="0" dirty="0">
              <a:solidFill>
                <a:srgbClr val="283991"/>
              </a:solidFill>
              <a:latin typeface="Arimo"/>
              <a:ea typeface="Arimo"/>
              <a:cs typeface="Arimo"/>
              <a:sym typeface="Arimo"/>
            </a:endParaRPr>
          </a:p>
          <a:p>
            <a:pPr marL="863599" lvl="1" indent="-431800" algn="l">
              <a:lnSpc>
                <a:spcPts val="4319"/>
              </a:lnSpc>
              <a:buFont typeface="Arial"/>
              <a:buChar char="•"/>
            </a:pPr>
            <a:r>
              <a:rPr lang="en-GB" sz="3500" b="1" noProof="0" dirty="0">
                <a:solidFill>
                  <a:srgbClr val="283991"/>
                </a:solidFill>
                <a:latin typeface="Arimo Bold"/>
                <a:ea typeface="Arimo Bold"/>
                <a:cs typeface="Arimo Bold"/>
                <a:sym typeface="Arimo Bold"/>
              </a:rPr>
              <a:t>Bias in Data: </a:t>
            </a:r>
            <a:r>
              <a:rPr lang="en-GB" sz="3500" noProof="0" dirty="0">
                <a:solidFill>
                  <a:srgbClr val="283991"/>
                </a:solidFill>
                <a:latin typeface="Arimo"/>
                <a:ea typeface="Arimo"/>
                <a:cs typeface="Arimo"/>
                <a:sym typeface="Arimo"/>
              </a:rPr>
              <a:t>It's critical to avoid biases in data collection and analysis to ensure healthcare is fair and equitable for all groups.</a:t>
            </a:r>
          </a:p>
          <a:p>
            <a:pPr algn="l">
              <a:lnSpc>
                <a:spcPts val="4319"/>
              </a:lnSpc>
            </a:pPr>
            <a:endParaRPr lang="en-GB" sz="3500" noProof="0" dirty="0">
              <a:solidFill>
                <a:srgbClr val="283991"/>
              </a:solidFill>
              <a:latin typeface="Arimo"/>
              <a:ea typeface="Arimo"/>
              <a:cs typeface="Arimo"/>
              <a:sym typeface="Arimo"/>
            </a:endParaRPr>
          </a:p>
          <a:p>
            <a:pPr marL="863599" lvl="1" indent="-431800" algn="l">
              <a:lnSpc>
                <a:spcPts val="4319"/>
              </a:lnSpc>
              <a:buFont typeface="Arial"/>
              <a:buChar char="•"/>
            </a:pPr>
            <a:r>
              <a:rPr lang="en-GB" sz="3500" b="1" noProof="0" dirty="0">
                <a:solidFill>
                  <a:srgbClr val="283991"/>
                </a:solidFill>
                <a:latin typeface="Arimo Bold"/>
                <a:ea typeface="Arimo Bold"/>
                <a:cs typeface="Arimo Bold"/>
                <a:sym typeface="Arimo Bold"/>
              </a:rPr>
              <a:t>AI and Emerging Technologies: </a:t>
            </a:r>
            <a:r>
              <a:rPr lang="en-GB" sz="3500" noProof="0" dirty="0">
                <a:solidFill>
                  <a:srgbClr val="283991"/>
                </a:solidFill>
                <a:latin typeface="Arimo"/>
                <a:ea typeface="Arimo"/>
                <a:cs typeface="Arimo"/>
                <a:sym typeface="Arimo"/>
              </a:rPr>
              <a:t>While AI provides new ways to analyse RWD, it raises new ethical questions about transparency, bias, and accountability.</a:t>
            </a:r>
          </a:p>
          <a:p>
            <a:pPr algn="l">
              <a:lnSpc>
                <a:spcPts val="4319"/>
              </a:lnSpc>
              <a:spcBef>
                <a:spcPct val="0"/>
              </a:spcBef>
            </a:pPr>
            <a:endParaRPr lang="en-GB" sz="3999" noProof="0" dirty="0">
              <a:solidFill>
                <a:srgbClr val="283991"/>
              </a:solidFill>
              <a:latin typeface="Arimo"/>
              <a:ea typeface="Arimo"/>
              <a:cs typeface="Arimo"/>
              <a:sym typeface="Arimo"/>
            </a:endParaRPr>
          </a:p>
        </p:txBody>
      </p:sp>
      <p:sp>
        <p:nvSpPr>
          <p:cNvPr id="3" name="TextBox 3"/>
          <p:cNvSpPr txBox="1"/>
          <p:nvPr/>
        </p:nvSpPr>
        <p:spPr>
          <a:xfrm>
            <a:off x="762000" y="495300"/>
            <a:ext cx="15990222" cy="748923"/>
          </a:xfrm>
          <a:prstGeom prst="rect">
            <a:avLst/>
          </a:prstGeom>
        </p:spPr>
        <p:txBody>
          <a:bodyPr lIns="0" tIns="0" rIns="0" bIns="0" rtlCol="0" anchor="t">
            <a:spAutoFit/>
          </a:bodyPr>
          <a:lstStyle/>
          <a:p>
            <a:pPr algn="l">
              <a:lnSpc>
                <a:spcPts val="5832"/>
              </a:lnSpc>
            </a:pPr>
            <a:r>
              <a:rPr lang="en-GB" sz="5000" b="1" noProof="0" dirty="0">
                <a:solidFill>
                  <a:srgbClr val="FCB040"/>
                </a:solidFill>
                <a:latin typeface="Helvetica World Bold"/>
                <a:ea typeface="Helvetica World Bold"/>
                <a:cs typeface="Helvetica World Bold"/>
                <a:sym typeface="Helvetica World Bold"/>
              </a:rPr>
              <a:t>Summary: Ethical Considerations in RWD</a:t>
            </a:r>
          </a:p>
        </p:txBody>
      </p:sp>
      <p:sp>
        <p:nvSpPr>
          <p:cNvPr id="5" name="Freeform 3">
            <a:extLst>
              <a:ext uri="{FF2B5EF4-FFF2-40B4-BE49-F238E27FC236}">
                <a16:creationId xmlns:a16="http://schemas.microsoft.com/office/drawing/2014/main" id="{DB33DF4A-38B3-FAA4-5CB0-EA6B7C6908B1}"/>
              </a:ext>
            </a:extLst>
          </p:cNvPr>
          <p:cNvSpPr/>
          <p:nvPr/>
        </p:nvSpPr>
        <p:spPr>
          <a:xfrm>
            <a:off x="11033233" y="8022167"/>
            <a:ext cx="3890575" cy="2007137"/>
          </a:xfrm>
          <a:custGeom>
            <a:avLst/>
            <a:gdLst/>
            <a:ahLst/>
            <a:cxnLst/>
            <a:rect l="l" t="t" r="r" b="b"/>
            <a:pathLst>
              <a:path w="3951670" h="2632800">
                <a:moveTo>
                  <a:pt x="0" y="0"/>
                </a:moveTo>
                <a:lnTo>
                  <a:pt x="3951670" y="0"/>
                </a:lnTo>
                <a:lnTo>
                  <a:pt x="3951670" y="2632800"/>
                </a:lnTo>
                <a:lnTo>
                  <a:pt x="0" y="2632800"/>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noProof="0" dirty="0"/>
          </a:p>
        </p:txBody>
      </p:sp>
      <p:sp>
        <p:nvSpPr>
          <p:cNvPr id="6" name="Freeform 3">
            <a:extLst>
              <a:ext uri="{FF2B5EF4-FFF2-40B4-BE49-F238E27FC236}">
                <a16:creationId xmlns:a16="http://schemas.microsoft.com/office/drawing/2014/main" id="{96A08697-D865-94D7-A3F2-D3A85AE1B273}"/>
              </a:ext>
            </a:extLst>
          </p:cNvPr>
          <p:cNvSpPr/>
          <p:nvPr/>
        </p:nvSpPr>
        <p:spPr>
          <a:xfrm>
            <a:off x="14923808" y="257696"/>
            <a:ext cx="2960612" cy="1653921"/>
          </a:xfrm>
          <a:custGeom>
            <a:avLst/>
            <a:gdLst/>
            <a:ahLst/>
            <a:cxnLst/>
            <a:rect l="l" t="t" r="r" b="b"/>
            <a:pathLst>
              <a:path w="3646412" h="2370168">
                <a:moveTo>
                  <a:pt x="0" y="0"/>
                </a:moveTo>
                <a:lnTo>
                  <a:pt x="3646412" y="0"/>
                </a:lnTo>
                <a:lnTo>
                  <a:pt x="3646412" y="2370168"/>
                </a:lnTo>
                <a:lnTo>
                  <a:pt x="0" y="2370168"/>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GB" noProof="0" dirty="0"/>
          </a:p>
        </p:txBody>
      </p:sp>
      <p:sp>
        <p:nvSpPr>
          <p:cNvPr id="7" name="Freeform 3">
            <a:extLst>
              <a:ext uri="{FF2B5EF4-FFF2-40B4-BE49-F238E27FC236}">
                <a16:creationId xmlns:a16="http://schemas.microsoft.com/office/drawing/2014/main" id="{4D63E450-56B8-DB7C-CB6B-74125CFF8351}"/>
              </a:ext>
            </a:extLst>
          </p:cNvPr>
          <p:cNvSpPr/>
          <p:nvPr/>
        </p:nvSpPr>
        <p:spPr>
          <a:xfrm>
            <a:off x="16079122" y="4504353"/>
            <a:ext cx="2034820" cy="5780314"/>
          </a:xfrm>
          <a:custGeom>
            <a:avLst/>
            <a:gdLst/>
            <a:ahLst/>
            <a:cxnLst/>
            <a:rect l="l" t="t" r="r" b="b"/>
            <a:pathLst>
              <a:path w="3967673" h="8229600">
                <a:moveTo>
                  <a:pt x="0" y="0"/>
                </a:moveTo>
                <a:lnTo>
                  <a:pt x="3967673" y="0"/>
                </a:lnTo>
                <a:lnTo>
                  <a:pt x="3967673" y="8229600"/>
                </a:lnTo>
                <a:lnTo>
                  <a:pt x="0" y="8229600"/>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GB" noProof="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5715000" y="3543300"/>
            <a:ext cx="3131685" cy="2219581"/>
          </a:xfrm>
          <a:custGeom>
            <a:avLst/>
            <a:gdLst/>
            <a:ahLst/>
            <a:cxnLst/>
            <a:rect l="l" t="t" r="r" b="b"/>
            <a:pathLst>
              <a:path w="3131685" h="2219581">
                <a:moveTo>
                  <a:pt x="0" y="0"/>
                </a:moveTo>
                <a:lnTo>
                  <a:pt x="3131685" y="0"/>
                </a:lnTo>
                <a:lnTo>
                  <a:pt x="3131685" y="2219581"/>
                </a:lnTo>
                <a:lnTo>
                  <a:pt x="0" y="221958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noProof="0" dirty="0"/>
          </a:p>
        </p:txBody>
      </p:sp>
      <p:sp>
        <p:nvSpPr>
          <p:cNvPr id="4" name="Freeform 4"/>
          <p:cNvSpPr/>
          <p:nvPr/>
        </p:nvSpPr>
        <p:spPr>
          <a:xfrm>
            <a:off x="13038245" y="4004942"/>
            <a:ext cx="3417810" cy="2277116"/>
          </a:xfrm>
          <a:custGeom>
            <a:avLst/>
            <a:gdLst/>
            <a:ahLst/>
            <a:cxnLst/>
            <a:rect l="l" t="t" r="r" b="b"/>
            <a:pathLst>
              <a:path w="3417810" h="2277116">
                <a:moveTo>
                  <a:pt x="0" y="0"/>
                </a:moveTo>
                <a:lnTo>
                  <a:pt x="3417810" y="0"/>
                </a:lnTo>
                <a:lnTo>
                  <a:pt x="3417810" y="2277116"/>
                </a:lnTo>
                <a:lnTo>
                  <a:pt x="0" y="227711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GB" noProof="0" dirty="0"/>
          </a:p>
        </p:txBody>
      </p:sp>
      <p:sp>
        <p:nvSpPr>
          <p:cNvPr id="5" name="TextBox 5"/>
          <p:cNvSpPr txBox="1"/>
          <p:nvPr/>
        </p:nvSpPr>
        <p:spPr>
          <a:xfrm>
            <a:off x="1028700" y="630365"/>
            <a:ext cx="15990222" cy="743793"/>
          </a:xfrm>
          <a:prstGeom prst="rect">
            <a:avLst/>
          </a:prstGeom>
        </p:spPr>
        <p:txBody>
          <a:bodyPr lIns="0" tIns="0" rIns="0" bIns="0" rtlCol="0" anchor="t">
            <a:spAutoFit/>
          </a:bodyPr>
          <a:lstStyle/>
          <a:p>
            <a:pPr algn="l">
              <a:lnSpc>
                <a:spcPts val="5832"/>
              </a:lnSpc>
            </a:pPr>
            <a:r>
              <a:rPr lang="en-GB" sz="5000" b="1" spc="-3" noProof="0" dirty="0">
                <a:solidFill>
                  <a:srgbClr val="FCB040"/>
                </a:solidFill>
                <a:latin typeface="Helvetica World Bold"/>
                <a:ea typeface="Helvetica World Bold"/>
                <a:cs typeface="Helvetica World Bold"/>
                <a:sym typeface="Helvetica World Bold"/>
              </a:rPr>
              <a:t>Quiz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55852" y="283968"/>
            <a:ext cx="4267748" cy="2843387"/>
          </a:xfrm>
          <a:custGeom>
            <a:avLst/>
            <a:gdLst/>
            <a:ahLst/>
            <a:cxnLst/>
            <a:rect l="l" t="t" r="r" b="b"/>
            <a:pathLst>
              <a:path w="4267748" h="2843387">
                <a:moveTo>
                  <a:pt x="0" y="0"/>
                </a:moveTo>
                <a:lnTo>
                  <a:pt x="4267748" y="0"/>
                </a:lnTo>
                <a:lnTo>
                  <a:pt x="4267748" y="2843387"/>
                </a:lnTo>
                <a:lnTo>
                  <a:pt x="0" y="2843387"/>
                </a:lnTo>
                <a:lnTo>
                  <a:pt x="0" y="0"/>
                </a:lnTo>
                <a:close/>
              </a:path>
            </a:pathLst>
          </a:custGeom>
          <a:blipFill>
            <a:blip r:embed="rId2"/>
            <a:stretch>
              <a:fillRect/>
            </a:stretch>
          </a:blipFill>
        </p:spPr>
        <p:txBody>
          <a:bodyPr/>
          <a:lstStyle/>
          <a:p>
            <a:endParaRPr lang="en-GB"/>
          </a:p>
        </p:txBody>
      </p:sp>
      <p:sp>
        <p:nvSpPr>
          <p:cNvPr id="3" name="TextBox 3"/>
          <p:cNvSpPr txBox="1"/>
          <p:nvPr/>
        </p:nvSpPr>
        <p:spPr>
          <a:xfrm>
            <a:off x="1028700" y="630365"/>
            <a:ext cx="15990222" cy="743793"/>
          </a:xfrm>
          <a:prstGeom prst="rect">
            <a:avLst/>
          </a:prstGeom>
        </p:spPr>
        <p:txBody>
          <a:bodyPr lIns="0" tIns="0" rIns="0" bIns="0" rtlCol="0" anchor="t">
            <a:spAutoFit/>
          </a:bodyPr>
          <a:lstStyle/>
          <a:p>
            <a:pPr algn="l">
              <a:lnSpc>
                <a:spcPts val="5832"/>
              </a:lnSpc>
            </a:pPr>
            <a:r>
              <a:rPr lang="en-US" sz="5000" b="1" spc="-3" dirty="0">
                <a:solidFill>
                  <a:srgbClr val="FCB040"/>
                </a:solidFill>
                <a:latin typeface="Helvetica World Bold"/>
                <a:ea typeface="Helvetica World Bold"/>
                <a:cs typeface="Helvetica World Bold"/>
                <a:sym typeface="Helvetica World Bold"/>
              </a:rPr>
              <a:t>Further Readings </a:t>
            </a:r>
          </a:p>
        </p:txBody>
      </p:sp>
      <p:sp>
        <p:nvSpPr>
          <p:cNvPr id="5" name="TextBox 5"/>
          <p:cNvSpPr txBox="1"/>
          <p:nvPr/>
        </p:nvSpPr>
        <p:spPr>
          <a:xfrm>
            <a:off x="1028700" y="3546666"/>
            <a:ext cx="16729499" cy="6004657"/>
          </a:xfrm>
          <a:prstGeom prst="rect">
            <a:avLst/>
          </a:prstGeom>
        </p:spPr>
        <p:txBody>
          <a:bodyPr lIns="0" tIns="0" rIns="0" bIns="0" rtlCol="0" anchor="t">
            <a:spAutoFit/>
          </a:bodyPr>
          <a:lstStyle/>
          <a:p>
            <a:pPr marL="722597" lvl="1" indent="-361298" algn="l">
              <a:lnSpc>
                <a:spcPts val="3614"/>
              </a:lnSpc>
              <a:buAutoNum type="arabicPeriod"/>
            </a:pPr>
            <a:r>
              <a:rPr lang="en-US" sz="3500" dirty="0">
                <a:solidFill>
                  <a:srgbClr val="283991"/>
                </a:solidFill>
                <a:latin typeface="Helvetica World"/>
                <a:ea typeface="Helvetica World"/>
                <a:cs typeface="Helvetica World"/>
                <a:sym typeface="Helvetica World"/>
              </a:rPr>
              <a:t>GDPR Guidelines: L</a:t>
            </a:r>
            <a:r>
              <a:rPr lang="en-US" sz="3500" u="none" dirty="0">
                <a:solidFill>
                  <a:srgbClr val="283991"/>
                </a:solidFill>
                <a:latin typeface="Helvetica World"/>
                <a:ea typeface="Helvetica World"/>
                <a:cs typeface="Helvetica World"/>
                <a:sym typeface="Helvetica World"/>
              </a:rPr>
              <a:t>e</a:t>
            </a:r>
            <a:r>
              <a:rPr lang="en-US" sz="3500" dirty="0">
                <a:solidFill>
                  <a:srgbClr val="283991"/>
                </a:solidFill>
                <a:latin typeface="Helvetica World"/>
                <a:ea typeface="Helvetica World"/>
                <a:cs typeface="Helvetica World"/>
                <a:sym typeface="Helvetica World"/>
              </a:rPr>
              <a:t>a</a:t>
            </a:r>
            <a:r>
              <a:rPr lang="en-US" sz="3500" u="none" dirty="0">
                <a:solidFill>
                  <a:srgbClr val="283991"/>
                </a:solidFill>
                <a:latin typeface="Helvetica World"/>
                <a:ea typeface="Helvetica World"/>
                <a:cs typeface="Helvetica World"/>
                <a:sym typeface="Helvetica World"/>
              </a:rPr>
              <a:t>r</a:t>
            </a:r>
            <a:r>
              <a:rPr lang="en-US" sz="3500" dirty="0">
                <a:solidFill>
                  <a:srgbClr val="283991"/>
                </a:solidFill>
                <a:latin typeface="Helvetica World"/>
                <a:ea typeface="Helvetica World"/>
                <a:cs typeface="Helvetica World"/>
                <a:sym typeface="Helvetica World"/>
              </a:rPr>
              <a:t>n</a:t>
            </a:r>
            <a:r>
              <a:rPr lang="en-US" sz="3500" u="none" dirty="0">
                <a:solidFill>
                  <a:srgbClr val="283991"/>
                </a:solidFill>
                <a:latin typeface="Helvetica World"/>
                <a:ea typeface="Helvetica World"/>
                <a:cs typeface="Helvetica World"/>
                <a:sym typeface="Helvetica World"/>
              </a:rPr>
              <a:t> </a:t>
            </a:r>
            <a:r>
              <a:rPr lang="en-US" sz="3500" dirty="0">
                <a:solidFill>
                  <a:srgbClr val="283991"/>
                </a:solidFill>
                <a:latin typeface="Helvetica World"/>
                <a:ea typeface="Helvetica World"/>
                <a:cs typeface="Helvetica World"/>
                <a:sym typeface="Helvetica World"/>
              </a:rPr>
              <a:t>m</a:t>
            </a:r>
            <a:r>
              <a:rPr lang="en-US" sz="3500" u="none" dirty="0">
                <a:solidFill>
                  <a:srgbClr val="283991"/>
                </a:solidFill>
                <a:latin typeface="Helvetica World"/>
                <a:ea typeface="Helvetica World"/>
                <a:cs typeface="Helvetica World"/>
                <a:sym typeface="Helvetica World"/>
              </a:rPr>
              <a:t>o</a:t>
            </a:r>
            <a:r>
              <a:rPr lang="en-US" sz="3500" dirty="0">
                <a:solidFill>
                  <a:srgbClr val="283991"/>
                </a:solidFill>
                <a:latin typeface="Helvetica World"/>
                <a:ea typeface="Helvetica World"/>
                <a:cs typeface="Helvetica World"/>
                <a:sym typeface="Helvetica World"/>
              </a:rPr>
              <a:t>r</a:t>
            </a:r>
            <a:r>
              <a:rPr lang="en-US" sz="3500" u="none" dirty="0">
                <a:solidFill>
                  <a:srgbClr val="283991"/>
                </a:solidFill>
                <a:latin typeface="Helvetica World"/>
                <a:ea typeface="Helvetica World"/>
                <a:cs typeface="Helvetica World"/>
                <a:sym typeface="Helvetica World"/>
              </a:rPr>
              <a:t>e</a:t>
            </a:r>
            <a:r>
              <a:rPr lang="en-US" sz="3500" dirty="0">
                <a:solidFill>
                  <a:srgbClr val="283991"/>
                </a:solidFill>
                <a:latin typeface="Helvetica World"/>
                <a:ea typeface="Helvetica World"/>
                <a:cs typeface="Helvetica World"/>
                <a:sym typeface="Helvetica World"/>
              </a:rPr>
              <a:t> abou</a:t>
            </a:r>
            <a:r>
              <a:rPr lang="en-US" sz="3500" u="none" dirty="0">
                <a:solidFill>
                  <a:srgbClr val="283991"/>
                </a:solidFill>
                <a:latin typeface="Helvetica World"/>
                <a:ea typeface="Helvetica World"/>
                <a:cs typeface="Helvetica World"/>
                <a:sym typeface="Helvetica World"/>
              </a:rPr>
              <a:t>t </a:t>
            </a:r>
            <a:r>
              <a:rPr lang="en-US" sz="3500" dirty="0">
                <a:solidFill>
                  <a:srgbClr val="283991"/>
                </a:solidFill>
                <a:latin typeface="Helvetica World"/>
                <a:ea typeface="Helvetica World"/>
                <a:cs typeface="Helvetica World"/>
                <a:sym typeface="Helvetica World"/>
              </a:rPr>
              <a:t>Eur</a:t>
            </a:r>
            <a:r>
              <a:rPr lang="en-US" sz="3500" u="none" dirty="0">
                <a:solidFill>
                  <a:srgbClr val="283991"/>
                </a:solidFill>
                <a:latin typeface="Helvetica World"/>
                <a:ea typeface="Helvetica World"/>
                <a:cs typeface="Helvetica World"/>
                <a:sym typeface="Helvetica World"/>
              </a:rPr>
              <a:t>o</a:t>
            </a:r>
            <a:r>
              <a:rPr lang="en-US" sz="3500" dirty="0">
                <a:solidFill>
                  <a:srgbClr val="283991"/>
                </a:solidFill>
                <a:latin typeface="Helvetica World"/>
                <a:ea typeface="Helvetica World"/>
                <a:cs typeface="Helvetica World"/>
                <a:sym typeface="Helvetica World"/>
              </a:rPr>
              <a:t>pe's p</a:t>
            </a:r>
            <a:r>
              <a:rPr lang="en-US" sz="3500" u="none" dirty="0">
                <a:solidFill>
                  <a:srgbClr val="283991"/>
                </a:solidFill>
                <a:latin typeface="Helvetica World"/>
                <a:ea typeface="Helvetica World"/>
                <a:cs typeface="Helvetica World"/>
                <a:sym typeface="Helvetica World"/>
              </a:rPr>
              <a:t>r</a:t>
            </a:r>
            <a:r>
              <a:rPr lang="en-US" sz="3500" dirty="0">
                <a:solidFill>
                  <a:srgbClr val="283991"/>
                </a:solidFill>
                <a:latin typeface="Helvetica World"/>
                <a:ea typeface="Helvetica World"/>
                <a:cs typeface="Helvetica World"/>
                <a:sym typeface="Helvetica World"/>
              </a:rPr>
              <a:t>ivacy</a:t>
            </a:r>
            <a:r>
              <a:rPr lang="en-US" sz="3500" u="none" dirty="0">
                <a:solidFill>
                  <a:srgbClr val="283991"/>
                </a:solidFill>
                <a:latin typeface="Helvetica World"/>
                <a:ea typeface="Helvetica World"/>
                <a:cs typeface="Helvetica World"/>
                <a:sym typeface="Helvetica World"/>
              </a:rPr>
              <a:t> </a:t>
            </a:r>
            <a:r>
              <a:rPr lang="en-US" sz="3500" dirty="0">
                <a:solidFill>
                  <a:srgbClr val="283991"/>
                </a:solidFill>
                <a:latin typeface="Helvetica World"/>
                <a:ea typeface="Helvetica World"/>
                <a:cs typeface="Helvetica World"/>
                <a:sym typeface="Helvetica World"/>
              </a:rPr>
              <a:t>r</a:t>
            </a:r>
            <a:r>
              <a:rPr lang="en-US" sz="3500" u="none" dirty="0">
                <a:solidFill>
                  <a:srgbClr val="283991"/>
                </a:solidFill>
                <a:latin typeface="Helvetica World"/>
                <a:ea typeface="Helvetica World"/>
                <a:cs typeface="Helvetica World"/>
                <a:sym typeface="Helvetica World"/>
              </a:rPr>
              <a:t>e</a:t>
            </a:r>
            <a:r>
              <a:rPr lang="en-US" sz="3500" dirty="0">
                <a:solidFill>
                  <a:srgbClr val="283991"/>
                </a:solidFill>
                <a:latin typeface="Helvetica World"/>
                <a:ea typeface="Helvetica World"/>
                <a:cs typeface="Helvetica World"/>
                <a:sym typeface="Helvetica World"/>
              </a:rPr>
              <a:t>g</a:t>
            </a:r>
            <a:r>
              <a:rPr lang="en-US" sz="3500" u="none" dirty="0">
                <a:solidFill>
                  <a:srgbClr val="283991"/>
                </a:solidFill>
                <a:latin typeface="Helvetica World"/>
                <a:ea typeface="Helvetica World"/>
                <a:cs typeface="Helvetica World"/>
                <a:sym typeface="Helvetica World"/>
              </a:rPr>
              <a:t>u</a:t>
            </a:r>
            <a:r>
              <a:rPr lang="en-US" sz="3500" dirty="0">
                <a:solidFill>
                  <a:srgbClr val="283991"/>
                </a:solidFill>
                <a:latin typeface="Helvetica World"/>
                <a:ea typeface="Helvetica World"/>
                <a:cs typeface="Helvetica World"/>
                <a:sym typeface="Helvetica World"/>
              </a:rPr>
              <a:t>l</a:t>
            </a:r>
            <a:r>
              <a:rPr lang="en-US" sz="3500" u="none" dirty="0">
                <a:solidFill>
                  <a:srgbClr val="283991"/>
                </a:solidFill>
                <a:latin typeface="Helvetica World"/>
                <a:ea typeface="Helvetica World"/>
                <a:cs typeface="Helvetica World"/>
                <a:sym typeface="Helvetica World"/>
              </a:rPr>
              <a:t>at</a:t>
            </a:r>
            <a:r>
              <a:rPr lang="en-US" sz="3500" dirty="0">
                <a:solidFill>
                  <a:srgbClr val="283991"/>
                </a:solidFill>
                <a:latin typeface="Helvetica World"/>
                <a:ea typeface="Helvetica World"/>
                <a:cs typeface="Helvetica World"/>
                <a:sym typeface="Helvetica World"/>
              </a:rPr>
              <a:t>i</a:t>
            </a:r>
            <a:r>
              <a:rPr lang="en-US" sz="3500" u="none" dirty="0">
                <a:solidFill>
                  <a:srgbClr val="283991"/>
                </a:solidFill>
                <a:latin typeface="Helvetica World"/>
                <a:ea typeface="Helvetica World"/>
                <a:cs typeface="Helvetica World"/>
                <a:sym typeface="Helvetica World"/>
              </a:rPr>
              <a:t>o</a:t>
            </a:r>
            <a:r>
              <a:rPr lang="en-US" sz="3500" dirty="0">
                <a:solidFill>
                  <a:srgbClr val="283991"/>
                </a:solidFill>
                <a:latin typeface="Helvetica World"/>
                <a:ea typeface="Helvetica World"/>
                <a:cs typeface="Helvetica World"/>
                <a:sym typeface="Helvetica World"/>
              </a:rPr>
              <a:t>ns: </a:t>
            </a:r>
            <a:r>
              <a:rPr lang="en-US" sz="3500" u="sng" dirty="0">
                <a:solidFill>
                  <a:srgbClr val="283991"/>
                </a:solidFill>
                <a:latin typeface="Helvetica World"/>
                <a:ea typeface="Helvetica World"/>
                <a:cs typeface="Helvetica World"/>
                <a:sym typeface="Helvetica World"/>
                <a:hlinkClick r:id="rId3" tooltip="https://gdpr.eu"/>
              </a:rPr>
              <a:t>GDPR Compliance</a:t>
            </a:r>
          </a:p>
          <a:p>
            <a:pPr marL="722597" lvl="1" indent="-361298" algn="l">
              <a:lnSpc>
                <a:spcPts val="3614"/>
              </a:lnSpc>
              <a:buAutoNum type="arabicPeriod"/>
            </a:pPr>
            <a:r>
              <a:rPr lang="en-US" sz="3500" dirty="0">
                <a:solidFill>
                  <a:srgbClr val="283991"/>
                </a:solidFill>
                <a:latin typeface="Helvetica World"/>
                <a:ea typeface="Helvetica World"/>
                <a:cs typeface="Helvetica World"/>
                <a:sym typeface="Helvetica World"/>
              </a:rPr>
              <a:t>HIPAA Overview: Learn</a:t>
            </a:r>
            <a:r>
              <a:rPr lang="en-US" sz="3500" u="none" dirty="0">
                <a:solidFill>
                  <a:srgbClr val="283991"/>
                </a:solidFill>
                <a:latin typeface="Helvetica World"/>
                <a:ea typeface="Helvetica World"/>
                <a:cs typeface="Helvetica World"/>
                <a:sym typeface="Helvetica World"/>
              </a:rPr>
              <a:t> </a:t>
            </a:r>
            <a:r>
              <a:rPr lang="en-US" sz="3500" dirty="0">
                <a:solidFill>
                  <a:srgbClr val="283991"/>
                </a:solidFill>
                <a:latin typeface="Helvetica World"/>
                <a:ea typeface="Helvetica World"/>
                <a:cs typeface="Helvetica World"/>
                <a:sym typeface="Helvetica World"/>
              </a:rPr>
              <a:t>ab</a:t>
            </a:r>
            <a:r>
              <a:rPr lang="en-US" sz="3500" u="none" dirty="0">
                <a:solidFill>
                  <a:srgbClr val="283991"/>
                </a:solidFill>
                <a:latin typeface="Helvetica World"/>
                <a:ea typeface="Helvetica World"/>
                <a:cs typeface="Helvetica World"/>
                <a:sym typeface="Helvetica World"/>
              </a:rPr>
              <a:t>o</a:t>
            </a:r>
            <a:r>
              <a:rPr lang="en-US" sz="3500" dirty="0">
                <a:solidFill>
                  <a:srgbClr val="283991"/>
                </a:solidFill>
                <a:latin typeface="Helvetica World"/>
                <a:ea typeface="Helvetica World"/>
                <a:cs typeface="Helvetica World"/>
                <a:sym typeface="Helvetica World"/>
              </a:rPr>
              <a:t>u</a:t>
            </a:r>
            <a:r>
              <a:rPr lang="en-US" sz="3500" u="none" dirty="0">
                <a:solidFill>
                  <a:srgbClr val="283991"/>
                </a:solidFill>
                <a:latin typeface="Helvetica World"/>
                <a:ea typeface="Helvetica World"/>
                <a:cs typeface="Helvetica World"/>
                <a:sym typeface="Helvetica World"/>
              </a:rPr>
              <a:t>t t</a:t>
            </a:r>
            <a:r>
              <a:rPr lang="en-US" sz="3500" dirty="0">
                <a:solidFill>
                  <a:srgbClr val="283991"/>
                </a:solidFill>
                <a:latin typeface="Helvetica World"/>
                <a:ea typeface="Helvetica World"/>
                <a:cs typeface="Helvetica World"/>
                <a:sym typeface="Helvetica World"/>
              </a:rPr>
              <a:t>h</a:t>
            </a:r>
            <a:r>
              <a:rPr lang="en-US" sz="3500" u="none" dirty="0">
                <a:solidFill>
                  <a:srgbClr val="283991"/>
                </a:solidFill>
                <a:latin typeface="Helvetica World"/>
                <a:ea typeface="Helvetica World"/>
                <a:cs typeface="Helvetica World"/>
                <a:sym typeface="Helvetica World"/>
              </a:rPr>
              <a:t>e</a:t>
            </a:r>
            <a:r>
              <a:rPr lang="en-US" sz="3500" dirty="0">
                <a:solidFill>
                  <a:srgbClr val="283991"/>
                </a:solidFill>
                <a:latin typeface="Helvetica World"/>
                <a:ea typeface="Helvetica World"/>
                <a:cs typeface="Helvetica World"/>
                <a:sym typeface="Helvetica World"/>
              </a:rPr>
              <a:t> US healthcare data protection framework: </a:t>
            </a:r>
            <a:r>
              <a:rPr lang="en-US" sz="3500" u="sng" dirty="0">
                <a:solidFill>
                  <a:srgbClr val="283991"/>
                </a:solidFill>
                <a:latin typeface="Helvetica World"/>
                <a:ea typeface="Helvetica World"/>
                <a:cs typeface="Helvetica World"/>
                <a:sym typeface="Helvetica World"/>
                <a:hlinkClick r:id="rId4" tooltip="https://www.hhs.gov/hipaa/index.html"/>
              </a:rPr>
              <a:t>HIPAA Information</a:t>
            </a:r>
          </a:p>
          <a:p>
            <a:pPr marL="722597" lvl="1" indent="-361298" algn="l">
              <a:lnSpc>
                <a:spcPts val="3614"/>
              </a:lnSpc>
              <a:buAutoNum type="arabicPeriod"/>
            </a:pPr>
            <a:r>
              <a:rPr lang="en-US" sz="3500" dirty="0">
                <a:solidFill>
                  <a:srgbClr val="283991"/>
                </a:solidFill>
                <a:latin typeface="Helvetica World"/>
                <a:ea typeface="Helvetica World"/>
                <a:cs typeface="Helvetica World"/>
                <a:sym typeface="Helvetica World"/>
              </a:rPr>
              <a:t>Inform</a:t>
            </a:r>
            <a:r>
              <a:rPr lang="en-US" sz="3500" u="none" dirty="0">
                <a:solidFill>
                  <a:srgbClr val="283991"/>
                </a:solidFill>
                <a:latin typeface="Helvetica World"/>
                <a:ea typeface="Helvetica World"/>
                <a:cs typeface="Helvetica World"/>
                <a:sym typeface="Helvetica World"/>
              </a:rPr>
              <a:t>e</a:t>
            </a:r>
            <a:r>
              <a:rPr lang="en-US" sz="3500" dirty="0">
                <a:solidFill>
                  <a:srgbClr val="283991"/>
                </a:solidFill>
                <a:latin typeface="Helvetica World"/>
                <a:ea typeface="Helvetica World"/>
                <a:cs typeface="Helvetica World"/>
                <a:sym typeface="Helvetica World"/>
              </a:rPr>
              <a:t>d</a:t>
            </a:r>
            <a:r>
              <a:rPr lang="en-US" sz="3500" u="none" dirty="0">
                <a:solidFill>
                  <a:srgbClr val="283991"/>
                </a:solidFill>
                <a:latin typeface="Helvetica World"/>
                <a:ea typeface="Helvetica World"/>
                <a:cs typeface="Helvetica World"/>
                <a:sym typeface="Helvetica World"/>
              </a:rPr>
              <a:t> </a:t>
            </a:r>
            <a:r>
              <a:rPr lang="en-US" sz="3500" dirty="0">
                <a:solidFill>
                  <a:srgbClr val="283991"/>
                </a:solidFill>
                <a:latin typeface="Helvetica World"/>
                <a:ea typeface="Helvetica World"/>
                <a:cs typeface="Helvetica World"/>
                <a:sym typeface="Helvetica World"/>
              </a:rPr>
              <a:t>C</a:t>
            </a:r>
            <a:r>
              <a:rPr lang="en-US" sz="3500" u="none" dirty="0">
                <a:solidFill>
                  <a:srgbClr val="283991"/>
                </a:solidFill>
                <a:latin typeface="Helvetica World"/>
                <a:ea typeface="Helvetica World"/>
                <a:cs typeface="Helvetica World"/>
                <a:sym typeface="Helvetica World"/>
              </a:rPr>
              <a:t>o</a:t>
            </a:r>
            <a:r>
              <a:rPr lang="en-US" sz="3500" dirty="0">
                <a:solidFill>
                  <a:srgbClr val="283991"/>
                </a:solidFill>
                <a:latin typeface="Helvetica World"/>
                <a:ea typeface="Helvetica World"/>
                <a:cs typeface="Helvetica World"/>
                <a:sym typeface="Helvetica World"/>
              </a:rPr>
              <a:t>ns</a:t>
            </a:r>
            <a:r>
              <a:rPr lang="en-US" sz="3500" u="none" dirty="0">
                <a:solidFill>
                  <a:srgbClr val="283991"/>
                </a:solidFill>
                <a:latin typeface="Helvetica World"/>
                <a:ea typeface="Helvetica World"/>
                <a:cs typeface="Helvetica World"/>
                <a:sym typeface="Helvetica World"/>
              </a:rPr>
              <a:t>e</a:t>
            </a:r>
            <a:r>
              <a:rPr lang="en-US" sz="3500" dirty="0">
                <a:solidFill>
                  <a:srgbClr val="283991"/>
                </a:solidFill>
                <a:latin typeface="Helvetica World"/>
                <a:ea typeface="Helvetica World"/>
                <a:cs typeface="Helvetica World"/>
                <a:sym typeface="Helvetica World"/>
              </a:rPr>
              <a:t>n</a:t>
            </a:r>
            <a:r>
              <a:rPr lang="en-US" sz="3500" u="none" dirty="0">
                <a:solidFill>
                  <a:srgbClr val="283991"/>
                </a:solidFill>
                <a:latin typeface="Helvetica World"/>
                <a:ea typeface="Helvetica World"/>
                <a:cs typeface="Helvetica World"/>
                <a:sym typeface="Helvetica World"/>
              </a:rPr>
              <a:t>t </a:t>
            </a:r>
            <a:r>
              <a:rPr lang="en-US" sz="3500" dirty="0">
                <a:solidFill>
                  <a:srgbClr val="283991"/>
                </a:solidFill>
                <a:latin typeface="Helvetica World"/>
                <a:ea typeface="Helvetica World"/>
                <a:cs typeface="Helvetica World"/>
                <a:sym typeface="Helvetica World"/>
              </a:rPr>
              <a:t>in </a:t>
            </a:r>
            <a:r>
              <a:rPr lang="en-US" sz="3500" dirty="0" err="1">
                <a:solidFill>
                  <a:srgbClr val="283991"/>
                </a:solidFill>
                <a:latin typeface="Helvetica World"/>
                <a:ea typeface="Helvetica World"/>
                <a:cs typeface="Helvetica World"/>
                <a:sym typeface="Helvetica World"/>
              </a:rPr>
              <a:t>R</a:t>
            </a:r>
            <a:r>
              <a:rPr lang="en-US" sz="3500" u="none" dirty="0" err="1">
                <a:solidFill>
                  <a:srgbClr val="283991"/>
                </a:solidFill>
                <a:latin typeface="Helvetica World"/>
                <a:ea typeface="Helvetica World"/>
                <a:cs typeface="Helvetica World"/>
                <a:sym typeface="Helvetica World"/>
              </a:rPr>
              <a:t>e</a:t>
            </a:r>
            <a:r>
              <a:rPr lang="en-US" sz="3500" dirty="0" err="1">
                <a:solidFill>
                  <a:srgbClr val="283991"/>
                </a:solidFill>
                <a:latin typeface="Helvetica World"/>
                <a:ea typeface="Helvetica World"/>
                <a:cs typeface="Helvetica World"/>
                <a:sym typeface="Helvetica World"/>
              </a:rPr>
              <a:t>s</a:t>
            </a:r>
            <a:r>
              <a:rPr lang="en-US" sz="3500" u="none" dirty="0" err="1">
                <a:solidFill>
                  <a:srgbClr val="283991"/>
                </a:solidFill>
                <a:latin typeface="Helvetica World"/>
                <a:ea typeface="Helvetica World"/>
                <a:cs typeface="Helvetica World"/>
                <a:sym typeface="Helvetica World"/>
              </a:rPr>
              <a:t>e</a:t>
            </a:r>
            <a:r>
              <a:rPr lang="en-US" sz="3500" dirty="0" err="1">
                <a:solidFill>
                  <a:srgbClr val="283991"/>
                </a:solidFill>
                <a:latin typeface="Helvetica World"/>
                <a:ea typeface="Helvetica World"/>
                <a:cs typeface="Helvetica World"/>
                <a:sym typeface="Helvetica World"/>
              </a:rPr>
              <a:t>ar</a:t>
            </a:r>
            <a:r>
              <a:rPr lang="en-US" sz="3500" u="none" dirty="0" err="1">
                <a:solidFill>
                  <a:srgbClr val="283991"/>
                </a:solidFill>
                <a:latin typeface="Helvetica World"/>
                <a:ea typeface="Helvetica World"/>
                <a:cs typeface="Helvetica World"/>
                <a:sym typeface="Helvetica World"/>
              </a:rPr>
              <a:t>c</a:t>
            </a:r>
            <a:r>
              <a:rPr lang="en-US" sz="3500" dirty="0" err="1">
                <a:solidFill>
                  <a:srgbClr val="283991"/>
                </a:solidFill>
                <a:latin typeface="Helvetica World"/>
                <a:ea typeface="Helvetica World"/>
                <a:cs typeface="Helvetica World"/>
                <a:sym typeface="Helvetica World"/>
              </a:rPr>
              <a:t>h:Read</a:t>
            </a:r>
            <a:r>
              <a:rPr lang="en-US" sz="3500" dirty="0">
                <a:solidFill>
                  <a:srgbClr val="283991"/>
                </a:solidFill>
                <a:latin typeface="Helvetica World"/>
                <a:ea typeface="Helvetica World"/>
                <a:cs typeface="Helvetica World"/>
                <a:sym typeface="Helvetica World"/>
              </a:rPr>
              <a:t> abou</a:t>
            </a:r>
            <a:r>
              <a:rPr lang="en-US" sz="3500" u="none" dirty="0">
                <a:solidFill>
                  <a:srgbClr val="283991"/>
                </a:solidFill>
                <a:latin typeface="Helvetica World"/>
                <a:ea typeface="Helvetica World"/>
                <a:cs typeface="Helvetica World"/>
                <a:sym typeface="Helvetica World"/>
              </a:rPr>
              <a:t>t </a:t>
            </a:r>
            <a:r>
              <a:rPr lang="en-US" sz="3500" dirty="0">
                <a:solidFill>
                  <a:srgbClr val="283991"/>
                </a:solidFill>
                <a:latin typeface="Helvetica World"/>
                <a:ea typeface="Helvetica World"/>
                <a:cs typeface="Helvetica World"/>
                <a:sym typeface="Helvetica World"/>
              </a:rPr>
              <a:t>how </a:t>
            </a:r>
            <a:r>
              <a:rPr lang="en-US" sz="3500" u="none" dirty="0">
                <a:solidFill>
                  <a:srgbClr val="283991"/>
                </a:solidFill>
                <a:latin typeface="Helvetica World"/>
                <a:ea typeface="Helvetica World"/>
                <a:cs typeface="Helvetica World"/>
                <a:sym typeface="Helvetica World"/>
              </a:rPr>
              <a:t>in</a:t>
            </a:r>
            <a:r>
              <a:rPr lang="en-US" sz="3500" dirty="0">
                <a:solidFill>
                  <a:srgbClr val="283991"/>
                </a:solidFill>
                <a:latin typeface="Helvetica World"/>
                <a:ea typeface="Helvetica World"/>
                <a:cs typeface="Helvetica World"/>
                <a:sym typeface="Helvetica World"/>
              </a:rPr>
              <a:t>formed </a:t>
            </a:r>
            <a:r>
              <a:rPr lang="en-US" sz="3500" u="none" dirty="0">
                <a:solidFill>
                  <a:srgbClr val="283991"/>
                </a:solidFill>
                <a:latin typeface="Helvetica World"/>
                <a:ea typeface="Helvetica World"/>
                <a:cs typeface="Helvetica World"/>
                <a:sym typeface="Helvetica World"/>
              </a:rPr>
              <a:t>consen</a:t>
            </a:r>
            <a:r>
              <a:rPr lang="en-US" sz="3500" dirty="0">
                <a:solidFill>
                  <a:srgbClr val="283991"/>
                </a:solidFill>
                <a:latin typeface="Helvetica World"/>
                <a:ea typeface="Helvetica World"/>
                <a:cs typeface="Helvetica World"/>
                <a:sym typeface="Helvetica World"/>
              </a:rPr>
              <a:t>t work</a:t>
            </a:r>
            <a:r>
              <a:rPr lang="en-US" sz="3500" u="none" dirty="0">
                <a:solidFill>
                  <a:srgbClr val="283991"/>
                </a:solidFill>
                <a:latin typeface="Helvetica World"/>
                <a:ea typeface="Helvetica World"/>
                <a:cs typeface="Helvetica World"/>
                <a:sym typeface="Helvetica World"/>
              </a:rPr>
              <a:t>s in </a:t>
            </a:r>
            <a:r>
              <a:rPr lang="en-US" sz="3500" dirty="0">
                <a:solidFill>
                  <a:srgbClr val="283991"/>
                </a:solidFill>
                <a:latin typeface="Helvetica World"/>
                <a:ea typeface="Helvetica World"/>
                <a:cs typeface="Helvetica World"/>
                <a:sym typeface="Helvetica World"/>
              </a:rPr>
              <a:t>he</a:t>
            </a:r>
            <a:r>
              <a:rPr lang="en-US" sz="3500" u="none" dirty="0">
                <a:solidFill>
                  <a:srgbClr val="283991"/>
                </a:solidFill>
                <a:latin typeface="Helvetica World"/>
                <a:ea typeface="Helvetica World"/>
                <a:cs typeface="Helvetica World"/>
                <a:sym typeface="Helvetica World"/>
              </a:rPr>
              <a:t>a</a:t>
            </a:r>
            <a:r>
              <a:rPr lang="en-US" sz="3500" dirty="0">
                <a:solidFill>
                  <a:srgbClr val="283991"/>
                </a:solidFill>
                <a:latin typeface="Helvetica World"/>
                <a:ea typeface="Helvetica World"/>
                <a:cs typeface="Helvetica World"/>
                <a:sym typeface="Helvetica World"/>
              </a:rPr>
              <a:t>l</a:t>
            </a:r>
            <a:r>
              <a:rPr lang="en-US" sz="3500" u="none" dirty="0">
                <a:solidFill>
                  <a:srgbClr val="283991"/>
                </a:solidFill>
                <a:latin typeface="Helvetica World"/>
                <a:ea typeface="Helvetica World"/>
                <a:cs typeface="Helvetica World"/>
                <a:sym typeface="Helvetica World"/>
              </a:rPr>
              <a:t>t</a:t>
            </a:r>
            <a:r>
              <a:rPr lang="en-US" sz="3500" dirty="0">
                <a:solidFill>
                  <a:srgbClr val="283991"/>
                </a:solidFill>
                <a:latin typeface="Helvetica World"/>
                <a:ea typeface="Helvetica World"/>
                <a:cs typeface="Helvetica World"/>
                <a:sym typeface="Helvetica World"/>
              </a:rPr>
              <a:t>hcar</a:t>
            </a:r>
            <a:r>
              <a:rPr lang="en-US" sz="3500" u="none" dirty="0">
                <a:solidFill>
                  <a:srgbClr val="283991"/>
                </a:solidFill>
                <a:latin typeface="Helvetica World"/>
                <a:ea typeface="Helvetica World"/>
                <a:cs typeface="Helvetica World"/>
                <a:sym typeface="Helvetica World"/>
              </a:rPr>
              <a:t>e re</a:t>
            </a:r>
            <a:r>
              <a:rPr lang="en-US" sz="3500" dirty="0">
                <a:solidFill>
                  <a:srgbClr val="283991"/>
                </a:solidFill>
                <a:latin typeface="Helvetica World"/>
                <a:ea typeface="Helvetica World"/>
                <a:cs typeface="Helvetica World"/>
                <a:sym typeface="Helvetica World"/>
              </a:rPr>
              <a:t>sear</a:t>
            </a:r>
            <a:r>
              <a:rPr lang="en-US" sz="3500" u="none" dirty="0">
                <a:solidFill>
                  <a:srgbClr val="283991"/>
                </a:solidFill>
                <a:latin typeface="Helvetica World"/>
                <a:ea typeface="Helvetica World"/>
                <a:cs typeface="Helvetica World"/>
                <a:sym typeface="Helvetica World"/>
              </a:rPr>
              <a:t>c</a:t>
            </a:r>
            <a:r>
              <a:rPr lang="en-US" sz="3500" dirty="0">
                <a:solidFill>
                  <a:srgbClr val="283991"/>
                </a:solidFill>
                <a:latin typeface="Helvetica World"/>
                <a:ea typeface="Helvetica World"/>
                <a:cs typeface="Helvetica World"/>
                <a:sym typeface="Helvetica World"/>
              </a:rPr>
              <a:t>h: </a:t>
            </a:r>
            <a:r>
              <a:rPr lang="en-US" sz="3500" u="sng" dirty="0">
                <a:solidFill>
                  <a:srgbClr val="283991"/>
                </a:solidFill>
                <a:latin typeface="Helvetica World"/>
                <a:ea typeface="Helvetica World"/>
                <a:cs typeface="Helvetica World"/>
                <a:sym typeface="Helvetica World"/>
                <a:hlinkClick r:id="rId5" tooltip="https://www.who.int/ethics/research/en/"/>
              </a:rPr>
              <a:t>https://researchsupport.admin.ox.ac.uk/governance/ethics/resources/consent</a:t>
            </a:r>
          </a:p>
          <a:p>
            <a:pPr marL="722597" lvl="1" indent="-361298" algn="l">
              <a:lnSpc>
                <a:spcPts val="3614"/>
              </a:lnSpc>
              <a:buAutoNum type="arabicPeriod"/>
            </a:pPr>
            <a:r>
              <a:rPr lang="en-US" sz="3500" dirty="0">
                <a:solidFill>
                  <a:srgbClr val="283991"/>
                </a:solidFill>
                <a:latin typeface="Helvetica World"/>
                <a:ea typeface="Helvetica World"/>
                <a:cs typeface="Helvetica World"/>
                <a:sym typeface="Helvetica World"/>
              </a:rPr>
              <a:t>Addressing Bi</a:t>
            </a:r>
            <a:r>
              <a:rPr lang="en-US" sz="3500" u="none" dirty="0">
                <a:solidFill>
                  <a:srgbClr val="283991"/>
                </a:solidFill>
                <a:latin typeface="Helvetica World"/>
                <a:ea typeface="Helvetica World"/>
                <a:cs typeface="Helvetica World"/>
                <a:sym typeface="Helvetica World"/>
              </a:rPr>
              <a:t>a</a:t>
            </a:r>
            <a:r>
              <a:rPr lang="en-US" sz="3500" dirty="0">
                <a:solidFill>
                  <a:srgbClr val="283991"/>
                </a:solidFill>
                <a:latin typeface="Helvetica World"/>
                <a:ea typeface="Helvetica World"/>
                <a:cs typeface="Helvetica World"/>
                <a:sym typeface="Helvetica World"/>
              </a:rPr>
              <a:t>s</a:t>
            </a:r>
            <a:r>
              <a:rPr lang="en-US" sz="3500" u="none" dirty="0">
                <a:solidFill>
                  <a:srgbClr val="283991"/>
                </a:solidFill>
                <a:latin typeface="Helvetica World"/>
                <a:ea typeface="Helvetica World"/>
                <a:cs typeface="Helvetica World"/>
                <a:sym typeface="Helvetica World"/>
              </a:rPr>
              <a:t> i</a:t>
            </a:r>
            <a:r>
              <a:rPr lang="en-US" sz="3500" dirty="0">
                <a:solidFill>
                  <a:srgbClr val="283991"/>
                </a:solidFill>
                <a:latin typeface="Helvetica World"/>
                <a:ea typeface="Helvetica World"/>
                <a:cs typeface="Helvetica World"/>
                <a:sym typeface="Helvetica World"/>
              </a:rPr>
              <a:t>n D</a:t>
            </a:r>
            <a:r>
              <a:rPr lang="en-US" sz="3500" u="none" dirty="0">
                <a:solidFill>
                  <a:srgbClr val="283991"/>
                </a:solidFill>
                <a:latin typeface="Helvetica World"/>
                <a:ea typeface="Helvetica World"/>
                <a:cs typeface="Helvetica World"/>
                <a:sym typeface="Helvetica World"/>
              </a:rPr>
              <a:t>a</a:t>
            </a:r>
            <a:r>
              <a:rPr lang="en-US" sz="3500" dirty="0">
                <a:solidFill>
                  <a:srgbClr val="283991"/>
                </a:solidFill>
                <a:latin typeface="Helvetica World"/>
                <a:ea typeface="Helvetica World"/>
                <a:cs typeface="Helvetica World"/>
                <a:sym typeface="Helvetica World"/>
              </a:rPr>
              <a:t>ta: </a:t>
            </a:r>
            <a:r>
              <a:rPr lang="en-US" sz="3500" u="sng" dirty="0">
                <a:solidFill>
                  <a:srgbClr val="283991"/>
                </a:solidFill>
                <a:latin typeface="Helvetica World"/>
                <a:ea typeface="Helvetica World"/>
                <a:cs typeface="Helvetica World"/>
                <a:sym typeface="Helvetica World"/>
                <a:hlinkClick r:id="rId6" tooltip="https://www.sciencedirect.com/science/article/pii/S2667096823000125"/>
              </a:rPr>
              <a:t>Dive into how bias affects healthcare data and ways to mitigate it</a:t>
            </a:r>
            <a:r>
              <a:rPr lang="en-US" sz="3500" dirty="0">
                <a:solidFill>
                  <a:srgbClr val="283991"/>
                </a:solidFill>
                <a:latin typeface="Helvetica World"/>
                <a:ea typeface="Helvetica World"/>
                <a:cs typeface="Helvetica World"/>
                <a:sym typeface="Helvetica World"/>
              </a:rPr>
              <a:t> - A systematic Review in the Elsevier Journal</a:t>
            </a:r>
          </a:p>
          <a:p>
            <a:pPr marL="722597" lvl="1" indent="-361298" algn="l">
              <a:lnSpc>
                <a:spcPts val="3614"/>
              </a:lnSpc>
              <a:buAutoNum type="arabicPeriod"/>
            </a:pPr>
            <a:r>
              <a:rPr lang="en-US" sz="3500" dirty="0">
                <a:solidFill>
                  <a:srgbClr val="283991"/>
                </a:solidFill>
                <a:latin typeface="Helvetica World"/>
                <a:ea typeface="Helvetica World"/>
                <a:cs typeface="Helvetica World"/>
                <a:sym typeface="Helvetica World"/>
              </a:rPr>
              <a:t>AI</a:t>
            </a:r>
            <a:r>
              <a:rPr lang="en-US" sz="3500" u="none" dirty="0">
                <a:solidFill>
                  <a:srgbClr val="283991"/>
                </a:solidFill>
                <a:latin typeface="Helvetica World"/>
                <a:ea typeface="Helvetica World"/>
                <a:cs typeface="Helvetica World"/>
                <a:sym typeface="Helvetica World"/>
              </a:rPr>
              <a:t> an</a:t>
            </a:r>
            <a:r>
              <a:rPr lang="en-US" sz="3500" dirty="0">
                <a:solidFill>
                  <a:srgbClr val="283991"/>
                </a:solidFill>
                <a:latin typeface="Helvetica World"/>
                <a:ea typeface="Helvetica World"/>
                <a:cs typeface="Helvetica World"/>
                <a:sym typeface="Helvetica World"/>
              </a:rPr>
              <a:t>d</a:t>
            </a:r>
            <a:r>
              <a:rPr lang="en-US" sz="3500" u="none" dirty="0">
                <a:solidFill>
                  <a:srgbClr val="283991"/>
                </a:solidFill>
                <a:latin typeface="Helvetica World"/>
                <a:ea typeface="Helvetica World"/>
                <a:cs typeface="Helvetica World"/>
                <a:sym typeface="Helvetica World"/>
              </a:rPr>
              <a:t> </a:t>
            </a:r>
            <a:r>
              <a:rPr lang="en-US" sz="3500" dirty="0">
                <a:solidFill>
                  <a:srgbClr val="283991"/>
                </a:solidFill>
                <a:latin typeface="Helvetica World"/>
                <a:ea typeface="Helvetica World"/>
                <a:cs typeface="Helvetica World"/>
                <a:sym typeface="Helvetica World"/>
              </a:rPr>
              <a:t>H</a:t>
            </a:r>
            <a:r>
              <a:rPr lang="en-US" sz="3500" u="none" dirty="0">
                <a:solidFill>
                  <a:srgbClr val="283991"/>
                </a:solidFill>
                <a:latin typeface="Helvetica World"/>
                <a:ea typeface="Helvetica World"/>
                <a:cs typeface="Helvetica World"/>
                <a:sym typeface="Helvetica World"/>
              </a:rPr>
              <a:t>ealt</a:t>
            </a:r>
            <a:r>
              <a:rPr lang="en-US" sz="3500" dirty="0">
                <a:solidFill>
                  <a:srgbClr val="283991"/>
                </a:solidFill>
                <a:latin typeface="Helvetica World"/>
                <a:ea typeface="Helvetica World"/>
                <a:cs typeface="Helvetica World"/>
                <a:sym typeface="Helvetica World"/>
              </a:rPr>
              <a:t>hca</a:t>
            </a:r>
            <a:r>
              <a:rPr lang="en-US" sz="3500" u="none" dirty="0">
                <a:solidFill>
                  <a:srgbClr val="283991"/>
                </a:solidFill>
                <a:latin typeface="Helvetica World"/>
                <a:ea typeface="Helvetica World"/>
                <a:cs typeface="Helvetica World"/>
                <a:sym typeface="Helvetica World"/>
              </a:rPr>
              <a:t>re </a:t>
            </a:r>
            <a:r>
              <a:rPr lang="en-US" sz="3500" dirty="0">
                <a:solidFill>
                  <a:srgbClr val="283991"/>
                </a:solidFill>
                <a:latin typeface="Helvetica World"/>
                <a:ea typeface="Helvetica World"/>
                <a:cs typeface="Helvetica World"/>
                <a:sym typeface="Helvetica World"/>
              </a:rPr>
              <a:t>Data</a:t>
            </a:r>
            <a:r>
              <a:rPr lang="en-US" sz="3500" u="none" dirty="0">
                <a:solidFill>
                  <a:srgbClr val="283991"/>
                </a:solidFill>
                <a:latin typeface="Helvetica World"/>
                <a:ea typeface="Helvetica World"/>
                <a:cs typeface="Helvetica World"/>
                <a:sym typeface="Helvetica World"/>
              </a:rPr>
              <a:t> </a:t>
            </a:r>
            <a:r>
              <a:rPr lang="en-US" sz="3500" dirty="0">
                <a:solidFill>
                  <a:srgbClr val="283991"/>
                </a:solidFill>
                <a:latin typeface="Helvetica World"/>
                <a:ea typeface="Helvetica World"/>
                <a:cs typeface="Helvetica World"/>
                <a:sym typeface="Helvetica World"/>
              </a:rPr>
              <a:t>Pr</a:t>
            </a:r>
            <a:r>
              <a:rPr lang="en-US" sz="3500" u="none" dirty="0">
                <a:solidFill>
                  <a:srgbClr val="283991"/>
                </a:solidFill>
                <a:latin typeface="Helvetica World"/>
                <a:ea typeface="Helvetica World"/>
                <a:cs typeface="Helvetica World"/>
                <a:sym typeface="Helvetica World"/>
              </a:rPr>
              <a:t>i</a:t>
            </a:r>
            <a:r>
              <a:rPr lang="en-US" sz="3500" dirty="0">
                <a:solidFill>
                  <a:srgbClr val="283991"/>
                </a:solidFill>
                <a:latin typeface="Helvetica World"/>
                <a:ea typeface="Helvetica World"/>
                <a:cs typeface="Helvetica World"/>
                <a:sym typeface="Helvetica World"/>
              </a:rPr>
              <a:t>v</a:t>
            </a:r>
            <a:r>
              <a:rPr lang="en-US" sz="3500" u="none" dirty="0">
                <a:solidFill>
                  <a:srgbClr val="283991"/>
                </a:solidFill>
                <a:latin typeface="Helvetica World"/>
                <a:ea typeface="Helvetica World"/>
                <a:cs typeface="Helvetica World"/>
                <a:sym typeface="Helvetica World"/>
              </a:rPr>
              <a:t>a</a:t>
            </a:r>
            <a:r>
              <a:rPr lang="en-US" sz="3500" dirty="0">
                <a:solidFill>
                  <a:srgbClr val="283991"/>
                </a:solidFill>
                <a:latin typeface="Helvetica World"/>
                <a:ea typeface="Helvetica World"/>
                <a:cs typeface="Helvetica World"/>
                <a:sym typeface="Helvetica World"/>
              </a:rPr>
              <a:t>cy: Explo</a:t>
            </a:r>
            <a:r>
              <a:rPr lang="en-US" sz="3500" u="none" dirty="0">
                <a:solidFill>
                  <a:srgbClr val="283991"/>
                </a:solidFill>
                <a:latin typeface="Helvetica World"/>
                <a:ea typeface="Helvetica World"/>
                <a:cs typeface="Helvetica World"/>
                <a:sym typeface="Helvetica World"/>
              </a:rPr>
              <a:t>re </a:t>
            </a:r>
            <a:r>
              <a:rPr lang="en-US" sz="3500" dirty="0">
                <a:solidFill>
                  <a:srgbClr val="283991"/>
                </a:solidFill>
                <a:latin typeface="Helvetica World"/>
                <a:ea typeface="Helvetica World"/>
                <a:cs typeface="Helvetica World"/>
                <a:sym typeface="Helvetica World"/>
              </a:rPr>
              <a:t>ho</a:t>
            </a:r>
            <a:r>
              <a:rPr lang="en-US" sz="3500" u="none" dirty="0">
                <a:solidFill>
                  <a:srgbClr val="283991"/>
                </a:solidFill>
                <a:latin typeface="Helvetica World"/>
                <a:ea typeface="Helvetica World"/>
                <a:cs typeface="Helvetica World"/>
                <a:sym typeface="Helvetica World"/>
              </a:rPr>
              <a:t>w </a:t>
            </a:r>
            <a:r>
              <a:rPr lang="en-US" sz="3500" dirty="0">
                <a:solidFill>
                  <a:srgbClr val="283991"/>
                </a:solidFill>
                <a:latin typeface="Helvetica World"/>
                <a:ea typeface="Helvetica World"/>
                <a:cs typeface="Helvetica World"/>
                <a:sym typeface="Helvetica World"/>
              </a:rPr>
              <a:t>AI </a:t>
            </a:r>
            <a:r>
              <a:rPr lang="en-US" sz="3500" u="none" dirty="0">
                <a:solidFill>
                  <a:srgbClr val="283991"/>
                </a:solidFill>
                <a:latin typeface="Helvetica World"/>
                <a:ea typeface="Helvetica World"/>
                <a:cs typeface="Helvetica World"/>
                <a:sym typeface="Helvetica World"/>
              </a:rPr>
              <a:t>a</a:t>
            </a:r>
            <a:r>
              <a:rPr lang="en-US" sz="3500" dirty="0">
                <a:solidFill>
                  <a:srgbClr val="283991"/>
                </a:solidFill>
                <a:latin typeface="Helvetica World"/>
                <a:ea typeface="Helvetica World"/>
                <a:cs typeface="Helvetica World"/>
                <a:sym typeface="Helvetica World"/>
              </a:rPr>
              <a:t>ffect</a:t>
            </a:r>
            <a:r>
              <a:rPr lang="en-US" sz="3500" u="none" dirty="0">
                <a:solidFill>
                  <a:srgbClr val="283991"/>
                </a:solidFill>
                <a:latin typeface="Helvetica World"/>
                <a:ea typeface="Helvetica World"/>
                <a:cs typeface="Helvetica World"/>
                <a:sym typeface="Helvetica World"/>
              </a:rPr>
              <a:t>s </a:t>
            </a:r>
            <a:r>
              <a:rPr lang="en-US" sz="3500" dirty="0">
                <a:solidFill>
                  <a:srgbClr val="283991"/>
                </a:solidFill>
                <a:latin typeface="Helvetica World"/>
                <a:ea typeface="Helvetica World"/>
                <a:cs typeface="Helvetica World"/>
                <a:sym typeface="Helvetica World"/>
              </a:rPr>
              <a:t>da</a:t>
            </a:r>
            <a:r>
              <a:rPr lang="en-US" sz="3500" u="none" dirty="0">
                <a:solidFill>
                  <a:srgbClr val="283991"/>
                </a:solidFill>
                <a:latin typeface="Helvetica World"/>
                <a:ea typeface="Helvetica World"/>
                <a:cs typeface="Helvetica World"/>
                <a:sym typeface="Helvetica World"/>
              </a:rPr>
              <a:t>t</a:t>
            </a:r>
            <a:r>
              <a:rPr lang="en-US" sz="3500" dirty="0">
                <a:solidFill>
                  <a:srgbClr val="283991"/>
                </a:solidFill>
                <a:latin typeface="Helvetica World"/>
                <a:ea typeface="Helvetica World"/>
                <a:cs typeface="Helvetica World"/>
                <a:sym typeface="Helvetica World"/>
              </a:rPr>
              <a:t>a privac</a:t>
            </a:r>
            <a:r>
              <a:rPr lang="en-US" sz="3500" u="none" dirty="0">
                <a:solidFill>
                  <a:srgbClr val="283991"/>
                </a:solidFill>
                <a:latin typeface="Helvetica World"/>
                <a:ea typeface="Helvetica World"/>
                <a:cs typeface="Helvetica World"/>
                <a:sym typeface="Helvetica World"/>
              </a:rPr>
              <a:t>y and </a:t>
            </a:r>
            <a:r>
              <a:rPr lang="en-US" sz="3500" dirty="0">
                <a:solidFill>
                  <a:srgbClr val="283991"/>
                </a:solidFill>
                <a:latin typeface="Helvetica World"/>
                <a:ea typeface="Helvetica World"/>
                <a:cs typeface="Helvetica World"/>
                <a:sym typeface="Helvetica World"/>
              </a:rPr>
              <a:t>s</a:t>
            </a:r>
            <a:r>
              <a:rPr lang="en-US" sz="3500" u="none" dirty="0">
                <a:solidFill>
                  <a:srgbClr val="283991"/>
                </a:solidFill>
                <a:latin typeface="Helvetica World"/>
                <a:ea typeface="Helvetica World"/>
                <a:cs typeface="Helvetica World"/>
                <a:sym typeface="Helvetica World"/>
              </a:rPr>
              <a:t>e</a:t>
            </a:r>
            <a:r>
              <a:rPr lang="en-US" sz="3500" dirty="0">
                <a:solidFill>
                  <a:srgbClr val="283991"/>
                </a:solidFill>
                <a:latin typeface="Helvetica World"/>
                <a:ea typeface="Helvetica World"/>
                <a:cs typeface="Helvetica World"/>
                <a:sym typeface="Helvetica World"/>
              </a:rPr>
              <a:t>cu</a:t>
            </a:r>
            <a:r>
              <a:rPr lang="en-US" sz="3500" u="none" dirty="0">
                <a:solidFill>
                  <a:srgbClr val="283991"/>
                </a:solidFill>
                <a:latin typeface="Helvetica World"/>
                <a:ea typeface="Helvetica World"/>
                <a:cs typeface="Helvetica World"/>
                <a:sym typeface="Helvetica World"/>
              </a:rPr>
              <a:t>ri</a:t>
            </a:r>
            <a:r>
              <a:rPr lang="en-US" sz="3500" dirty="0">
                <a:solidFill>
                  <a:srgbClr val="283991"/>
                </a:solidFill>
                <a:latin typeface="Helvetica World"/>
                <a:ea typeface="Helvetica World"/>
                <a:cs typeface="Helvetica World"/>
                <a:sym typeface="Helvetica World"/>
              </a:rPr>
              <a:t>ty: </a:t>
            </a:r>
            <a:r>
              <a:rPr lang="en-US" sz="3500" u="sng" dirty="0">
                <a:solidFill>
                  <a:srgbClr val="283991"/>
                </a:solidFill>
                <a:latin typeface="Helvetica World"/>
                <a:ea typeface="Helvetica World"/>
                <a:cs typeface="Helvetica World"/>
                <a:sym typeface="Helvetica World"/>
                <a:hlinkClick r:id="rId7" tooltip="https://www.healthcareitnews.com"/>
              </a:rPr>
              <a:t>https://bmcmedethics.biomedcentral.com/articles/10.1186/s12910-021-00687-3 </a:t>
            </a:r>
          </a:p>
          <a:p>
            <a:pPr algn="l">
              <a:lnSpc>
                <a:spcPts val="3614"/>
              </a:lnSpc>
            </a:pPr>
            <a:endParaRPr lang="en-US" sz="3346" u="sng" dirty="0">
              <a:solidFill>
                <a:srgbClr val="283991"/>
              </a:solidFill>
              <a:latin typeface="Helvetica World"/>
              <a:ea typeface="Helvetica World"/>
              <a:cs typeface="Helvetica World"/>
              <a:sym typeface="Helvetica World"/>
              <a:hlinkClick r:id="rId7" tooltip="https://www.healthcareitnews.com"/>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34183" y="2315533"/>
            <a:ext cx="14232091" cy="4616648"/>
          </a:xfrm>
          <a:prstGeom prst="rect">
            <a:avLst/>
          </a:prstGeom>
        </p:spPr>
        <p:txBody>
          <a:bodyPr lIns="0" tIns="0" rIns="0" bIns="0" rtlCol="0" anchor="t">
            <a:spAutoFit/>
          </a:bodyPr>
          <a:lstStyle/>
          <a:p>
            <a:pPr algn="just">
              <a:lnSpc>
                <a:spcPts val="4536"/>
              </a:lnSpc>
            </a:pPr>
            <a:r>
              <a:rPr lang="en-US" sz="3500" dirty="0">
                <a:solidFill>
                  <a:srgbClr val="283991"/>
                </a:solidFill>
                <a:latin typeface="Helvetica World"/>
                <a:ea typeface="Helvetica World"/>
                <a:cs typeface="Helvetica World"/>
                <a:sym typeface="Helvetica World"/>
              </a:rPr>
              <a:t>What steps can you take to ensure ethical practices in handling patient data in your organization?</a:t>
            </a:r>
          </a:p>
          <a:p>
            <a:pPr algn="just">
              <a:lnSpc>
                <a:spcPts val="4536"/>
              </a:lnSpc>
            </a:pPr>
            <a:endParaRPr lang="en-US" sz="3500" dirty="0">
              <a:solidFill>
                <a:srgbClr val="283991"/>
              </a:solidFill>
              <a:latin typeface="Helvetica World"/>
              <a:ea typeface="Helvetica World"/>
              <a:cs typeface="Helvetica World"/>
              <a:sym typeface="Helvetica World"/>
            </a:endParaRPr>
          </a:p>
          <a:p>
            <a:pPr algn="just">
              <a:lnSpc>
                <a:spcPts val="4536"/>
              </a:lnSpc>
            </a:pPr>
            <a:endParaRPr lang="en-US" sz="3500" dirty="0">
              <a:solidFill>
                <a:srgbClr val="283991"/>
              </a:solidFill>
              <a:latin typeface="Helvetica World"/>
              <a:ea typeface="Helvetica World"/>
              <a:cs typeface="Helvetica World"/>
              <a:sym typeface="Helvetica World"/>
            </a:endParaRPr>
          </a:p>
          <a:p>
            <a:pPr algn="just">
              <a:lnSpc>
                <a:spcPts val="4536"/>
              </a:lnSpc>
            </a:pPr>
            <a:endParaRPr lang="en-US" sz="3500" dirty="0">
              <a:solidFill>
                <a:srgbClr val="283991"/>
              </a:solidFill>
              <a:latin typeface="Helvetica World"/>
              <a:ea typeface="Helvetica World"/>
              <a:cs typeface="Helvetica World"/>
              <a:sym typeface="Helvetica World"/>
            </a:endParaRPr>
          </a:p>
          <a:p>
            <a:pPr marL="906780" lvl="1" indent="-453390" algn="just">
              <a:lnSpc>
                <a:spcPts val="4536"/>
              </a:lnSpc>
              <a:buFont typeface="Arial"/>
              <a:buChar char="•"/>
            </a:pPr>
            <a:r>
              <a:rPr lang="en-US" sz="3500" dirty="0">
                <a:solidFill>
                  <a:srgbClr val="283991"/>
                </a:solidFill>
                <a:latin typeface="Helvetica World"/>
                <a:ea typeface="Helvetica World"/>
                <a:cs typeface="Helvetica World"/>
                <a:sym typeface="Helvetica World"/>
              </a:rPr>
              <a:t>There is no wrong or right answer </a:t>
            </a:r>
          </a:p>
          <a:p>
            <a:pPr marL="453390" lvl="1" algn="just">
              <a:lnSpc>
                <a:spcPts val="4536"/>
              </a:lnSpc>
            </a:pPr>
            <a:endParaRPr lang="en-US" sz="3500" dirty="0">
              <a:solidFill>
                <a:srgbClr val="283991"/>
              </a:solidFill>
              <a:latin typeface="Helvetica World"/>
              <a:ea typeface="Helvetica World"/>
              <a:cs typeface="Helvetica World"/>
              <a:sym typeface="Helvetica World"/>
            </a:endParaRPr>
          </a:p>
          <a:p>
            <a:pPr algn="just">
              <a:lnSpc>
                <a:spcPts val="4536"/>
              </a:lnSpc>
            </a:pPr>
            <a:endParaRPr lang="en-US" sz="4200" dirty="0">
              <a:solidFill>
                <a:srgbClr val="283991"/>
              </a:solidFill>
              <a:latin typeface="Helvetica World"/>
              <a:ea typeface="Helvetica World"/>
              <a:cs typeface="Helvetica World"/>
              <a:sym typeface="Helvetica World"/>
            </a:endParaRPr>
          </a:p>
        </p:txBody>
      </p:sp>
      <p:sp>
        <p:nvSpPr>
          <p:cNvPr id="3" name="Freeform 3"/>
          <p:cNvSpPr/>
          <p:nvPr/>
        </p:nvSpPr>
        <p:spPr>
          <a:xfrm>
            <a:off x="15359393" y="475660"/>
            <a:ext cx="2133406" cy="2263560"/>
          </a:xfrm>
          <a:custGeom>
            <a:avLst/>
            <a:gdLst/>
            <a:ahLst/>
            <a:cxnLst/>
            <a:rect l="l" t="t" r="r" b="b"/>
            <a:pathLst>
              <a:path w="2133406" h="2263560">
                <a:moveTo>
                  <a:pt x="0" y="0"/>
                </a:moveTo>
                <a:lnTo>
                  <a:pt x="2133406" y="0"/>
                </a:lnTo>
                <a:lnTo>
                  <a:pt x="2133406" y="2263560"/>
                </a:lnTo>
                <a:lnTo>
                  <a:pt x="0" y="226356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p:cNvSpPr/>
          <p:nvPr/>
        </p:nvSpPr>
        <p:spPr>
          <a:xfrm>
            <a:off x="355970" y="8056441"/>
            <a:ext cx="2550153" cy="1963618"/>
          </a:xfrm>
          <a:custGeom>
            <a:avLst/>
            <a:gdLst/>
            <a:ahLst/>
            <a:cxnLst/>
            <a:rect l="l" t="t" r="r" b="b"/>
            <a:pathLst>
              <a:path w="2550153" h="1963618">
                <a:moveTo>
                  <a:pt x="0" y="0"/>
                </a:moveTo>
                <a:lnTo>
                  <a:pt x="2550153" y="0"/>
                </a:lnTo>
                <a:lnTo>
                  <a:pt x="2550153" y="1963618"/>
                </a:lnTo>
                <a:lnTo>
                  <a:pt x="0" y="196361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5" name="TextBox 5"/>
          <p:cNvSpPr txBox="1"/>
          <p:nvPr/>
        </p:nvSpPr>
        <p:spPr>
          <a:xfrm>
            <a:off x="734183" y="647700"/>
            <a:ext cx="15990222" cy="743793"/>
          </a:xfrm>
          <a:prstGeom prst="rect">
            <a:avLst/>
          </a:prstGeom>
        </p:spPr>
        <p:txBody>
          <a:bodyPr lIns="0" tIns="0" rIns="0" bIns="0" rtlCol="0" anchor="t">
            <a:spAutoFit/>
          </a:bodyPr>
          <a:lstStyle/>
          <a:p>
            <a:pPr algn="l">
              <a:lnSpc>
                <a:spcPts val="5832"/>
              </a:lnSpc>
            </a:pPr>
            <a:r>
              <a:rPr lang="en-US" sz="5000" b="1" spc="-3" dirty="0">
                <a:solidFill>
                  <a:srgbClr val="FCB040"/>
                </a:solidFill>
                <a:latin typeface="Helvetica World Bold"/>
                <a:ea typeface="Helvetica World Bold"/>
                <a:cs typeface="Helvetica World Bold"/>
                <a:sym typeface="Helvetica World Bold"/>
              </a:rPr>
              <a:t>Reflective Question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90147" y="372126"/>
            <a:ext cx="17268510" cy="9542748"/>
            <a:chOff x="0" y="0"/>
            <a:chExt cx="23024680" cy="12723664"/>
          </a:xfrm>
        </p:grpSpPr>
        <p:sp>
          <p:nvSpPr>
            <p:cNvPr id="3" name="Freeform 3"/>
            <p:cNvSpPr/>
            <p:nvPr/>
          </p:nvSpPr>
          <p:spPr>
            <a:xfrm>
              <a:off x="0" y="0"/>
              <a:ext cx="23024720" cy="12723749"/>
            </a:xfrm>
            <a:custGeom>
              <a:avLst/>
              <a:gdLst/>
              <a:ahLst/>
              <a:cxnLst/>
              <a:rect l="l" t="t" r="r" b="b"/>
              <a:pathLst>
                <a:path w="23024720" h="12723749">
                  <a:moveTo>
                    <a:pt x="0" y="2129155"/>
                  </a:moveTo>
                  <a:cubicBezTo>
                    <a:pt x="0" y="953262"/>
                    <a:pt x="954151" y="0"/>
                    <a:pt x="2131060" y="0"/>
                  </a:cubicBezTo>
                  <a:lnTo>
                    <a:pt x="20893660" y="0"/>
                  </a:lnTo>
                  <a:lnTo>
                    <a:pt x="20893660" y="12700"/>
                  </a:lnTo>
                  <a:lnTo>
                    <a:pt x="20893660" y="0"/>
                  </a:lnTo>
                  <a:cubicBezTo>
                    <a:pt x="22070569" y="0"/>
                    <a:pt x="23024720" y="953262"/>
                    <a:pt x="23024720" y="2129155"/>
                  </a:cubicBezTo>
                  <a:lnTo>
                    <a:pt x="23012020" y="2129155"/>
                  </a:lnTo>
                  <a:lnTo>
                    <a:pt x="23024720" y="2129155"/>
                  </a:lnTo>
                  <a:lnTo>
                    <a:pt x="23024720" y="10594594"/>
                  </a:lnTo>
                  <a:lnTo>
                    <a:pt x="23012020" y="10594594"/>
                  </a:lnTo>
                  <a:lnTo>
                    <a:pt x="23024720" y="10594594"/>
                  </a:lnTo>
                  <a:cubicBezTo>
                    <a:pt x="23024720" y="11770487"/>
                    <a:pt x="22070569" y="12723749"/>
                    <a:pt x="20893660" y="12723749"/>
                  </a:cubicBezTo>
                  <a:lnTo>
                    <a:pt x="20893660" y="12711049"/>
                  </a:lnTo>
                  <a:lnTo>
                    <a:pt x="20893660" y="12723749"/>
                  </a:lnTo>
                  <a:lnTo>
                    <a:pt x="2131060" y="12723749"/>
                  </a:lnTo>
                  <a:lnTo>
                    <a:pt x="2131060" y="12711049"/>
                  </a:lnTo>
                  <a:lnTo>
                    <a:pt x="2131060" y="12723749"/>
                  </a:lnTo>
                  <a:cubicBezTo>
                    <a:pt x="954151" y="12723622"/>
                    <a:pt x="0" y="11770487"/>
                    <a:pt x="0" y="10594594"/>
                  </a:cubicBezTo>
                  <a:lnTo>
                    <a:pt x="0" y="2129155"/>
                  </a:lnTo>
                  <a:lnTo>
                    <a:pt x="12700" y="2129155"/>
                  </a:lnTo>
                  <a:lnTo>
                    <a:pt x="0" y="2129155"/>
                  </a:lnTo>
                  <a:moveTo>
                    <a:pt x="25400" y="2129155"/>
                  </a:moveTo>
                  <a:lnTo>
                    <a:pt x="25400" y="10594594"/>
                  </a:lnTo>
                  <a:lnTo>
                    <a:pt x="12700" y="10594594"/>
                  </a:lnTo>
                  <a:lnTo>
                    <a:pt x="25400" y="10594594"/>
                  </a:lnTo>
                  <a:cubicBezTo>
                    <a:pt x="25400" y="11756390"/>
                    <a:pt x="968121" y="12698222"/>
                    <a:pt x="2131060" y="12698222"/>
                  </a:cubicBezTo>
                  <a:lnTo>
                    <a:pt x="20893660" y="12698222"/>
                  </a:lnTo>
                  <a:cubicBezTo>
                    <a:pt x="22056598" y="12698222"/>
                    <a:pt x="22999320" y="11756390"/>
                    <a:pt x="22999320" y="10594467"/>
                  </a:cubicBezTo>
                  <a:lnTo>
                    <a:pt x="22999320" y="2129155"/>
                  </a:lnTo>
                  <a:cubicBezTo>
                    <a:pt x="22999319" y="967232"/>
                    <a:pt x="22056598" y="25400"/>
                    <a:pt x="20893660" y="25400"/>
                  </a:cubicBezTo>
                  <a:lnTo>
                    <a:pt x="2131060" y="25400"/>
                  </a:lnTo>
                  <a:lnTo>
                    <a:pt x="2131060" y="12700"/>
                  </a:lnTo>
                  <a:lnTo>
                    <a:pt x="2131060" y="25400"/>
                  </a:lnTo>
                  <a:cubicBezTo>
                    <a:pt x="968121" y="25400"/>
                    <a:pt x="25400" y="967232"/>
                    <a:pt x="25400" y="2129155"/>
                  </a:cubicBezTo>
                  <a:close/>
                </a:path>
              </a:pathLst>
            </a:custGeom>
            <a:solidFill>
              <a:srgbClr val="283991"/>
            </a:solidFill>
          </p:spPr>
          <p:txBody>
            <a:bodyPr/>
            <a:lstStyle/>
            <a:p>
              <a:endParaRPr lang="en-GB" noProof="0" dirty="0"/>
            </a:p>
          </p:txBody>
        </p:sp>
      </p:grpSp>
      <p:sp>
        <p:nvSpPr>
          <p:cNvPr id="4" name="TextBox 4"/>
          <p:cNvSpPr txBox="1"/>
          <p:nvPr/>
        </p:nvSpPr>
        <p:spPr>
          <a:xfrm>
            <a:off x="1348740" y="952500"/>
            <a:ext cx="15590520" cy="743793"/>
          </a:xfrm>
          <a:prstGeom prst="rect">
            <a:avLst/>
          </a:prstGeom>
        </p:spPr>
        <p:txBody>
          <a:bodyPr lIns="0" tIns="0" rIns="0" bIns="0" rtlCol="0" anchor="t">
            <a:spAutoFit/>
          </a:bodyPr>
          <a:lstStyle/>
          <a:p>
            <a:pPr algn="l">
              <a:lnSpc>
                <a:spcPts val="5832"/>
              </a:lnSpc>
            </a:pPr>
            <a:r>
              <a:rPr lang="en-GB" sz="5000" b="1" spc="-3" noProof="0" dirty="0">
                <a:solidFill>
                  <a:srgbClr val="FCB040"/>
                </a:solidFill>
                <a:latin typeface="Arimo Bold"/>
                <a:ea typeface="Arimo Bold"/>
                <a:cs typeface="Arimo Bold"/>
                <a:sym typeface="Arimo Bold"/>
              </a:rPr>
              <a:t>Funding</a:t>
            </a:r>
          </a:p>
        </p:txBody>
      </p:sp>
      <p:sp>
        <p:nvSpPr>
          <p:cNvPr id="5" name="Freeform 5" descr="Inforegio - Download centre for visual elements"/>
          <p:cNvSpPr/>
          <p:nvPr/>
        </p:nvSpPr>
        <p:spPr>
          <a:xfrm>
            <a:off x="1396316" y="4247882"/>
            <a:ext cx="2988470" cy="1995487"/>
          </a:xfrm>
          <a:custGeom>
            <a:avLst/>
            <a:gdLst/>
            <a:ahLst/>
            <a:cxnLst/>
            <a:rect l="l" t="t" r="r" b="b"/>
            <a:pathLst>
              <a:path w="2988470" h="1995487">
                <a:moveTo>
                  <a:pt x="0" y="0"/>
                </a:moveTo>
                <a:lnTo>
                  <a:pt x="2988469" y="0"/>
                </a:lnTo>
                <a:lnTo>
                  <a:pt x="2988469" y="1995487"/>
                </a:lnTo>
                <a:lnTo>
                  <a:pt x="0" y="1995487"/>
                </a:lnTo>
                <a:lnTo>
                  <a:pt x="0" y="0"/>
                </a:lnTo>
                <a:close/>
              </a:path>
            </a:pathLst>
          </a:custGeom>
          <a:blipFill>
            <a:blip r:embed="rId3" cstate="email">
              <a:extLst>
                <a:ext uri="{28A0092B-C50C-407E-A947-70E740481C1C}">
                  <a14:useLocalDpi xmlns:a14="http://schemas.microsoft.com/office/drawing/2010/main"/>
                </a:ext>
              </a:extLst>
            </a:blip>
            <a:stretch>
              <a:fillRect r="-159"/>
            </a:stretch>
          </a:blipFill>
        </p:spPr>
        <p:txBody>
          <a:bodyPr/>
          <a:lstStyle/>
          <a:p>
            <a:endParaRPr lang="en-GB" noProof="0" dirty="0"/>
          </a:p>
        </p:txBody>
      </p:sp>
      <p:sp>
        <p:nvSpPr>
          <p:cNvPr id="6" name="TextBox 6"/>
          <p:cNvSpPr txBox="1"/>
          <p:nvPr/>
        </p:nvSpPr>
        <p:spPr>
          <a:xfrm>
            <a:off x="4476225" y="4135723"/>
            <a:ext cx="12463035" cy="2462213"/>
          </a:xfrm>
          <a:prstGeom prst="rect">
            <a:avLst/>
          </a:prstGeom>
        </p:spPr>
        <p:txBody>
          <a:bodyPr lIns="0" tIns="0" rIns="0" bIns="0" rtlCol="0" anchor="t">
            <a:spAutoFit/>
          </a:bodyPr>
          <a:lstStyle/>
          <a:p>
            <a:pPr>
              <a:lnSpc>
                <a:spcPts val="3240"/>
              </a:lnSpc>
            </a:pPr>
            <a:r>
              <a:rPr lang="en-GB" sz="2800" dirty="0">
                <a:solidFill>
                  <a:srgbClr val="283991"/>
                </a:solidFill>
                <a:latin typeface="Helvetica World"/>
                <a:ea typeface="Helvetica World"/>
                <a:cs typeface="Helvetica World"/>
                <a:sym typeface="TT Smalls"/>
              </a:rPr>
              <a:t>This project has received funding from the European Union’s Horizon Europe Research and Innovation Actions under grant no. 101095479 (</a:t>
            </a:r>
            <a:r>
              <a:rPr lang="en-GB" sz="2800" dirty="0" err="1">
                <a:solidFill>
                  <a:srgbClr val="283991"/>
                </a:solidFill>
                <a:latin typeface="Helvetica World"/>
                <a:ea typeface="Helvetica World"/>
                <a:cs typeface="Helvetica World"/>
                <a:sym typeface="TT Smalls"/>
              </a:rPr>
              <a:t>More-EUROPA</a:t>
            </a:r>
            <a:r>
              <a:rPr lang="en-GB" sz="2800" dirty="0">
                <a:solidFill>
                  <a:srgbClr val="283991"/>
                </a:solidFill>
                <a:latin typeface="Helvetica World"/>
                <a:ea typeface="Helvetica World"/>
                <a:cs typeface="Helvetica World"/>
                <a:sym typeface="TT Smalls"/>
              </a:rPr>
              <a:t>). Views and opinions expressed are however those of the author(s) only and do not necessarily reflect those of the European Union nor the granting authority. Neither the European Union nor the granting authority can be held responsible for them.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68742" y="1871202"/>
            <a:ext cx="16200591" cy="7172284"/>
          </a:xfrm>
          <a:prstGeom prst="rect">
            <a:avLst/>
          </a:prstGeom>
        </p:spPr>
        <p:txBody>
          <a:bodyPr lIns="0" tIns="0" rIns="0" bIns="0" rtlCol="0" anchor="t">
            <a:spAutoFit/>
          </a:bodyPr>
          <a:lstStyle/>
          <a:p>
            <a:pPr algn="l">
              <a:lnSpc>
                <a:spcPts val="4319"/>
              </a:lnSpc>
            </a:pPr>
            <a:r>
              <a:rPr lang="en-GB" sz="3500" b="1" spc="7" noProof="0" dirty="0">
                <a:solidFill>
                  <a:srgbClr val="283991"/>
                </a:solidFill>
                <a:latin typeface="Helvetica World Bold"/>
                <a:ea typeface="Helvetica World Bold"/>
                <a:cs typeface="Helvetica World Bold"/>
                <a:sym typeface="Helvetica World Bold"/>
              </a:rPr>
              <a:t>What is Data Privacy? </a:t>
            </a:r>
          </a:p>
          <a:p>
            <a:pPr algn="l">
              <a:lnSpc>
                <a:spcPts val="4319"/>
              </a:lnSpc>
            </a:pPr>
            <a:r>
              <a:rPr lang="en-GB" sz="3500" spc="7" noProof="0" dirty="0">
                <a:solidFill>
                  <a:srgbClr val="283991"/>
                </a:solidFill>
                <a:latin typeface="Helvetica World"/>
                <a:ea typeface="Helvetica World"/>
                <a:cs typeface="Helvetica World"/>
                <a:sym typeface="Helvetica World"/>
              </a:rPr>
              <a:t>Protecting individuals' personal information from unauthorised access.</a:t>
            </a:r>
          </a:p>
          <a:p>
            <a:pPr algn="l">
              <a:lnSpc>
                <a:spcPts val="4319"/>
              </a:lnSpc>
            </a:pPr>
            <a:endParaRPr lang="en-GB" sz="3500" spc="7" noProof="0" dirty="0">
              <a:solidFill>
                <a:srgbClr val="283991"/>
              </a:solidFill>
              <a:latin typeface="Helvetica World"/>
              <a:ea typeface="Helvetica World"/>
              <a:cs typeface="Helvetica World"/>
              <a:sym typeface="Helvetica World"/>
            </a:endParaRPr>
          </a:p>
          <a:p>
            <a:pPr algn="l">
              <a:lnSpc>
                <a:spcPts val="4319"/>
              </a:lnSpc>
            </a:pPr>
            <a:r>
              <a:rPr lang="en-GB" sz="3500" b="1" spc="7" noProof="0" dirty="0">
                <a:solidFill>
                  <a:srgbClr val="283991"/>
                </a:solidFill>
                <a:latin typeface="Helvetica World Bold"/>
                <a:ea typeface="Helvetica World Bold"/>
                <a:cs typeface="Helvetica World Bold"/>
                <a:sym typeface="Helvetica World Bold"/>
              </a:rPr>
              <a:t>What is Data Security? </a:t>
            </a:r>
          </a:p>
          <a:p>
            <a:pPr algn="l">
              <a:lnSpc>
                <a:spcPts val="4319"/>
              </a:lnSpc>
            </a:pPr>
            <a:r>
              <a:rPr lang="en-GB" sz="3500" spc="7" noProof="0" dirty="0">
                <a:solidFill>
                  <a:srgbClr val="283991"/>
                </a:solidFill>
                <a:latin typeface="Helvetica World"/>
                <a:ea typeface="Helvetica World"/>
                <a:cs typeface="Helvetica World"/>
                <a:sym typeface="Helvetica World"/>
              </a:rPr>
              <a:t>Using measures like encryption, firewalls, and secure storage to protect sensitive data.</a:t>
            </a:r>
          </a:p>
          <a:p>
            <a:pPr algn="l">
              <a:lnSpc>
                <a:spcPts val="4319"/>
              </a:lnSpc>
            </a:pPr>
            <a:endParaRPr lang="en-GB" sz="3500" spc="7" noProof="0" dirty="0">
              <a:solidFill>
                <a:srgbClr val="283991"/>
              </a:solidFill>
              <a:latin typeface="Helvetica World"/>
              <a:ea typeface="Helvetica World"/>
              <a:cs typeface="Helvetica World"/>
              <a:sym typeface="Helvetica World"/>
            </a:endParaRPr>
          </a:p>
          <a:p>
            <a:pPr algn="l">
              <a:lnSpc>
                <a:spcPts val="4319"/>
              </a:lnSpc>
            </a:pPr>
            <a:r>
              <a:rPr lang="en-GB" sz="3500" b="1" spc="7" noProof="0" dirty="0">
                <a:solidFill>
                  <a:srgbClr val="283991"/>
                </a:solidFill>
                <a:latin typeface="Helvetica World Bold"/>
                <a:ea typeface="Helvetica World Bold"/>
                <a:cs typeface="Helvetica World Bold"/>
                <a:sym typeface="Helvetica World Bold"/>
              </a:rPr>
              <a:t>Why does it matter in Healthcare:</a:t>
            </a:r>
          </a:p>
          <a:p>
            <a:pPr algn="l">
              <a:lnSpc>
                <a:spcPts val="4319"/>
              </a:lnSpc>
            </a:pPr>
            <a:endParaRPr lang="en-GB" sz="3500" b="1" spc="7" noProof="0" dirty="0">
              <a:solidFill>
                <a:srgbClr val="283991"/>
              </a:solidFill>
              <a:latin typeface="Helvetica World Bold"/>
              <a:ea typeface="Helvetica World Bold"/>
              <a:cs typeface="Helvetica World Bold"/>
              <a:sym typeface="Helvetica World Bold"/>
            </a:endParaRPr>
          </a:p>
          <a:p>
            <a:pPr marL="863599" lvl="1" indent="-431800" algn="l">
              <a:lnSpc>
                <a:spcPts val="4319"/>
              </a:lnSpc>
              <a:buFont typeface="Arial"/>
              <a:buChar char="•"/>
            </a:pPr>
            <a:r>
              <a:rPr lang="en-GB" sz="3500" spc="7" noProof="0" dirty="0">
                <a:solidFill>
                  <a:srgbClr val="283991"/>
                </a:solidFill>
                <a:latin typeface="Helvetica World"/>
                <a:ea typeface="Helvetica World"/>
                <a:cs typeface="Helvetica World"/>
                <a:sym typeface="Helvetica World"/>
              </a:rPr>
              <a:t>Medical data is highly sensitive.</a:t>
            </a:r>
          </a:p>
          <a:p>
            <a:pPr marL="863599" lvl="1" indent="-431800" algn="l">
              <a:lnSpc>
                <a:spcPts val="4319"/>
              </a:lnSpc>
              <a:buFont typeface="Arial"/>
              <a:buChar char="•"/>
            </a:pPr>
            <a:r>
              <a:rPr lang="en-GB" sz="3500" spc="7" noProof="0" dirty="0">
                <a:solidFill>
                  <a:srgbClr val="283991"/>
                </a:solidFill>
                <a:latin typeface="Helvetica World"/>
                <a:ea typeface="Helvetica World"/>
                <a:cs typeface="Helvetica World"/>
                <a:sym typeface="Helvetica World"/>
              </a:rPr>
              <a:t>Data breaches can harm patients and damage trust.</a:t>
            </a:r>
          </a:p>
          <a:p>
            <a:pPr marL="863599" lvl="1" indent="-431800" algn="l">
              <a:lnSpc>
                <a:spcPts val="4319"/>
              </a:lnSpc>
              <a:buFont typeface="Arial"/>
              <a:buChar char="•"/>
            </a:pPr>
            <a:r>
              <a:rPr lang="en-GB" sz="3500" spc="7" noProof="0" dirty="0">
                <a:solidFill>
                  <a:srgbClr val="283991"/>
                </a:solidFill>
                <a:latin typeface="Helvetica World"/>
                <a:ea typeface="Helvetica World"/>
                <a:cs typeface="Helvetica World"/>
                <a:sym typeface="Helvetica World"/>
              </a:rPr>
              <a:t>Ethical handling of data ensures confidentiality.</a:t>
            </a:r>
          </a:p>
          <a:p>
            <a:pPr algn="l">
              <a:lnSpc>
                <a:spcPts val="4319"/>
              </a:lnSpc>
            </a:pPr>
            <a:endParaRPr lang="en-GB" sz="3999" spc="7" noProof="0" dirty="0">
              <a:solidFill>
                <a:srgbClr val="283991"/>
              </a:solidFill>
              <a:latin typeface="Helvetica World"/>
              <a:ea typeface="Helvetica World"/>
              <a:cs typeface="Helvetica World"/>
              <a:sym typeface="Helvetica World"/>
            </a:endParaRPr>
          </a:p>
        </p:txBody>
      </p:sp>
      <p:sp>
        <p:nvSpPr>
          <p:cNvPr id="3" name="Freeform 3"/>
          <p:cNvSpPr/>
          <p:nvPr/>
        </p:nvSpPr>
        <p:spPr>
          <a:xfrm>
            <a:off x="15942397" y="187223"/>
            <a:ext cx="2077232" cy="2233583"/>
          </a:xfrm>
          <a:custGeom>
            <a:avLst/>
            <a:gdLst/>
            <a:ahLst/>
            <a:cxnLst/>
            <a:rect l="l" t="t" r="r" b="b"/>
            <a:pathLst>
              <a:path w="2077232" h="2233583">
                <a:moveTo>
                  <a:pt x="0" y="0"/>
                </a:moveTo>
                <a:lnTo>
                  <a:pt x="2077232" y="0"/>
                </a:lnTo>
                <a:lnTo>
                  <a:pt x="2077232" y="2233582"/>
                </a:lnTo>
                <a:lnTo>
                  <a:pt x="0" y="2233582"/>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noProof="0" dirty="0"/>
          </a:p>
        </p:txBody>
      </p:sp>
      <p:sp>
        <p:nvSpPr>
          <p:cNvPr id="4" name="TextBox 4"/>
          <p:cNvSpPr txBox="1"/>
          <p:nvPr/>
        </p:nvSpPr>
        <p:spPr>
          <a:xfrm>
            <a:off x="868742" y="419995"/>
            <a:ext cx="15590520" cy="743793"/>
          </a:xfrm>
          <a:prstGeom prst="rect">
            <a:avLst/>
          </a:prstGeom>
        </p:spPr>
        <p:txBody>
          <a:bodyPr lIns="0" tIns="0" rIns="0" bIns="0" rtlCol="0" anchor="t">
            <a:spAutoFit/>
          </a:bodyPr>
          <a:lstStyle/>
          <a:p>
            <a:pPr algn="l">
              <a:lnSpc>
                <a:spcPts val="5832"/>
              </a:lnSpc>
            </a:pPr>
            <a:r>
              <a:rPr lang="en-GB" sz="5000" b="1" spc="-3" noProof="0" dirty="0">
                <a:solidFill>
                  <a:srgbClr val="FCB040"/>
                </a:solidFill>
                <a:latin typeface="Helvetica World Bold"/>
                <a:ea typeface="Helvetica World Bold"/>
                <a:cs typeface="Helvetica World Bold"/>
                <a:sym typeface="Helvetica World Bold"/>
              </a:rPr>
              <a:t>Data Privacy and Security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790617" y="218513"/>
            <a:ext cx="2100370" cy="1934966"/>
          </a:xfrm>
          <a:custGeom>
            <a:avLst/>
            <a:gdLst/>
            <a:ahLst/>
            <a:cxnLst/>
            <a:rect l="l" t="t" r="r" b="b"/>
            <a:pathLst>
              <a:path w="2100370" h="1934966">
                <a:moveTo>
                  <a:pt x="0" y="0"/>
                </a:moveTo>
                <a:lnTo>
                  <a:pt x="2100370" y="0"/>
                </a:lnTo>
                <a:lnTo>
                  <a:pt x="2100370" y="1934966"/>
                </a:lnTo>
                <a:lnTo>
                  <a:pt x="0" y="19349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noProof="0" dirty="0"/>
          </a:p>
        </p:txBody>
      </p:sp>
      <p:sp>
        <p:nvSpPr>
          <p:cNvPr id="3" name="TextBox 3"/>
          <p:cNvSpPr txBox="1"/>
          <p:nvPr/>
        </p:nvSpPr>
        <p:spPr>
          <a:xfrm>
            <a:off x="397013" y="1714500"/>
            <a:ext cx="17493974" cy="8826583"/>
          </a:xfrm>
          <a:prstGeom prst="rect">
            <a:avLst/>
          </a:prstGeom>
        </p:spPr>
        <p:txBody>
          <a:bodyPr lIns="0" tIns="0" rIns="0" bIns="0" rtlCol="0" anchor="t">
            <a:spAutoFit/>
          </a:bodyPr>
          <a:lstStyle/>
          <a:p>
            <a:pPr algn="l">
              <a:lnSpc>
                <a:spcPts val="4319"/>
              </a:lnSpc>
            </a:pPr>
            <a:r>
              <a:rPr lang="en-GB" sz="3500" b="1" spc="7" noProof="0" dirty="0">
                <a:solidFill>
                  <a:srgbClr val="283991"/>
                </a:solidFill>
                <a:latin typeface="Helvetica World Bold"/>
                <a:ea typeface="Helvetica World Bold"/>
                <a:cs typeface="Helvetica World Bold"/>
                <a:sym typeface="Helvetica World Bold"/>
              </a:rPr>
              <a:t>What is informed consent?</a:t>
            </a:r>
          </a:p>
          <a:p>
            <a:pPr marL="863599" lvl="1" indent="-431800" algn="l">
              <a:lnSpc>
                <a:spcPts val="4319"/>
              </a:lnSpc>
              <a:buFont typeface="Arial"/>
              <a:buChar char="•"/>
            </a:pPr>
            <a:r>
              <a:rPr lang="en-GB" sz="3500" u="none" spc="7" noProof="0" dirty="0">
                <a:solidFill>
                  <a:srgbClr val="283991"/>
                </a:solidFill>
                <a:latin typeface="Helvetica World"/>
                <a:ea typeface="Helvetica World"/>
                <a:cs typeface="Helvetica World"/>
                <a:sym typeface="Helvetica World"/>
              </a:rPr>
              <a:t>E</a:t>
            </a:r>
            <a:r>
              <a:rPr lang="en-GB" sz="3500" spc="7" noProof="0" dirty="0">
                <a:solidFill>
                  <a:srgbClr val="283991"/>
                </a:solidFill>
                <a:latin typeface="Helvetica World"/>
                <a:ea typeface="Helvetica World"/>
                <a:cs typeface="Helvetica World"/>
                <a:sym typeface="Helvetica World"/>
              </a:rPr>
              <a:t>nsuring patients fully understand how their data will be used before it is collected.</a:t>
            </a:r>
          </a:p>
          <a:p>
            <a:pPr marL="863599" lvl="1" indent="-431800" algn="l">
              <a:lnSpc>
                <a:spcPts val="4319"/>
              </a:lnSpc>
              <a:buFont typeface="Arial"/>
              <a:buChar char="•"/>
            </a:pPr>
            <a:r>
              <a:rPr lang="en-GB" sz="3500" spc="7" noProof="0" dirty="0">
                <a:solidFill>
                  <a:srgbClr val="283991"/>
                </a:solidFill>
                <a:latin typeface="Helvetica World"/>
                <a:ea typeface="Helvetica World"/>
                <a:cs typeface="Helvetica World"/>
                <a:sym typeface="Helvetica World"/>
              </a:rPr>
              <a:t>Informed consent is a form what has to respect regulations and policies therefore in can be a lot to read for patients very often. </a:t>
            </a:r>
          </a:p>
          <a:p>
            <a:pPr algn="l">
              <a:lnSpc>
                <a:spcPts val="4319"/>
              </a:lnSpc>
            </a:pPr>
            <a:endParaRPr lang="en-GB" sz="3500" spc="7" noProof="0" dirty="0">
              <a:solidFill>
                <a:srgbClr val="283991"/>
              </a:solidFill>
              <a:latin typeface="Helvetica World"/>
              <a:ea typeface="Helvetica World"/>
              <a:cs typeface="Helvetica World"/>
              <a:sym typeface="Helvetica World"/>
            </a:endParaRPr>
          </a:p>
          <a:p>
            <a:pPr algn="l">
              <a:lnSpc>
                <a:spcPts val="4319"/>
              </a:lnSpc>
            </a:pPr>
            <a:r>
              <a:rPr lang="en-GB" sz="3500" b="1" spc="7" noProof="0" dirty="0">
                <a:solidFill>
                  <a:srgbClr val="283991"/>
                </a:solidFill>
                <a:latin typeface="Helvetica World Bold"/>
                <a:ea typeface="Helvetica World Bold"/>
                <a:cs typeface="Helvetica World Bold"/>
                <a:sym typeface="Helvetica World Bold"/>
              </a:rPr>
              <a:t>Why it’s important:</a:t>
            </a:r>
          </a:p>
          <a:p>
            <a:pPr marL="863599" lvl="1" indent="-431800" algn="l">
              <a:lnSpc>
                <a:spcPts val="4319"/>
              </a:lnSpc>
              <a:buFont typeface="Arial"/>
              <a:buChar char="•"/>
            </a:pPr>
            <a:r>
              <a:rPr lang="en-GB" sz="3500" spc="7" noProof="0" dirty="0">
                <a:solidFill>
                  <a:srgbClr val="283991"/>
                </a:solidFill>
                <a:latin typeface="Helvetica World"/>
                <a:ea typeface="Helvetica World"/>
                <a:cs typeface="Helvetica World"/>
                <a:sym typeface="Helvetica World"/>
              </a:rPr>
              <a:t>Builds trust between healthcare providers and patients - it is like a contract and gives an overview about rights and obligations.</a:t>
            </a:r>
          </a:p>
          <a:p>
            <a:pPr marL="863599" lvl="1" indent="-431800" algn="l">
              <a:lnSpc>
                <a:spcPts val="4319"/>
              </a:lnSpc>
              <a:buFont typeface="Arial"/>
              <a:buChar char="•"/>
            </a:pPr>
            <a:r>
              <a:rPr lang="en-GB" sz="3500" spc="7" noProof="0" dirty="0">
                <a:solidFill>
                  <a:srgbClr val="283991"/>
                </a:solidFill>
                <a:latin typeface="Helvetica World"/>
                <a:ea typeface="Helvetica World"/>
                <a:cs typeface="Helvetica World"/>
                <a:sym typeface="Helvetica World"/>
              </a:rPr>
              <a:t>It is required for ethical and legal reasons.</a:t>
            </a:r>
          </a:p>
          <a:p>
            <a:pPr algn="l">
              <a:lnSpc>
                <a:spcPts val="4319"/>
              </a:lnSpc>
            </a:pPr>
            <a:endParaRPr lang="en-GB" sz="3500" spc="7" noProof="0" dirty="0">
              <a:solidFill>
                <a:srgbClr val="283991"/>
              </a:solidFill>
              <a:latin typeface="Helvetica World"/>
              <a:ea typeface="Helvetica World"/>
              <a:cs typeface="Helvetica World"/>
              <a:sym typeface="Helvetica World"/>
            </a:endParaRPr>
          </a:p>
          <a:p>
            <a:pPr algn="l">
              <a:lnSpc>
                <a:spcPts val="4319"/>
              </a:lnSpc>
            </a:pPr>
            <a:r>
              <a:rPr lang="en-GB" sz="3500" b="1" spc="7" noProof="0" dirty="0">
                <a:solidFill>
                  <a:srgbClr val="283991"/>
                </a:solidFill>
                <a:latin typeface="Helvetica World Bold"/>
                <a:ea typeface="Helvetica World Bold"/>
                <a:cs typeface="Helvetica World Bold"/>
                <a:sym typeface="Helvetica World Bold"/>
              </a:rPr>
              <a:t>Ch</a:t>
            </a:r>
            <a:r>
              <a:rPr lang="en-GB" sz="3500" b="1" u="none" spc="7" noProof="0" dirty="0">
                <a:solidFill>
                  <a:srgbClr val="283991"/>
                </a:solidFill>
                <a:latin typeface="Helvetica World Bold"/>
                <a:ea typeface="Helvetica World Bold"/>
                <a:cs typeface="Helvetica World Bold"/>
                <a:sym typeface="Helvetica World Bold"/>
              </a:rPr>
              <a:t>a</a:t>
            </a:r>
            <a:r>
              <a:rPr lang="en-GB" sz="3500" b="1" spc="7" noProof="0" dirty="0">
                <a:solidFill>
                  <a:srgbClr val="283991"/>
                </a:solidFill>
                <a:latin typeface="Helvetica World Bold"/>
                <a:ea typeface="Helvetica World Bold"/>
                <a:cs typeface="Helvetica World Bold"/>
                <a:sym typeface="Helvetica World Bold"/>
              </a:rPr>
              <a:t>l</a:t>
            </a:r>
            <a:r>
              <a:rPr lang="en-GB" sz="3500" b="1" u="none" spc="7" noProof="0" dirty="0">
                <a:solidFill>
                  <a:srgbClr val="283991"/>
                </a:solidFill>
                <a:latin typeface="Helvetica World Bold"/>
                <a:ea typeface="Helvetica World Bold"/>
                <a:cs typeface="Helvetica World Bold"/>
                <a:sym typeface="Helvetica World Bold"/>
              </a:rPr>
              <a:t>le</a:t>
            </a:r>
            <a:r>
              <a:rPr lang="en-GB" sz="3500" b="1" spc="7" noProof="0" dirty="0">
                <a:solidFill>
                  <a:srgbClr val="283991"/>
                </a:solidFill>
                <a:latin typeface="Helvetica World Bold"/>
                <a:ea typeface="Helvetica World Bold"/>
                <a:cs typeface="Helvetica World Bold"/>
                <a:sym typeface="Helvetica World Bold"/>
              </a:rPr>
              <a:t>nges</a:t>
            </a:r>
            <a:r>
              <a:rPr lang="en-GB" sz="3500" b="1" u="none" spc="7" noProof="0" dirty="0">
                <a:solidFill>
                  <a:srgbClr val="283991"/>
                </a:solidFill>
                <a:latin typeface="Helvetica World Bold"/>
                <a:ea typeface="Helvetica World Bold"/>
                <a:cs typeface="Helvetica World Bold"/>
                <a:sym typeface="Helvetica World Bold"/>
              </a:rPr>
              <a:t>:</a:t>
            </a:r>
          </a:p>
          <a:p>
            <a:pPr marL="863599" lvl="1" indent="-431800" algn="l">
              <a:lnSpc>
                <a:spcPts val="4319"/>
              </a:lnSpc>
              <a:buFont typeface="Arial"/>
              <a:buChar char="•"/>
            </a:pPr>
            <a:r>
              <a:rPr lang="en-GB" sz="3500" spc="7" noProof="0" dirty="0">
                <a:solidFill>
                  <a:srgbClr val="283991"/>
                </a:solidFill>
                <a:latin typeface="Helvetica World"/>
                <a:ea typeface="Helvetica World"/>
                <a:cs typeface="Helvetica World"/>
                <a:sym typeface="Helvetica World"/>
              </a:rPr>
              <a:t>Patients may not fully understand how their data will be used, especially in large RWD studies - therefore Patient Organisations discuss with the policy makers for easy to read versions very often.</a:t>
            </a:r>
          </a:p>
          <a:p>
            <a:pPr marL="863599" lvl="1" indent="-431800" algn="l">
              <a:lnSpc>
                <a:spcPts val="4319"/>
              </a:lnSpc>
              <a:buFont typeface="Arial"/>
              <a:buChar char="•"/>
            </a:pPr>
            <a:r>
              <a:rPr lang="en-GB" sz="3500" spc="9" noProof="0" dirty="0">
                <a:solidFill>
                  <a:srgbClr val="283991"/>
                </a:solidFill>
                <a:latin typeface="Helvetica World"/>
                <a:ea typeface="Helvetica World"/>
                <a:cs typeface="Helvetica World"/>
                <a:sym typeface="Helvetica World"/>
              </a:rPr>
              <a:t>He</a:t>
            </a:r>
            <a:r>
              <a:rPr lang="en-GB" sz="3500" u="none" spc="9" noProof="0" dirty="0">
                <a:solidFill>
                  <a:srgbClr val="283991"/>
                </a:solidFill>
                <a:latin typeface="Helvetica World"/>
                <a:ea typeface="Helvetica World"/>
                <a:cs typeface="Helvetica World"/>
                <a:sym typeface="Helvetica World"/>
              </a:rPr>
              <a:t>al</a:t>
            </a:r>
            <a:r>
              <a:rPr lang="en-GB" sz="3500" spc="9" noProof="0" dirty="0">
                <a:solidFill>
                  <a:srgbClr val="283991"/>
                </a:solidFill>
                <a:latin typeface="Helvetica World"/>
                <a:ea typeface="Helvetica World"/>
                <a:cs typeface="Helvetica World"/>
                <a:sym typeface="Helvetica World"/>
              </a:rPr>
              <a:t>thcare providers must ensure transparency in every aspect.</a:t>
            </a:r>
          </a:p>
          <a:p>
            <a:pPr algn="l">
              <a:lnSpc>
                <a:spcPts val="4319"/>
              </a:lnSpc>
            </a:pPr>
            <a:endParaRPr lang="en-GB" sz="3999" spc="9" noProof="0" dirty="0">
              <a:solidFill>
                <a:srgbClr val="283991"/>
              </a:solidFill>
              <a:latin typeface="Helvetica World"/>
              <a:ea typeface="Helvetica World"/>
              <a:cs typeface="Helvetica World"/>
              <a:sym typeface="Helvetica World"/>
            </a:endParaRPr>
          </a:p>
        </p:txBody>
      </p:sp>
      <p:sp>
        <p:nvSpPr>
          <p:cNvPr id="4" name="TextBox 4"/>
          <p:cNvSpPr txBox="1"/>
          <p:nvPr/>
        </p:nvSpPr>
        <p:spPr>
          <a:xfrm>
            <a:off x="397013" y="548749"/>
            <a:ext cx="15590520" cy="743793"/>
          </a:xfrm>
          <a:prstGeom prst="rect">
            <a:avLst/>
          </a:prstGeom>
        </p:spPr>
        <p:txBody>
          <a:bodyPr lIns="0" tIns="0" rIns="0" bIns="0" rtlCol="0" anchor="t">
            <a:spAutoFit/>
          </a:bodyPr>
          <a:lstStyle/>
          <a:p>
            <a:pPr algn="l">
              <a:lnSpc>
                <a:spcPts val="5832"/>
              </a:lnSpc>
            </a:pPr>
            <a:r>
              <a:rPr lang="en-GB" sz="5000" b="1" noProof="0" dirty="0">
                <a:solidFill>
                  <a:srgbClr val="FCB040"/>
                </a:solidFill>
                <a:latin typeface="Helvetica World Bold"/>
                <a:ea typeface="Helvetica World Bold"/>
                <a:cs typeface="Helvetica World Bold"/>
                <a:sym typeface="Helvetica World Bold"/>
              </a:rPr>
              <a:t>Informed Consent in RWD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87907" y="2470242"/>
            <a:ext cx="16943893" cy="6543907"/>
          </a:xfrm>
          <a:prstGeom prst="rect">
            <a:avLst/>
          </a:prstGeom>
        </p:spPr>
        <p:txBody>
          <a:bodyPr lIns="0" tIns="0" rIns="0" bIns="0" rtlCol="0" anchor="t">
            <a:spAutoFit/>
          </a:bodyPr>
          <a:lstStyle/>
          <a:p>
            <a:pPr algn="l">
              <a:lnSpc>
                <a:spcPts val="4319"/>
              </a:lnSpc>
            </a:pPr>
            <a:r>
              <a:rPr lang="en-GB" sz="3500" b="1" spc="7" noProof="0" dirty="0">
                <a:solidFill>
                  <a:srgbClr val="283991"/>
                </a:solidFill>
                <a:latin typeface="Helvetica World Bold"/>
                <a:ea typeface="Helvetica World Bold"/>
                <a:cs typeface="Helvetica World Bold"/>
                <a:sym typeface="Helvetica World Bold"/>
              </a:rPr>
              <a:t>What is a Bias?</a:t>
            </a:r>
          </a:p>
          <a:p>
            <a:pPr marL="863599" lvl="1" indent="-431800" algn="l">
              <a:lnSpc>
                <a:spcPts val="4319"/>
              </a:lnSpc>
              <a:buFont typeface="Arial"/>
              <a:buChar char="•"/>
            </a:pPr>
            <a:r>
              <a:rPr lang="en-GB" sz="3500" spc="7" noProof="0" dirty="0">
                <a:solidFill>
                  <a:srgbClr val="283991"/>
                </a:solidFill>
                <a:latin typeface="Helvetica World"/>
                <a:ea typeface="Helvetica World"/>
                <a:cs typeface="Helvetica World"/>
                <a:sym typeface="Helvetica World"/>
              </a:rPr>
              <a:t>Bias </a:t>
            </a:r>
            <a:r>
              <a:rPr lang="en-GB" sz="3500" u="none" spc="7" noProof="0" dirty="0">
                <a:solidFill>
                  <a:srgbClr val="283991"/>
                </a:solidFill>
                <a:latin typeface="Helvetica World"/>
                <a:ea typeface="Helvetica World"/>
                <a:cs typeface="Helvetica World"/>
                <a:sym typeface="Helvetica World"/>
              </a:rPr>
              <a:t>re</a:t>
            </a:r>
            <a:r>
              <a:rPr lang="en-GB" sz="3500" spc="7" noProof="0" dirty="0">
                <a:solidFill>
                  <a:srgbClr val="283991"/>
                </a:solidFill>
                <a:latin typeface="Helvetica World"/>
                <a:ea typeface="Helvetica World"/>
                <a:cs typeface="Helvetica World"/>
                <a:sym typeface="Helvetica World"/>
              </a:rPr>
              <a:t>fers to systematic errors in data col</a:t>
            </a:r>
            <a:r>
              <a:rPr lang="en-GB" sz="3500" u="none" spc="7" noProof="0" dirty="0">
                <a:solidFill>
                  <a:srgbClr val="283991"/>
                </a:solidFill>
                <a:latin typeface="Helvetica World"/>
                <a:ea typeface="Helvetica World"/>
                <a:cs typeface="Helvetica World"/>
                <a:sym typeface="Helvetica World"/>
              </a:rPr>
              <a:t>l</a:t>
            </a:r>
            <a:r>
              <a:rPr lang="en-GB" sz="3500" spc="7" noProof="0" dirty="0">
                <a:solidFill>
                  <a:srgbClr val="283991"/>
                </a:solidFill>
                <a:latin typeface="Helvetica World"/>
                <a:ea typeface="Helvetica World"/>
                <a:cs typeface="Helvetica World"/>
                <a:sym typeface="Helvetica World"/>
              </a:rPr>
              <a:t>e</a:t>
            </a:r>
            <a:r>
              <a:rPr lang="en-GB" sz="3500" u="none" spc="7" noProof="0" dirty="0">
                <a:solidFill>
                  <a:srgbClr val="283991"/>
                </a:solidFill>
                <a:latin typeface="Helvetica World"/>
                <a:ea typeface="Helvetica World"/>
                <a:cs typeface="Helvetica World"/>
                <a:sym typeface="Helvetica World"/>
              </a:rPr>
              <a:t>ction</a:t>
            </a:r>
            <a:r>
              <a:rPr lang="en-GB" sz="3500" spc="7" noProof="0" dirty="0">
                <a:solidFill>
                  <a:srgbClr val="283991"/>
                </a:solidFill>
                <a:latin typeface="Helvetica World"/>
                <a:ea typeface="Helvetica World"/>
                <a:cs typeface="Helvetica World"/>
                <a:sym typeface="Helvetica World"/>
              </a:rPr>
              <a:t> or analysis that can lead to unfair or inaccurate conclusions.</a:t>
            </a:r>
          </a:p>
          <a:p>
            <a:pPr marL="863599" lvl="1" indent="-431800" algn="l">
              <a:lnSpc>
                <a:spcPts val="4319"/>
              </a:lnSpc>
              <a:buFont typeface="Arial"/>
              <a:buChar char="•"/>
            </a:pPr>
            <a:r>
              <a:rPr lang="en-GB" sz="3500" spc="7" noProof="0" dirty="0">
                <a:solidFill>
                  <a:srgbClr val="283991"/>
                </a:solidFill>
                <a:latin typeface="Helvetica World"/>
                <a:ea typeface="Helvetica World"/>
                <a:cs typeface="Helvetica World"/>
                <a:sym typeface="Helvetica World"/>
              </a:rPr>
              <a:t>Also a person can be biased once the person starts to talk about an important theme where the person is involved in - you can't stay neutral very often. </a:t>
            </a:r>
          </a:p>
          <a:p>
            <a:pPr algn="l">
              <a:lnSpc>
                <a:spcPts val="4319"/>
              </a:lnSpc>
            </a:pPr>
            <a:endParaRPr lang="en-GB" sz="3500" spc="7" noProof="0" dirty="0">
              <a:solidFill>
                <a:srgbClr val="283991"/>
              </a:solidFill>
              <a:latin typeface="Helvetica World"/>
              <a:ea typeface="Helvetica World"/>
              <a:cs typeface="Helvetica World"/>
              <a:sym typeface="Helvetica World"/>
            </a:endParaRPr>
          </a:p>
          <a:p>
            <a:pPr algn="l">
              <a:lnSpc>
                <a:spcPts val="4319"/>
              </a:lnSpc>
            </a:pPr>
            <a:r>
              <a:rPr lang="en-GB" sz="3500" b="1" spc="7" noProof="0" dirty="0">
                <a:solidFill>
                  <a:srgbClr val="283991"/>
                </a:solidFill>
                <a:latin typeface="Helvetica World Bold"/>
                <a:ea typeface="Helvetica World Bold"/>
                <a:cs typeface="Helvetica World Bold"/>
                <a:sym typeface="Helvetica World Bold"/>
              </a:rPr>
              <a:t>H</a:t>
            </a:r>
            <a:r>
              <a:rPr lang="en-GB" sz="3500" b="1" u="none" spc="7" noProof="0" dirty="0">
                <a:solidFill>
                  <a:srgbClr val="283991"/>
                </a:solidFill>
                <a:latin typeface="Helvetica World Bold"/>
                <a:ea typeface="Helvetica World Bold"/>
                <a:cs typeface="Helvetica World Bold"/>
                <a:sym typeface="Helvetica World Bold"/>
              </a:rPr>
              <a:t>o</a:t>
            </a:r>
            <a:r>
              <a:rPr lang="en-GB" sz="3500" b="1" spc="7" noProof="0" dirty="0">
                <a:solidFill>
                  <a:srgbClr val="283991"/>
                </a:solidFill>
                <a:latin typeface="Helvetica World Bold"/>
                <a:ea typeface="Helvetica World Bold"/>
                <a:cs typeface="Helvetica World Bold"/>
                <a:sym typeface="Helvetica World Bold"/>
              </a:rPr>
              <a:t>w Bia</a:t>
            </a:r>
            <a:r>
              <a:rPr lang="en-GB" sz="3500" b="1" u="none" spc="7" noProof="0" dirty="0">
                <a:solidFill>
                  <a:srgbClr val="283991"/>
                </a:solidFill>
                <a:latin typeface="Helvetica World Bold"/>
                <a:ea typeface="Helvetica World Bold"/>
                <a:cs typeface="Helvetica World Bold"/>
                <a:sym typeface="Helvetica World Bold"/>
              </a:rPr>
              <a:t>s</a:t>
            </a:r>
            <a:r>
              <a:rPr lang="en-GB" sz="3500" b="1" spc="7" noProof="0" dirty="0">
                <a:solidFill>
                  <a:srgbClr val="283991"/>
                </a:solidFill>
                <a:latin typeface="Helvetica World Bold"/>
                <a:ea typeface="Helvetica World Bold"/>
                <a:cs typeface="Helvetica World Bold"/>
                <a:sym typeface="Helvetica World Bold"/>
              </a:rPr>
              <a:t> affects healthcare:</a:t>
            </a:r>
          </a:p>
          <a:p>
            <a:pPr marL="863599" lvl="1" indent="-431800" algn="l">
              <a:lnSpc>
                <a:spcPts val="4319"/>
              </a:lnSpc>
              <a:buFont typeface="Arial"/>
              <a:buChar char="•"/>
            </a:pPr>
            <a:r>
              <a:rPr lang="en-GB" sz="3500" spc="7" noProof="0" dirty="0">
                <a:solidFill>
                  <a:srgbClr val="283991"/>
                </a:solidFill>
                <a:latin typeface="Helvetica World"/>
                <a:ea typeface="Helvetica World"/>
                <a:cs typeface="Helvetica World"/>
                <a:sym typeface="Helvetica World"/>
              </a:rPr>
              <a:t>If certain groups (e.g., minorities, older adults) are underrepresented in the data, it </a:t>
            </a:r>
            <a:r>
              <a:rPr lang="en-GB" sz="3500" u="none" spc="7" noProof="0" dirty="0">
                <a:solidFill>
                  <a:srgbClr val="283991"/>
                </a:solidFill>
                <a:latin typeface="Helvetica World"/>
                <a:ea typeface="Helvetica World"/>
                <a:cs typeface="Helvetica World"/>
                <a:sym typeface="Helvetica World"/>
              </a:rPr>
              <a:t>can</a:t>
            </a:r>
            <a:r>
              <a:rPr lang="en-GB" sz="3500" spc="7" noProof="0" dirty="0">
                <a:solidFill>
                  <a:srgbClr val="283991"/>
                </a:solidFill>
                <a:latin typeface="Helvetica World"/>
                <a:ea typeface="Helvetica World"/>
                <a:cs typeface="Helvetica World"/>
                <a:sym typeface="Helvetica World"/>
              </a:rPr>
              <a:t> lead to unequal healthcare decisions.</a:t>
            </a:r>
          </a:p>
          <a:p>
            <a:pPr marL="863599" lvl="1" indent="-431800" algn="l">
              <a:lnSpc>
                <a:spcPts val="4319"/>
              </a:lnSpc>
              <a:buFont typeface="Arial"/>
              <a:buChar char="•"/>
            </a:pPr>
            <a:r>
              <a:rPr lang="en-GB" sz="3500" spc="7" noProof="0" dirty="0">
                <a:solidFill>
                  <a:srgbClr val="283991"/>
                </a:solidFill>
                <a:latin typeface="Helvetica World"/>
                <a:ea typeface="Helvetica World"/>
                <a:cs typeface="Helvetica World"/>
                <a:sym typeface="Helvetica World"/>
              </a:rPr>
              <a:t>Healthcare outcomes may not be equitable.</a:t>
            </a:r>
          </a:p>
          <a:p>
            <a:pPr algn="l">
              <a:lnSpc>
                <a:spcPts val="4319"/>
              </a:lnSpc>
            </a:pPr>
            <a:endParaRPr lang="en-GB" sz="3999" spc="7" noProof="0" dirty="0">
              <a:solidFill>
                <a:srgbClr val="283991"/>
              </a:solidFill>
              <a:latin typeface="Helvetica World"/>
              <a:ea typeface="Helvetica World"/>
              <a:cs typeface="Helvetica World"/>
              <a:sym typeface="Helvetica World"/>
            </a:endParaRPr>
          </a:p>
          <a:p>
            <a:pPr algn="l">
              <a:lnSpc>
                <a:spcPts val="3456"/>
              </a:lnSpc>
            </a:pPr>
            <a:endParaRPr lang="en-GB" sz="3999" spc="7" noProof="0" dirty="0">
              <a:solidFill>
                <a:srgbClr val="283991"/>
              </a:solidFill>
              <a:latin typeface="Helvetica World"/>
              <a:ea typeface="Helvetica World"/>
              <a:cs typeface="Helvetica World"/>
              <a:sym typeface="Helvetica World"/>
            </a:endParaRPr>
          </a:p>
        </p:txBody>
      </p:sp>
      <p:sp>
        <p:nvSpPr>
          <p:cNvPr id="3" name="Freeform 3"/>
          <p:cNvSpPr/>
          <p:nvPr/>
        </p:nvSpPr>
        <p:spPr>
          <a:xfrm>
            <a:off x="14641975" y="383139"/>
            <a:ext cx="3150343" cy="2087103"/>
          </a:xfrm>
          <a:custGeom>
            <a:avLst/>
            <a:gdLst/>
            <a:ahLst/>
            <a:cxnLst/>
            <a:rect l="l" t="t" r="r" b="b"/>
            <a:pathLst>
              <a:path w="3150343" h="2087103">
                <a:moveTo>
                  <a:pt x="0" y="0"/>
                </a:moveTo>
                <a:lnTo>
                  <a:pt x="3150343" y="0"/>
                </a:lnTo>
                <a:lnTo>
                  <a:pt x="3150343" y="2087102"/>
                </a:lnTo>
                <a:lnTo>
                  <a:pt x="0" y="2087102"/>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noProof="0" dirty="0"/>
          </a:p>
        </p:txBody>
      </p:sp>
      <p:sp>
        <p:nvSpPr>
          <p:cNvPr id="4" name="TextBox 4"/>
          <p:cNvSpPr txBox="1"/>
          <p:nvPr/>
        </p:nvSpPr>
        <p:spPr>
          <a:xfrm>
            <a:off x="487907" y="739424"/>
            <a:ext cx="15590520" cy="743793"/>
          </a:xfrm>
          <a:prstGeom prst="rect">
            <a:avLst/>
          </a:prstGeom>
        </p:spPr>
        <p:txBody>
          <a:bodyPr lIns="0" tIns="0" rIns="0" bIns="0" rtlCol="0" anchor="t">
            <a:spAutoFit/>
          </a:bodyPr>
          <a:lstStyle/>
          <a:p>
            <a:pPr algn="l">
              <a:lnSpc>
                <a:spcPts val="5832"/>
              </a:lnSpc>
            </a:pPr>
            <a:r>
              <a:rPr lang="en-GB" sz="5000" b="1" spc="-3" noProof="0" dirty="0">
                <a:solidFill>
                  <a:srgbClr val="FCB040"/>
                </a:solidFill>
                <a:latin typeface="Helvetica World Bold"/>
                <a:ea typeface="Helvetica World Bold"/>
                <a:cs typeface="Helvetica World Bold"/>
                <a:sym typeface="Helvetica World Bold"/>
              </a:rPr>
              <a:t>Bias in RWD Collection and Use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99583" y="1905491"/>
            <a:ext cx="16943893" cy="7723717"/>
          </a:xfrm>
          <a:prstGeom prst="rect">
            <a:avLst/>
          </a:prstGeom>
        </p:spPr>
        <p:txBody>
          <a:bodyPr lIns="0" tIns="0" rIns="0" bIns="0" rtlCol="0" anchor="t">
            <a:spAutoFit/>
          </a:bodyPr>
          <a:lstStyle/>
          <a:p>
            <a:pPr marL="863599" lvl="1" indent="-431800" algn="l">
              <a:lnSpc>
                <a:spcPts val="4319"/>
              </a:lnSpc>
              <a:buFont typeface="Arial"/>
              <a:buChar char="•"/>
            </a:pPr>
            <a:r>
              <a:rPr lang="en-GB" sz="3500" spc="7" noProof="0" dirty="0">
                <a:solidFill>
                  <a:srgbClr val="283991"/>
                </a:solidFill>
                <a:latin typeface="Helvetica World"/>
                <a:ea typeface="Helvetica World"/>
                <a:cs typeface="Helvetica World"/>
                <a:sym typeface="Helvetica World"/>
              </a:rPr>
              <a:t>Doctors might be more likely to look for diabetes in obese patients than in skinny patients. As a result, one may observe an inflated estimate of diabetes prevalence among obese patients.</a:t>
            </a:r>
          </a:p>
          <a:p>
            <a:pPr marL="863599" lvl="1" indent="-431800" algn="l">
              <a:lnSpc>
                <a:spcPts val="4319"/>
              </a:lnSpc>
              <a:buFont typeface="Arial"/>
              <a:buChar char="•"/>
            </a:pPr>
            <a:r>
              <a:rPr lang="en-GB" sz="3500" spc="7" noProof="0" dirty="0">
                <a:solidFill>
                  <a:srgbClr val="283991"/>
                </a:solidFill>
                <a:latin typeface="Helvetica World"/>
                <a:ea typeface="Helvetica World"/>
                <a:cs typeface="Helvetica World"/>
                <a:sym typeface="Helvetica World"/>
              </a:rPr>
              <a:t>A healthcare study using RWD may overrepresent young, healthy individuals, leading to less accurate care for older patients.</a:t>
            </a:r>
          </a:p>
          <a:p>
            <a:pPr marL="863599" lvl="1" indent="-431800" algn="l">
              <a:lnSpc>
                <a:spcPts val="4319"/>
              </a:lnSpc>
              <a:buFont typeface="Arial"/>
              <a:buChar char="•"/>
            </a:pPr>
            <a:r>
              <a:rPr lang="en-GB" sz="3500" spc="7" noProof="0" dirty="0">
                <a:solidFill>
                  <a:srgbClr val="283991"/>
                </a:solidFill>
                <a:latin typeface="Helvetica World"/>
                <a:ea typeface="Helvetica World"/>
                <a:cs typeface="Helvetica World"/>
                <a:sym typeface="Helvetica World"/>
              </a:rPr>
              <a:t>Algorithms trained on biased data can make incorrect predictions for minority populations.</a:t>
            </a:r>
          </a:p>
          <a:p>
            <a:pPr algn="l">
              <a:lnSpc>
                <a:spcPts val="4319"/>
              </a:lnSpc>
            </a:pPr>
            <a:endParaRPr lang="en-GB" sz="3500" spc="7" noProof="0" dirty="0">
              <a:solidFill>
                <a:srgbClr val="283991"/>
              </a:solidFill>
              <a:latin typeface="Helvetica World"/>
              <a:ea typeface="Helvetica World"/>
              <a:cs typeface="Helvetica World"/>
              <a:sym typeface="Helvetica World"/>
            </a:endParaRPr>
          </a:p>
          <a:p>
            <a:pPr algn="l">
              <a:lnSpc>
                <a:spcPts val="4319"/>
              </a:lnSpc>
            </a:pPr>
            <a:r>
              <a:rPr lang="en-GB" sz="3500" b="1" spc="7" noProof="0" dirty="0">
                <a:solidFill>
                  <a:srgbClr val="283991"/>
                </a:solidFill>
                <a:latin typeface="Helvetica World Bold"/>
                <a:ea typeface="Helvetica World Bold"/>
                <a:cs typeface="Helvetica World Bold"/>
                <a:sym typeface="Helvetica World Bold"/>
              </a:rPr>
              <a:t>Why addressing Bias matters:</a:t>
            </a:r>
          </a:p>
          <a:p>
            <a:pPr algn="l">
              <a:lnSpc>
                <a:spcPts val="4319"/>
              </a:lnSpc>
            </a:pPr>
            <a:endParaRPr lang="en-GB" sz="3500" b="1" spc="7" noProof="0" dirty="0">
              <a:solidFill>
                <a:srgbClr val="283991"/>
              </a:solidFill>
              <a:latin typeface="Helvetica World Bold"/>
              <a:ea typeface="Helvetica World Bold"/>
              <a:cs typeface="Helvetica World Bold"/>
              <a:sym typeface="Helvetica World Bold"/>
            </a:endParaRPr>
          </a:p>
          <a:p>
            <a:pPr marL="863599" lvl="1" indent="-431800" algn="l">
              <a:lnSpc>
                <a:spcPts val="4319"/>
              </a:lnSpc>
              <a:buFont typeface="Arial"/>
              <a:buChar char="•"/>
            </a:pPr>
            <a:r>
              <a:rPr lang="en-GB" sz="3500" spc="7" noProof="0" dirty="0">
                <a:solidFill>
                  <a:srgbClr val="283991"/>
                </a:solidFill>
                <a:latin typeface="Helvetica World"/>
                <a:ea typeface="Helvetica World"/>
                <a:cs typeface="Helvetica World"/>
                <a:sym typeface="Helvetica World"/>
              </a:rPr>
              <a:t>Addressing bias is crucial to ensure fair and equitable healthcare outcomes for all populations.</a:t>
            </a:r>
          </a:p>
          <a:p>
            <a:pPr marL="863599" lvl="1" indent="-431800" algn="l">
              <a:lnSpc>
                <a:spcPts val="4319"/>
              </a:lnSpc>
              <a:buFont typeface="Arial"/>
              <a:buChar char="•"/>
            </a:pPr>
            <a:r>
              <a:rPr lang="en-GB" sz="3500" spc="7" noProof="0" dirty="0">
                <a:solidFill>
                  <a:srgbClr val="283991"/>
                </a:solidFill>
                <a:latin typeface="Helvetica World"/>
                <a:ea typeface="Helvetica World"/>
                <a:cs typeface="Helvetica World"/>
                <a:sym typeface="Helvetica World"/>
              </a:rPr>
              <a:t>It can be also that older patients or patients from other ethic groups fall into a biased situation.</a:t>
            </a:r>
          </a:p>
        </p:txBody>
      </p:sp>
      <p:sp>
        <p:nvSpPr>
          <p:cNvPr id="3" name="TextBox 3"/>
          <p:cNvSpPr txBox="1"/>
          <p:nvPr/>
        </p:nvSpPr>
        <p:spPr>
          <a:xfrm>
            <a:off x="503458" y="549843"/>
            <a:ext cx="15590520" cy="743793"/>
          </a:xfrm>
          <a:prstGeom prst="rect">
            <a:avLst/>
          </a:prstGeom>
        </p:spPr>
        <p:txBody>
          <a:bodyPr lIns="0" tIns="0" rIns="0" bIns="0" rtlCol="0" anchor="t">
            <a:spAutoFit/>
          </a:bodyPr>
          <a:lstStyle/>
          <a:p>
            <a:pPr algn="l">
              <a:lnSpc>
                <a:spcPts val="5832"/>
              </a:lnSpc>
            </a:pPr>
            <a:r>
              <a:rPr lang="en-GB" sz="5000" b="1" spc="-3" noProof="0" dirty="0">
                <a:solidFill>
                  <a:srgbClr val="FCB040"/>
                </a:solidFill>
                <a:latin typeface="Helvetica World Bold"/>
                <a:ea typeface="Helvetica World Bold"/>
                <a:cs typeface="Helvetica World Bold"/>
                <a:sym typeface="Helvetica World Bold"/>
              </a:rPr>
              <a:t>Bias in RWD Collection and Use - Examples</a:t>
            </a:r>
          </a:p>
        </p:txBody>
      </p:sp>
      <p:sp>
        <p:nvSpPr>
          <p:cNvPr id="4" name="Freeform 4"/>
          <p:cNvSpPr/>
          <p:nvPr/>
        </p:nvSpPr>
        <p:spPr>
          <a:xfrm>
            <a:off x="15172014" y="192214"/>
            <a:ext cx="2635775" cy="1577721"/>
          </a:xfrm>
          <a:custGeom>
            <a:avLst/>
            <a:gdLst/>
            <a:ahLst/>
            <a:cxnLst/>
            <a:rect l="l" t="t" r="r" b="b"/>
            <a:pathLst>
              <a:path w="2910940" h="1928497">
                <a:moveTo>
                  <a:pt x="0" y="0"/>
                </a:moveTo>
                <a:lnTo>
                  <a:pt x="2910939" y="0"/>
                </a:lnTo>
                <a:lnTo>
                  <a:pt x="2910939" y="1928497"/>
                </a:lnTo>
                <a:lnTo>
                  <a:pt x="0" y="1928497"/>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noProof="0" dirty="0"/>
          </a:p>
        </p:txBody>
      </p:sp>
      <p:sp>
        <p:nvSpPr>
          <p:cNvPr id="5" name="Freeform 5"/>
          <p:cNvSpPr/>
          <p:nvPr/>
        </p:nvSpPr>
        <p:spPr>
          <a:xfrm>
            <a:off x="14634275" y="5372100"/>
            <a:ext cx="3154142" cy="1873016"/>
          </a:xfrm>
          <a:custGeom>
            <a:avLst/>
            <a:gdLst/>
            <a:ahLst/>
            <a:cxnLst/>
            <a:rect l="l" t="t" r="r" b="b"/>
            <a:pathLst>
              <a:path w="3420815" h="2266290">
                <a:moveTo>
                  <a:pt x="0" y="0"/>
                </a:moveTo>
                <a:lnTo>
                  <a:pt x="3420816" y="0"/>
                </a:lnTo>
                <a:lnTo>
                  <a:pt x="3420816" y="2266290"/>
                </a:lnTo>
                <a:lnTo>
                  <a:pt x="0" y="2266290"/>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GB" noProof="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56700" y="1840128"/>
            <a:ext cx="13087125" cy="7168629"/>
          </a:xfrm>
          <a:prstGeom prst="rect">
            <a:avLst/>
          </a:prstGeom>
        </p:spPr>
        <p:txBody>
          <a:bodyPr lIns="0" tIns="0" rIns="0" bIns="0" rtlCol="0" anchor="t">
            <a:spAutoFit/>
          </a:bodyPr>
          <a:lstStyle/>
          <a:p>
            <a:pPr algn="l">
              <a:lnSpc>
                <a:spcPts val="4319"/>
              </a:lnSpc>
            </a:pPr>
            <a:r>
              <a:rPr lang="en-GB" sz="3500" b="1" spc="7" noProof="0" dirty="0">
                <a:solidFill>
                  <a:srgbClr val="283991"/>
                </a:solidFill>
                <a:latin typeface="Helvetica World Bold"/>
                <a:ea typeface="Helvetica World Bold"/>
                <a:cs typeface="Helvetica World Bold"/>
                <a:sym typeface="Helvetica World Bold"/>
              </a:rPr>
              <a:t>AI and RWD:</a:t>
            </a:r>
          </a:p>
          <a:p>
            <a:pPr marL="863599" lvl="1" indent="-431800" algn="l">
              <a:lnSpc>
                <a:spcPts val="4319"/>
              </a:lnSpc>
              <a:buFont typeface="Arial"/>
              <a:buChar char="•"/>
            </a:pPr>
            <a:r>
              <a:rPr lang="en-GB" sz="3500" spc="7" noProof="0" dirty="0">
                <a:solidFill>
                  <a:srgbClr val="283991"/>
                </a:solidFill>
                <a:latin typeface="Helvetica World"/>
                <a:ea typeface="Helvetica World"/>
                <a:cs typeface="Helvetica World"/>
                <a:sym typeface="Helvetica World"/>
              </a:rPr>
              <a:t>AI systems are used to analyse RWD for patterns, predictions, and improving healthcare decisions.</a:t>
            </a:r>
          </a:p>
          <a:p>
            <a:pPr algn="l">
              <a:lnSpc>
                <a:spcPts val="4319"/>
              </a:lnSpc>
            </a:pPr>
            <a:endParaRPr lang="en-GB" sz="3500" spc="7" noProof="0" dirty="0">
              <a:solidFill>
                <a:srgbClr val="283991"/>
              </a:solidFill>
              <a:latin typeface="Helvetica World"/>
              <a:ea typeface="Helvetica World"/>
              <a:cs typeface="Helvetica World"/>
              <a:sym typeface="Helvetica World"/>
            </a:endParaRPr>
          </a:p>
          <a:p>
            <a:pPr algn="l">
              <a:lnSpc>
                <a:spcPts val="4319"/>
              </a:lnSpc>
            </a:pPr>
            <a:r>
              <a:rPr lang="en-GB" sz="3500" b="1" spc="7" noProof="0" dirty="0">
                <a:solidFill>
                  <a:srgbClr val="283991"/>
                </a:solidFill>
                <a:latin typeface="Helvetica World Bold"/>
                <a:ea typeface="Helvetica World Bold"/>
                <a:cs typeface="Helvetica World Bold"/>
                <a:sym typeface="Helvetica World Bold"/>
              </a:rPr>
              <a:t>Challenges:</a:t>
            </a:r>
          </a:p>
          <a:p>
            <a:pPr marL="863599" lvl="1" indent="-431800" algn="l">
              <a:lnSpc>
                <a:spcPts val="4319"/>
              </a:lnSpc>
              <a:buFont typeface="Arial"/>
              <a:buChar char="•"/>
            </a:pPr>
            <a:r>
              <a:rPr lang="en-GB" sz="3500" spc="7" noProof="0" dirty="0">
                <a:solidFill>
                  <a:srgbClr val="283991"/>
                </a:solidFill>
                <a:latin typeface="Helvetica World"/>
                <a:ea typeface="Helvetica World"/>
                <a:cs typeface="Helvetica World"/>
                <a:sym typeface="Helvetica World"/>
              </a:rPr>
              <a:t>AI must use unbiased, representative data to avoid unfair outcomes.</a:t>
            </a:r>
          </a:p>
          <a:p>
            <a:pPr marL="863599" lvl="1" indent="-431800" algn="l">
              <a:lnSpc>
                <a:spcPts val="4319"/>
              </a:lnSpc>
              <a:buFont typeface="Arial"/>
              <a:buChar char="•"/>
            </a:pPr>
            <a:r>
              <a:rPr lang="en-GB" sz="3500" spc="7" noProof="0" dirty="0">
                <a:solidFill>
                  <a:srgbClr val="283991"/>
                </a:solidFill>
                <a:latin typeface="Helvetica World"/>
                <a:ea typeface="Helvetica World"/>
                <a:cs typeface="Helvetica World"/>
                <a:sym typeface="Helvetica World"/>
              </a:rPr>
              <a:t>AI systems must be explainable and transparent to build trust.</a:t>
            </a:r>
          </a:p>
          <a:p>
            <a:pPr algn="l">
              <a:lnSpc>
                <a:spcPts val="4319"/>
              </a:lnSpc>
            </a:pPr>
            <a:endParaRPr lang="en-GB" sz="3500" spc="7" noProof="0" dirty="0">
              <a:solidFill>
                <a:srgbClr val="283991"/>
              </a:solidFill>
              <a:latin typeface="Helvetica World"/>
              <a:ea typeface="Helvetica World"/>
              <a:cs typeface="Helvetica World"/>
              <a:sym typeface="Helvetica World"/>
            </a:endParaRPr>
          </a:p>
          <a:p>
            <a:pPr algn="l">
              <a:lnSpc>
                <a:spcPts val="4319"/>
              </a:lnSpc>
            </a:pPr>
            <a:r>
              <a:rPr lang="en-GB" sz="3500" b="1" spc="7" noProof="0" dirty="0">
                <a:solidFill>
                  <a:srgbClr val="283991"/>
                </a:solidFill>
                <a:latin typeface="Helvetica World Bold"/>
                <a:ea typeface="Helvetica World Bold"/>
                <a:cs typeface="Helvetica World Bold"/>
                <a:sym typeface="Helvetica World Bold"/>
              </a:rPr>
              <a:t>Example:</a:t>
            </a:r>
          </a:p>
          <a:p>
            <a:pPr marL="863599" lvl="1" indent="-431800" algn="l">
              <a:lnSpc>
                <a:spcPts val="4319"/>
              </a:lnSpc>
              <a:buFont typeface="Arial"/>
              <a:buChar char="•"/>
            </a:pPr>
            <a:r>
              <a:rPr lang="en-GB" sz="3500" spc="7" noProof="0" dirty="0">
                <a:solidFill>
                  <a:srgbClr val="283991"/>
                </a:solidFill>
                <a:latin typeface="Helvetica World"/>
                <a:ea typeface="Helvetica World"/>
                <a:cs typeface="Helvetica World"/>
                <a:sym typeface="Helvetica World"/>
              </a:rPr>
              <a:t>AI systems predicting patient outcomes using biased data can lead to inaccurate or unfair decisions.</a:t>
            </a:r>
          </a:p>
          <a:p>
            <a:pPr algn="l">
              <a:lnSpc>
                <a:spcPts val="4319"/>
              </a:lnSpc>
            </a:pPr>
            <a:endParaRPr lang="en-GB" sz="3999" spc="7" noProof="0" dirty="0">
              <a:solidFill>
                <a:srgbClr val="283991"/>
              </a:solidFill>
              <a:latin typeface="Helvetica World"/>
              <a:ea typeface="Helvetica World"/>
              <a:cs typeface="Helvetica World"/>
              <a:sym typeface="Helvetica World"/>
            </a:endParaRPr>
          </a:p>
        </p:txBody>
      </p:sp>
      <p:sp>
        <p:nvSpPr>
          <p:cNvPr id="3" name="Freeform 3"/>
          <p:cNvSpPr/>
          <p:nvPr/>
        </p:nvSpPr>
        <p:spPr>
          <a:xfrm>
            <a:off x="13792200" y="2084614"/>
            <a:ext cx="3967673" cy="8229600"/>
          </a:xfrm>
          <a:custGeom>
            <a:avLst/>
            <a:gdLst/>
            <a:ahLst/>
            <a:cxnLst/>
            <a:rect l="l" t="t" r="r" b="b"/>
            <a:pathLst>
              <a:path w="3967673" h="8229600">
                <a:moveTo>
                  <a:pt x="0" y="0"/>
                </a:moveTo>
                <a:lnTo>
                  <a:pt x="3967673" y="0"/>
                </a:lnTo>
                <a:lnTo>
                  <a:pt x="3967673" y="8229600"/>
                </a:lnTo>
                <a:lnTo>
                  <a:pt x="0" y="8229600"/>
                </a:lnTo>
                <a:lnTo>
                  <a:pt x="0" y="0"/>
                </a:lnTo>
                <a:close/>
              </a:path>
            </a:pathLst>
          </a:custGeom>
          <a:blipFill>
            <a:blip r:embed="rId3"/>
            <a:stretch>
              <a:fillRect/>
            </a:stretch>
          </a:blipFill>
        </p:spPr>
        <p:txBody>
          <a:bodyPr/>
          <a:lstStyle/>
          <a:p>
            <a:endParaRPr lang="en-GB" noProof="0" dirty="0"/>
          </a:p>
        </p:txBody>
      </p:sp>
      <p:sp>
        <p:nvSpPr>
          <p:cNvPr id="4" name="TextBox 4"/>
          <p:cNvSpPr txBox="1"/>
          <p:nvPr/>
        </p:nvSpPr>
        <p:spPr>
          <a:xfrm>
            <a:off x="856700" y="504444"/>
            <a:ext cx="15590520" cy="743793"/>
          </a:xfrm>
          <a:prstGeom prst="rect">
            <a:avLst/>
          </a:prstGeom>
        </p:spPr>
        <p:txBody>
          <a:bodyPr lIns="0" tIns="0" rIns="0" bIns="0" rtlCol="0" anchor="t">
            <a:spAutoFit/>
          </a:bodyPr>
          <a:lstStyle/>
          <a:p>
            <a:pPr algn="l">
              <a:lnSpc>
                <a:spcPts val="5832"/>
              </a:lnSpc>
            </a:pPr>
            <a:r>
              <a:rPr lang="en-GB" sz="5000" b="1" spc="-3" noProof="0" dirty="0">
                <a:solidFill>
                  <a:srgbClr val="FCB040"/>
                </a:solidFill>
                <a:latin typeface="Helvetica World Bold"/>
                <a:ea typeface="Helvetica World Bold"/>
                <a:cs typeface="Helvetica World Bold"/>
                <a:sym typeface="Helvetica World Bold"/>
              </a:rPr>
              <a:t>Ethical AI and RWD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92055" y="1821490"/>
            <a:ext cx="15590520" cy="5517985"/>
          </a:xfrm>
          <a:prstGeom prst="rect">
            <a:avLst/>
          </a:prstGeom>
        </p:spPr>
        <p:txBody>
          <a:bodyPr lIns="0" tIns="0" rIns="0" bIns="0" rtlCol="0" anchor="t">
            <a:spAutoFit/>
          </a:bodyPr>
          <a:lstStyle/>
          <a:p>
            <a:pPr algn="l">
              <a:lnSpc>
                <a:spcPts val="4319"/>
              </a:lnSpc>
            </a:pPr>
            <a:r>
              <a:rPr lang="en-GB" sz="3500" b="1" spc="7" noProof="0" dirty="0">
                <a:solidFill>
                  <a:srgbClr val="283991"/>
                </a:solidFill>
                <a:latin typeface="Helvetica World Bold"/>
                <a:ea typeface="Helvetica World Bold"/>
                <a:cs typeface="Helvetica World Bold"/>
                <a:sym typeface="Helvetica World Bold"/>
              </a:rPr>
              <a:t>General Data Protection Regulation (GDPR): </a:t>
            </a:r>
          </a:p>
          <a:p>
            <a:pPr algn="l">
              <a:lnSpc>
                <a:spcPts val="4319"/>
              </a:lnSpc>
            </a:pPr>
            <a:r>
              <a:rPr lang="en-GB" sz="3500" spc="7" noProof="0" dirty="0">
                <a:solidFill>
                  <a:srgbClr val="283991"/>
                </a:solidFill>
                <a:latin typeface="Helvetica World"/>
                <a:ea typeface="Helvetica World"/>
                <a:cs typeface="Helvetica World"/>
                <a:sym typeface="Helvetica World"/>
              </a:rPr>
              <a:t>Introduced in May 2018 by the European Union to protect personal data and privacy.</a:t>
            </a:r>
          </a:p>
          <a:p>
            <a:pPr algn="l">
              <a:lnSpc>
                <a:spcPts val="4319"/>
              </a:lnSpc>
            </a:pPr>
            <a:endParaRPr lang="en-GB" sz="3500" spc="7" noProof="0" dirty="0">
              <a:solidFill>
                <a:srgbClr val="283991"/>
              </a:solidFill>
              <a:latin typeface="Helvetica World"/>
              <a:ea typeface="Helvetica World"/>
              <a:cs typeface="Helvetica World"/>
              <a:sym typeface="Helvetica World"/>
            </a:endParaRPr>
          </a:p>
          <a:p>
            <a:pPr algn="l">
              <a:lnSpc>
                <a:spcPts val="4319"/>
              </a:lnSpc>
            </a:pPr>
            <a:r>
              <a:rPr lang="en-GB" sz="3500" b="1" spc="7" noProof="0" dirty="0">
                <a:solidFill>
                  <a:srgbClr val="283991"/>
                </a:solidFill>
                <a:latin typeface="Helvetica World Bold"/>
                <a:ea typeface="Helvetica World Bold"/>
                <a:cs typeface="Helvetica World Bold"/>
                <a:sym typeface="Helvetica World Bold"/>
              </a:rPr>
              <a:t>Developed by: </a:t>
            </a:r>
            <a:r>
              <a:rPr lang="en-GB" sz="3500" spc="7" noProof="0" dirty="0">
                <a:solidFill>
                  <a:srgbClr val="283991"/>
                </a:solidFill>
                <a:latin typeface="Helvetica World"/>
                <a:ea typeface="Helvetica World"/>
                <a:cs typeface="Helvetica World"/>
                <a:sym typeface="Helvetica World"/>
              </a:rPr>
              <a:t>European Parliament, Council of the European Union, European Commission.</a:t>
            </a:r>
          </a:p>
          <a:p>
            <a:pPr algn="l">
              <a:lnSpc>
                <a:spcPts val="4319"/>
              </a:lnSpc>
            </a:pPr>
            <a:endParaRPr lang="en-GB" sz="3500" spc="7" noProof="0" dirty="0">
              <a:solidFill>
                <a:srgbClr val="283991"/>
              </a:solidFill>
              <a:latin typeface="Helvetica World"/>
              <a:ea typeface="Helvetica World"/>
              <a:cs typeface="Helvetica World"/>
              <a:sym typeface="Helvetica World"/>
            </a:endParaRPr>
          </a:p>
          <a:p>
            <a:pPr algn="l">
              <a:lnSpc>
                <a:spcPts val="4319"/>
              </a:lnSpc>
            </a:pPr>
            <a:r>
              <a:rPr lang="en-GB" sz="3500" b="1" spc="7" noProof="0" dirty="0">
                <a:solidFill>
                  <a:srgbClr val="283991"/>
                </a:solidFill>
                <a:latin typeface="Helvetica World Bold"/>
                <a:ea typeface="Helvetica World Bold"/>
                <a:cs typeface="Helvetica World Bold"/>
                <a:sym typeface="Helvetica World Bold"/>
              </a:rPr>
              <a:t>Why GDPR matters:</a:t>
            </a:r>
          </a:p>
          <a:p>
            <a:pPr marL="863599" lvl="1" indent="-431800" algn="l">
              <a:lnSpc>
                <a:spcPts val="4319"/>
              </a:lnSpc>
              <a:buFont typeface="Arial"/>
              <a:buChar char="•"/>
            </a:pPr>
            <a:r>
              <a:rPr lang="en-GB" sz="3500" spc="7" noProof="0" dirty="0">
                <a:solidFill>
                  <a:srgbClr val="283991"/>
                </a:solidFill>
                <a:latin typeface="Helvetica World"/>
                <a:ea typeface="Helvetica World"/>
                <a:cs typeface="Helvetica World"/>
                <a:sym typeface="Helvetica World"/>
              </a:rPr>
              <a:t>GDPR ensures that all personal data, including health data, is protected.</a:t>
            </a:r>
          </a:p>
          <a:p>
            <a:pPr algn="l">
              <a:lnSpc>
                <a:spcPts val="4319"/>
              </a:lnSpc>
            </a:pPr>
            <a:endParaRPr lang="en-GB" sz="3999" spc="7" noProof="0" dirty="0">
              <a:solidFill>
                <a:srgbClr val="283991"/>
              </a:solidFill>
              <a:latin typeface="Helvetica World"/>
              <a:ea typeface="Helvetica World"/>
              <a:cs typeface="Helvetica World"/>
              <a:sym typeface="Helvetica World"/>
            </a:endParaRPr>
          </a:p>
        </p:txBody>
      </p:sp>
      <p:sp>
        <p:nvSpPr>
          <p:cNvPr id="3" name="Freeform 3"/>
          <p:cNvSpPr/>
          <p:nvPr/>
        </p:nvSpPr>
        <p:spPr>
          <a:xfrm>
            <a:off x="13182600" y="7200900"/>
            <a:ext cx="4881175" cy="2921537"/>
          </a:xfrm>
          <a:custGeom>
            <a:avLst/>
            <a:gdLst/>
            <a:ahLst/>
            <a:cxnLst/>
            <a:rect l="l" t="t" r="r" b="b"/>
            <a:pathLst>
              <a:path w="3951670" h="2632800">
                <a:moveTo>
                  <a:pt x="0" y="0"/>
                </a:moveTo>
                <a:lnTo>
                  <a:pt x="3951670" y="0"/>
                </a:lnTo>
                <a:lnTo>
                  <a:pt x="3951670" y="2632800"/>
                </a:lnTo>
                <a:lnTo>
                  <a:pt x="0" y="2632800"/>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noProof="0" dirty="0"/>
          </a:p>
        </p:txBody>
      </p:sp>
      <p:sp>
        <p:nvSpPr>
          <p:cNvPr id="4" name="TextBox 4"/>
          <p:cNvSpPr txBox="1"/>
          <p:nvPr/>
        </p:nvSpPr>
        <p:spPr>
          <a:xfrm>
            <a:off x="492055" y="461522"/>
            <a:ext cx="17795945" cy="743793"/>
          </a:xfrm>
          <a:prstGeom prst="rect">
            <a:avLst/>
          </a:prstGeom>
        </p:spPr>
        <p:txBody>
          <a:bodyPr lIns="0" tIns="0" rIns="0" bIns="0" rtlCol="0" anchor="t">
            <a:spAutoFit/>
          </a:bodyPr>
          <a:lstStyle/>
          <a:p>
            <a:pPr algn="l">
              <a:lnSpc>
                <a:spcPts val="5832"/>
              </a:lnSpc>
            </a:pPr>
            <a:r>
              <a:rPr lang="en-GB" sz="5000" b="1" noProof="0" dirty="0">
                <a:solidFill>
                  <a:srgbClr val="FCB040"/>
                </a:solidFill>
                <a:latin typeface="Helvetica World Bold"/>
                <a:ea typeface="Helvetica World Bold"/>
                <a:cs typeface="Helvetica World Bold"/>
                <a:sym typeface="Helvetica World Bold"/>
              </a:rPr>
              <a:t>Privacy and Security: European Regulations (GDPR)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12840" y="1943100"/>
            <a:ext cx="17149507" cy="8275150"/>
          </a:xfrm>
          <a:prstGeom prst="rect">
            <a:avLst/>
          </a:prstGeom>
        </p:spPr>
        <p:txBody>
          <a:bodyPr lIns="0" tIns="0" rIns="0" bIns="0" rtlCol="0" anchor="t">
            <a:spAutoFit/>
          </a:bodyPr>
          <a:lstStyle/>
          <a:p>
            <a:pPr algn="l">
              <a:lnSpc>
                <a:spcPts val="4319"/>
              </a:lnSpc>
            </a:pPr>
            <a:r>
              <a:rPr lang="en-GB" sz="3500" b="1" spc="7" noProof="0" dirty="0">
                <a:solidFill>
                  <a:srgbClr val="283991"/>
                </a:solidFill>
                <a:latin typeface="Helvetica World Bold"/>
                <a:ea typeface="Helvetica World Bold"/>
                <a:cs typeface="Helvetica World Bold"/>
                <a:sym typeface="Helvetica World Bold"/>
              </a:rPr>
              <a:t>How AI and RWD connect:</a:t>
            </a:r>
          </a:p>
          <a:p>
            <a:pPr marL="863599" lvl="1" indent="-431800" algn="l">
              <a:lnSpc>
                <a:spcPts val="4319"/>
              </a:lnSpc>
              <a:buFont typeface="Arial"/>
              <a:buChar char="•"/>
            </a:pPr>
            <a:r>
              <a:rPr lang="en-GB" sz="3500" spc="7" noProof="0" dirty="0">
                <a:solidFill>
                  <a:srgbClr val="283991"/>
                </a:solidFill>
                <a:latin typeface="Helvetica World"/>
                <a:ea typeface="Helvetica World"/>
                <a:cs typeface="Helvetica World"/>
                <a:sym typeface="Helvetica World"/>
              </a:rPr>
              <a:t>AI is used to analyse RWD to improve patient care and predict outcomes. However, new ethical and privacy challenges arise.</a:t>
            </a:r>
          </a:p>
          <a:p>
            <a:pPr algn="l">
              <a:lnSpc>
                <a:spcPts val="4319"/>
              </a:lnSpc>
            </a:pPr>
            <a:endParaRPr lang="en-GB" sz="3500" spc="7" noProof="0" dirty="0">
              <a:solidFill>
                <a:srgbClr val="283991"/>
              </a:solidFill>
              <a:latin typeface="Helvetica World"/>
              <a:ea typeface="Helvetica World"/>
              <a:cs typeface="Helvetica World"/>
              <a:sym typeface="Helvetica World"/>
            </a:endParaRPr>
          </a:p>
          <a:p>
            <a:pPr algn="l">
              <a:lnSpc>
                <a:spcPts val="4319"/>
              </a:lnSpc>
            </a:pPr>
            <a:r>
              <a:rPr lang="en-GB" sz="3500" b="1" spc="7" noProof="0" dirty="0">
                <a:solidFill>
                  <a:srgbClr val="283991"/>
                </a:solidFill>
                <a:latin typeface="Helvetica World Bold"/>
                <a:ea typeface="Helvetica World Bold"/>
                <a:cs typeface="Helvetica World Bold"/>
                <a:sym typeface="Helvetica World Bold"/>
              </a:rPr>
              <a:t>Ch</a:t>
            </a:r>
            <a:r>
              <a:rPr lang="en-GB" sz="3500" b="1" u="none" spc="7" noProof="0" dirty="0">
                <a:solidFill>
                  <a:srgbClr val="283991"/>
                </a:solidFill>
                <a:latin typeface="Helvetica World Bold"/>
                <a:ea typeface="Helvetica World Bold"/>
                <a:cs typeface="Helvetica World Bold"/>
                <a:sym typeface="Helvetica World Bold"/>
              </a:rPr>
              <a:t>alle</a:t>
            </a:r>
            <a:r>
              <a:rPr lang="en-GB" sz="3500" b="1" spc="7" noProof="0" dirty="0">
                <a:solidFill>
                  <a:srgbClr val="283991"/>
                </a:solidFill>
                <a:latin typeface="Helvetica World Bold"/>
                <a:ea typeface="Helvetica World Bold"/>
                <a:cs typeface="Helvetica World Bold"/>
                <a:sym typeface="Helvetica World Bold"/>
              </a:rPr>
              <a:t>nges with AI:</a:t>
            </a:r>
          </a:p>
          <a:p>
            <a:pPr marL="863599" lvl="1" indent="-431800" algn="l">
              <a:lnSpc>
                <a:spcPts val="4319"/>
              </a:lnSpc>
              <a:buFont typeface="Arial"/>
              <a:buChar char="•"/>
            </a:pPr>
            <a:r>
              <a:rPr lang="en-GB" sz="3500" spc="7" noProof="0" dirty="0">
                <a:solidFill>
                  <a:srgbClr val="283991"/>
                </a:solidFill>
                <a:latin typeface="Helvetica World"/>
                <a:ea typeface="Helvetica World"/>
                <a:cs typeface="Helvetica World"/>
                <a:sym typeface="Helvetica World"/>
              </a:rPr>
              <a:t>AI must use unbi</a:t>
            </a:r>
            <a:r>
              <a:rPr lang="en-GB" sz="3500" u="none" spc="7" noProof="0" dirty="0">
                <a:solidFill>
                  <a:srgbClr val="283991"/>
                </a:solidFill>
                <a:latin typeface="Helvetica World"/>
                <a:ea typeface="Helvetica World"/>
                <a:cs typeface="Helvetica World"/>
                <a:sym typeface="Helvetica World"/>
              </a:rPr>
              <a:t>ased, </a:t>
            </a:r>
            <a:r>
              <a:rPr lang="en-GB" sz="3500" spc="7" noProof="0" dirty="0">
                <a:solidFill>
                  <a:srgbClr val="283991"/>
                </a:solidFill>
                <a:latin typeface="Helvetica World"/>
                <a:ea typeface="Helvetica World"/>
                <a:cs typeface="Helvetica World"/>
                <a:sym typeface="Helvetica World"/>
              </a:rPr>
              <a:t>r</a:t>
            </a:r>
            <a:r>
              <a:rPr lang="en-GB" sz="3500" u="none" spc="7" noProof="0" dirty="0">
                <a:solidFill>
                  <a:srgbClr val="283991"/>
                </a:solidFill>
                <a:latin typeface="Helvetica World"/>
                <a:ea typeface="Helvetica World"/>
                <a:cs typeface="Helvetica World"/>
                <a:sym typeface="Helvetica World"/>
              </a:rPr>
              <a:t>epre</a:t>
            </a:r>
            <a:r>
              <a:rPr lang="en-GB" sz="3500" spc="7" noProof="0" dirty="0">
                <a:solidFill>
                  <a:srgbClr val="283991"/>
                </a:solidFill>
                <a:latin typeface="Helvetica World"/>
                <a:ea typeface="Helvetica World"/>
                <a:cs typeface="Helvetica World"/>
                <a:sym typeface="Helvetica World"/>
              </a:rPr>
              <a:t>sent</a:t>
            </a:r>
            <a:r>
              <a:rPr lang="en-GB" sz="3500" u="none" spc="7" noProof="0" dirty="0">
                <a:solidFill>
                  <a:srgbClr val="283991"/>
                </a:solidFill>
                <a:latin typeface="Helvetica World"/>
                <a:ea typeface="Helvetica World"/>
                <a:cs typeface="Helvetica World"/>
                <a:sym typeface="Helvetica World"/>
              </a:rPr>
              <a:t>ative dat</a:t>
            </a:r>
            <a:r>
              <a:rPr lang="en-GB" sz="3500" spc="7" noProof="0" dirty="0">
                <a:solidFill>
                  <a:srgbClr val="283991"/>
                </a:solidFill>
                <a:latin typeface="Helvetica World"/>
                <a:ea typeface="Helvetica World"/>
                <a:cs typeface="Helvetica World"/>
                <a:sym typeface="Helvetica World"/>
              </a:rPr>
              <a:t>a.</a:t>
            </a:r>
          </a:p>
          <a:p>
            <a:pPr marL="863599" lvl="1" indent="-431800" algn="l">
              <a:lnSpc>
                <a:spcPts val="4319"/>
              </a:lnSpc>
              <a:buFont typeface="Arial"/>
              <a:buChar char="•"/>
            </a:pPr>
            <a:r>
              <a:rPr lang="en-GB" sz="3500" spc="7" noProof="0" dirty="0">
                <a:solidFill>
                  <a:srgbClr val="283991"/>
                </a:solidFill>
                <a:latin typeface="Helvetica World"/>
                <a:ea typeface="Helvetica World"/>
                <a:cs typeface="Helvetica World"/>
                <a:sym typeface="Helvetica World"/>
              </a:rPr>
              <a:t>Decisions made by AI must be</a:t>
            </a:r>
            <a:r>
              <a:rPr lang="en-GB" sz="3500" u="none" spc="7" noProof="0" dirty="0">
                <a:solidFill>
                  <a:srgbClr val="283991"/>
                </a:solidFill>
                <a:latin typeface="Helvetica World"/>
                <a:ea typeface="Helvetica World"/>
                <a:cs typeface="Helvetica World"/>
                <a:sym typeface="Helvetica World"/>
              </a:rPr>
              <a:t> tran</a:t>
            </a:r>
            <a:r>
              <a:rPr lang="en-GB" sz="3500" spc="7" noProof="0" dirty="0">
                <a:solidFill>
                  <a:srgbClr val="283991"/>
                </a:solidFill>
                <a:latin typeface="Helvetica World"/>
                <a:ea typeface="Helvetica World"/>
                <a:cs typeface="Helvetica World"/>
                <a:sym typeface="Helvetica World"/>
              </a:rPr>
              <a:t>sparent and ex</a:t>
            </a:r>
            <a:r>
              <a:rPr lang="en-GB" sz="3500" u="none" spc="7" noProof="0" dirty="0">
                <a:solidFill>
                  <a:srgbClr val="283991"/>
                </a:solidFill>
                <a:latin typeface="Helvetica World"/>
                <a:ea typeface="Helvetica World"/>
                <a:cs typeface="Helvetica World"/>
                <a:sym typeface="Helvetica World"/>
              </a:rPr>
              <a:t>plain</a:t>
            </a:r>
            <a:r>
              <a:rPr lang="en-GB" sz="3500" spc="7" noProof="0" dirty="0">
                <a:solidFill>
                  <a:srgbClr val="283991"/>
                </a:solidFill>
                <a:latin typeface="Helvetica World"/>
                <a:ea typeface="Helvetica World"/>
                <a:cs typeface="Helvetica World"/>
                <a:sym typeface="Helvetica World"/>
              </a:rPr>
              <a:t>able to build trust.</a:t>
            </a:r>
          </a:p>
          <a:p>
            <a:pPr algn="l">
              <a:lnSpc>
                <a:spcPts val="4319"/>
              </a:lnSpc>
            </a:pPr>
            <a:endParaRPr lang="en-GB" sz="3500" spc="7" noProof="0" dirty="0">
              <a:solidFill>
                <a:srgbClr val="283991"/>
              </a:solidFill>
              <a:latin typeface="Helvetica World"/>
              <a:ea typeface="Helvetica World"/>
              <a:cs typeface="Helvetica World"/>
              <a:sym typeface="Helvetica World"/>
            </a:endParaRPr>
          </a:p>
          <a:p>
            <a:pPr algn="l">
              <a:lnSpc>
                <a:spcPts val="4319"/>
              </a:lnSpc>
            </a:pPr>
            <a:r>
              <a:rPr lang="en-GB" sz="3500" b="1" spc="7" noProof="0" dirty="0">
                <a:solidFill>
                  <a:srgbClr val="283991"/>
                </a:solidFill>
                <a:latin typeface="Helvetica World Bold"/>
                <a:ea typeface="Helvetica World Bold"/>
                <a:cs typeface="Helvetica World Bold"/>
                <a:sym typeface="Helvetica World Bold"/>
              </a:rPr>
              <a:t>Link to Privacy and Security:</a:t>
            </a:r>
          </a:p>
          <a:p>
            <a:pPr marL="863599" lvl="1" indent="-431800" algn="l">
              <a:lnSpc>
                <a:spcPts val="4319"/>
              </a:lnSpc>
              <a:buFont typeface="Arial"/>
              <a:buChar char="•"/>
            </a:pPr>
            <a:r>
              <a:rPr lang="en-GB" sz="3500" spc="7" noProof="0" dirty="0">
                <a:solidFill>
                  <a:srgbClr val="283991"/>
                </a:solidFill>
                <a:latin typeface="Helvetica World"/>
                <a:ea typeface="Helvetica World"/>
                <a:cs typeface="Helvetica World"/>
                <a:sym typeface="Helvetica World"/>
              </a:rPr>
              <a:t>The new AI Act (entered into force as from July 12</a:t>
            </a:r>
            <a:r>
              <a:rPr lang="en-GB" sz="3500" spc="7" baseline="30000" noProof="0" dirty="0">
                <a:solidFill>
                  <a:srgbClr val="283991"/>
                </a:solidFill>
                <a:latin typeface="Helvetica World"/>
                <a:ea typeface="Helvetica World"/>
                <a:cs typeface="Helvetica World"/>
                <a:sym typeface="Helvetica World"/>
              </a:rPr>
              <a:t>th</a:t>
            </a:r>
            <a:r>
              <a:rPr lang="en-GB" sz="3500" spc="7" noProof="0" dirty="0">
                <a:solidFill>
                  <a:srgbClr val="283991"/>
                </a:solidFill>
                <a:latin typeface="Helvetica World"/>
                <a:ea typeface="Helvetica World"/>
                <a:cs typeface="Helvetica World"/>
                <a:sym typeface="Helvetica World"/>
              </a:rPr>
              <a:t> 2024 in E</a:t>
            </a:r>
            <a:r>
              <a:rPr lang="en-GB" sz="3500" u="none" spc="7" noProof="0" dirty="0">
                <a:solidFill>
                  <a:srgbClr val="283991"/>
                </a:solidFill>
                <a:latin typeface="Helvetica World"/>
                <a:ea typeface="Helvetica World"/>
                <a:cs typeface="Helvetica World"/>
                <a:sym typeface="Helvetica World"/>
              </a:rPr>
              <a:t>u</a:t>
            </a:r>
            <a:r>
              <a:rPr lang="en-GB" sz="3500" spc="7" noProof="0" dirty="0">
                <a:solidFill>
                  <a:srgbClr val="283991"/>
                </a:solidFill>
                <a:latin typeface="Helvetica World"/>
                <a:ea typeface="Helvetica World"/>
                <a:cs typeface="Helvetica World"/>
                <a:sym typeface="Helvetica World"/>
              </a:rPr>
              <a:t>r</a:t>
            </a:r>
            <a:r>
              <a:rPr lang="en-GB" sz="3500" u="none" spc="7" noProof="0" dirty="0">
                <a:solidFill>
                  <a:srgbClr val="283991"/>
                </a:solidFill>
                <a:latin typeface="Helvetica World"/>
                <a:ea typeface="Helvetica World"/>
                <a:cs typeface="Helvetica World"/>
                <a:sym typeface="Helvetica World"/>
              </a:rPr>
              <a:t>o</a:t>
            </a:r>
            <a:r>
              <a:rPr lang="en-GB" sz="3500" spc="7" noProof="0" dirty="0">
                <a:solidFill>
                  <a:srgbClr val="283991"/>
                </a:solidFill>
                <a:latin typeface="Helvetica World"/>
                <a:ea typeface="Helvetica World"/>
                <a:cs typeface="Helvetica World"/>
                <a:sym typeface="Helvetica World"/>
              </a:rPr>
              <a:t>pe </a:t>
            </a:r>
            <a:r>
              <a:rPr lang="en-GB" sz="3500" u="none" spc="7" noProof="0" dirty="0">
                <a:solidFill>
                  <a:srgbClr val="283991"/>
                </a:solidFill>
                <a:latin typeface="Helvetica World"/>
                <a:ea typeface="Helvetica World"/>
                <a:cs typeface="Helvetica World"/>
                <a:sym typeface="Helvetica World"/>
              </a:rPr>
              <a:t>ai</a:t>
            </a:r>
            <a:r>
              <a:rPr lang="en-GB" sz="3500" spc="7" noProof="0" dirty="0">
                <a:solidFill>
                  <a:srgbClr val="283991"/>
                </a:solidFill>
                <a:latin typeface="Helvetica World"/>
                <a:ea typeface="Helvetica World"/>
                <a:cs typeface="Helvetica World"/>
                <a:sym typeface="Helvetica World"/>
              </a:rPr>
              <a:t>ms</a:t>
            </a:r>
            <a:r>
              <a:rPr lang="en-GB" sz="3500" u="none" spc="7" noProof="0" dirty="0">
                <a:solidFill>
                  <a:srgbClr val="283991"/>
                </a:solidFill>
                <a:latin typeface="Helvetica World"/>
                <a:ea typeface="Helvetica World"/>
                <a:cs typeface="Helvetica World"/>
                <a:sym typeface="Helvetica World"/>
              </a:rPr>
              <a:t> t</a:t>
            </a:r>
            <a:r>
              <a:rPr lang="en-GB" sz="3500" spc="7" noProof="0" dirty="0">
                <a:solidFill>
                  <a:srgbClr val="283991"/>
                </a:solidFill>
                <a:latin typeface="Helvetica World"/>
                <a:ea typeface="Helvetica World"/>
                <a:cs typeface="Helvetica World"/>
                <a:sym typeface="Helvetica World"/>
              </a:rPr>
              <a:t>o</a:t>
            </a:r>
            <a:r>
              <a:rPr lang="en-GB" sz="3500" u="none" spc="7" noProof="0" dirty="0">
                <a:solidFill>
                  <a:srgbClr val="283991"/>
                </a:solidFill>
                <a:latin typeface="Helvetica World"/>
                <a:ea typeface="Helvetica World"/>
                <a:cs typeface="Helvetica World"/>
                <a:sym typeface="Helvetica World"/>
              </a:rPr>
              <a:t> </a:t>
            </a:r>
            <a:r>
              <a:rPr lang="en-GB" sz="3500" spc="7" noProof="0" dirty="0">
                <a:solidFill>
                  <a:srgbClr val="283991"/>
                </a:solidFill>
                <a:latin typeface="Helvetica World"/>
                <a:ea typeface="Helvetica World"/>
                <a:cs typeface="Helvetica World"/>
                <a:sym typeface="Helvetica World"/>
              </a:rPr>
              <a:t>ensu</a:t>
            </a:r>
            <a:r>
              <a:rPr lang="en-GB" sz="3500" u="none" spc="7" noProof="0" dirty="0">
                <a:solidFill>
                  <a:srgbClr val="283991"/>
                </a:solidFill>
                <a:latin typeface="Helvetica World"/>
                <a:ea typeface="Helvetica World"/>
                <a:cs typeface="Helvetica World"/>
                <a:sym typeface="Helvetica World"/>
              </a:rPr>
              <a:t>re</a:t>
            </a:r>
            <a:r>
              <a:rPr lang="en-GB" sz="3500" spc="7" noProof="0" dirty="0">
                <a:solidFill>
                  <a:srgbClr val="283991"/>
                </a:solidFill>
                <a:latin typeface="Helvetica World"/>
                <a:ea typeface="Helvetica World"/>
                <a:cs typeface="Helvetica World"/>
                <a:sym typeface="Helvetica World"/>
              </a:rPr>
              <a:t> AI </a:t>
            </a:r>
            <a:r>
              <a:rPr lang="en-GB" sz="3500" u="none" spc="7" noProof="0" dirty="0">
                <a:solidFill>
                  <a:srgbClr val="283991"/>
                </a:solidFill>
                <a:latin typeface="Helvetica World"/>
                <a:ea typeface="Helvetica World"/>
                <a:cs typeface="Helvetica World"/>
                <a:sym typeface="Helvetica World"/>
              </a:rPr>
              <a:t>s</a:t>
            </a:r>
            <a:r>
              <a:rPr lang="en-GB" sz="3500" spc="7" noProof="0" dirty="0">
                <a:solidFill>
                  <a:srgbClr val="283991"/>
                </a:solidFill>
                <a:latin typeface="Helvetica World"/>
                <a:ea typeface="Helvetica World"/>
                <a:cs typeface="Helvetica World"/>
                <a:sym typeface="Helvetica World"/>
              </a:rPr>
              <a:t>ystem</a:t>
            </a:r>
            <a:r>
              <a:rPr lang="en-GB" sz="3500" u="none" spc="7" noProof="0" dirty="0">
                <a:solidFill>
                  <a:srgbClr val="283991"/>
                </a:solidFill>
                <a:latin typeface="Helvetica World"/>
                <a:ea typeface="Helvetica World"/>
                <a:cs typeface="Helvetica World"/>
                <a:sym typeface="Helvetica World"/>
              </a:rPr>
              <a:t>s </a:t>
            </a:r>
            <a:r>
              <a:rPr lang="en-GB" sz="3500" spc="7" noProof="0" dirty="0">
                <a:solidFill>
                  <a:srgbClr val="283991"/>
                </a:solidFill>
                <a:latin typeface="Helvetica World"/>
                <a:ea typeface="Helvetica World"/>
                <a:cs typeface="Helvetica World"/>
                <a:sym typeface="Helvetica World"/>
              </a:rPr>
              <a:t>f</a:t>
            </a:r>
            <a:r>
              <a:rPr lang="en-GB" sz="3500" u="none" spc="7" noProof="0" dirty="0">
                <a:solidFill>
                  <a:srgbClr val="283991"/>
                </a:solidFill>
                <a:latin typeface="Helvetica World"/>
                <a:ea typeface="Helvetica World"/>
                <a:cs typeface="Helvetica World"/>
                <a:sym typeface="Helvetica World"/>
              </a:rPr>
              <a:t>o</a:t>
            </a:r>
            <a:r>
              <a:rPr lang="en-GB" sz="3500" spc="7" noProof="0" dirty="0">
                <a:solidFill>
                  <a:srgbClr val="283991"/>
                </a:solidFill>
                <a:latin typeface="Helvetica World"/>
                <a:ea typeface="Helvetica World"/>
                <a:cs typeface="Helvetica World"/>
                <a:sym typeface="Helvetica World"/>
              </a:rPr>
              <a:t>llow</a:t>
            </a:r>
            <a:r>
              <a:rPr lang="en-GB" sz="3500" u="none" spc="7" noProof="0" dirty="0">
                <a:solidFill>
                  <a:srgbClr val="283991"/>
                </a:solidFill>
                <a:latin typeface="Helvetica World"/>
                <a:ea typeface="Helvetica World"/>
                <a:cs typeface="Helvetica World"/>
                <a:sym typeface="Helvetica World"/>
              </a:rPr>
              <a:t> d</a:t>
            </a:r>
            <a:r>
              <a:rPr lang="en-GB" sz="3500" spc="7" noProof="0" dirty="0">
                <a:solidFill>
                  <a:srgbClr val="283991"/>
                </a:solidFill>
                <a:latin typeface="Helvetica World"/>
                <a:ea typeface="Helvetica World"/>
                <a:cs typeface="Helvetica World"/>
                <a:sym typeface="Helvetica World"/>
              </a:rPr>
              <a:t>ata pro</a:t>
            </a:r>
            <a:r>
              <a:rPr lang="en-GB" sz="3500" u="none" spc="7" noProof="0" dirty="0">
                <a:solidFill>
                  <a:srgbClr val="283991"/>
                </a:solidFill>
                <a:latin typeface="Helvetica World"/>
                <a:ea typeface="Helvetica World"/>
                <a:cs typeface="Helvetica World"/>
                <a:sym typeface="Helvetica World"/>
              </a:rPr>
              <a:t>tection</a:t>
            </a:r>
            <a:r>
              <a:rPr lang="en-GB" sz="3500" spc="7" noProof="0" dirty="0">
                <a:solidFill>
                  <a:srgbClr val="283991"/>
                </a:solidFill>
                <a:latin typeface="Helvetica World"/>
                <a:ea typeface="Helvetica World"/>
                <a:cs typeface="Helvetica World"/>
                <a:sym typeface="Helvetica World"/>
              </a:rPr>
              <a:t> rule</a:t>
            </a:r>
            <a:r>
              <a:rPr lang="en-GB" sz="3500" u="none" spc="7" noProof="0" dirty="0">
                <a:solidFill>
                  <a:srgbClr val="283991"/>
                </a:solidFill>
                <a:latin typeface="Helvetica World"/>
                <a:ea typeface="Helvetica World"/>
                <a:cs typeface="Helvetica World"/>
                <a:sym typeface="Helvetica World"/>
              </a:rPr>
              <a:t>s</a:t>
            </a:r>
            <a:r>
              <a:rPr lang="en-GB" sz="3500" spc="7" noProof="0" dirty="0">
                <a:solidFill>
                  <a:srgbClr val="283991"/>
                </a:solidFill>
                <a:latin typeface="Helvetica World"/>
                <a:ea typeface="Helvetica World"/>
                <a:cs typeface="Helvetica World"/>
                <a:sym typeface="Helvetica World"/>
              </a:rPr>
              <a:t> (l</a:t>
            </a:r>
            <a:r>
              <a:rPr lang="en-GB" sz="3500" u="none" spc="7" noProof="0" dirty="0">
                <a:solidFill>
                  <a:srgbClr val="283991"/>
                </a:solidFill>
                <a:latin typeface="Helvetica World"/>
                <a:ea typeface="Helvetica World"/>
                <a:cs typeface="Helvetica World"/>
                <a:sym typeface="Helvetica World"/>
              </a:rPr>
              <a:t>i</a:t>
            </a:r>
            <a:r>
              <a:rPr lang="en-GB" sz="3500" spc="7" noProof="0" dirty="0">
                <a:solidFill>
                  <a:srgbClr val="283991"/>
                </a:solidFill>
                <a:latin typeface="Helvetica World"/>
                <a:ea typeface="Helvetica World"/>
                <a:cs typeface="Helvetica World"/>
                <a:sym typeface="Helvetica World"/>
              </a:rPr>
              <a:t>k</a:t>
            </a:r>
            <a:r>
              <a:rPr lang="en-GB" sz="3500" u="none" spc="7" noProof="0" dirty="0">
                <a:solidFill>
                  <a:srgbClr val="283991"/>
                </a:solidFill>
                <a:latin typeface="Helvetica World"/>
                <a:ea typeface="Helvetica World"/>
                <a:cs typeface="Helvetica World"/>
                <a:sym typeface="Helvetica World"/>
              </a:rPr>
              <a:t>e</a:t>
            </a:r>
            <a:r>
              <a:rPr lang="en-GB" sz="3500" spc="7" noProof="0" dirty="0">
                <a:solidFill>
                  <a:srgbClr val="283991"/>
                </a:solidFill>
                <a:latin typeface="Helvetica World"/>
                <a:ea typeface="Helvetica World"/>
                <a:cs typeface="Helvetica World"/>
                <a:sym typeface="Helvetica World"/>
              </a:rPr>
              <a:t> GDPR) a</a:t>
            </a:r>
            <a:r>
              <a:rPr lang="en-GB" sz="3500" u="none" spc="7" noProof="0" dirty="0">
                <a:solidFill>
                  <a:srgbClr val="283991"/>
                </a:solidFill>
                <a:latin typeface="Helvetica World"/>
                <a:ea typeface="Helvetica World"/>
                <a:cs typeface="Helvetica World"/>
                <a:sym typeface="Helvetica World"/>
              </a:rPr>
              <a:t>n</a:t>
            </a:r>
            <a:r>
              <a:rPr lang="en-GB" sz="3500" spc="7" noProof="0" dirty="0">
                <a:solidFill>
                  <a:srgbClr val="283991"/>
                </a:solidFill>
                <a:latin typeface="Helvetica World"/>
                <a:ea typeface="Helvetica World"/>
                <a:cs typeface="Helvetica World"/>
                <a:sym typeface="Helvetica World"/>
              </a:rPr>
              <a:t>d ar</a:t>
            </a:r>
            <a:r>
              <a:rPr lang="en-GB" sz="3500" u="none" spc="7" noProof="0" dirty="0">
                <a:solidFill>
                  <a:srgbClr val="283991"/>
                </a:solidFill>
                <a:latin typeface="Helvetica World"/>
                <a:ea typeface="Helvetica World"/>
                <a:cs typeface="Helvetica World"/>
                <a:sym typeface="Helvetica World"/>
              </a:rPr>
              <a:t>e </a:t>
            </a:r>
            <a:r>
              <a:rPr lang="en-GB" sz="3500" spc="7" noProof="0" dirty="0">
                <a:solidFill>
                  <a:srgbClr val="283991"/>
                </a:solidFill>
                <a:latin typeface="Helvetica World"/>
                <a:ea typeface="Helvetica World"/>
                <a:cs typeface="Helvetica World"/>
                <a:sym typeface="Helvetica World"/>
              </a:rPr>
              <a:t>tra</a:t>
            </a:r>
            <a:r>
              <a:rPr lang="en-GB" sz="3500" u="none" spc="7" noProof="0" dirty="0">
                <a:solidFill>
                  <a:srgbClr val="283991"/>
                </a:solidFill>
                <a:latin typeface="Helvetica World"/>
                <a:ea typeface="Helvetica World"/>
                <a:cs typeface="Helvetica World"/>
                <a:sym typeface="Helvetica World"/>
              </a:rPr>
              <a:t>n</a:t>
            </a:r>
            <a:r>
              <a:rPr lang="en-GB" sz="3500" spc="7" noProof="0" dirty="0">
                <a:solidFill>
                  <a:srgbClr val="283991"/>
                </a:solidFill>
                <a:latin typeface="Helvetica World"/>
                <a:ea typeface="Helvetica World"/>
                <a:cs typeface="Helvetica World"/>
                <a:sym typeface="Helvetica World"/>
              </a:rPr>
              <a:t>s</a:t>
            </a:r>
            <a:r>
              <a:rPr lang="en-GB" sz="3500" u="none" spc="7" noProof="0" dirty="0">
                <a:solidFill>
                  <a:srgbClr val="283991"/>
                </a:solidFill>
                <a:latin typeface="Helvetica World"/>
                <a:ea typeface="Helvetica World"/>
                <a:cs typeface="Helvetica World"/>
                <a:sym typeface="Helvetica World"/>
              </a:rPr>
              <a:t>pa</a:t>
            </a:r>
            <a:r>
              <a:rPr lang="en-GB" sz="3500" spc="7" noProof="0" dirty="0">
                <a:solidFill>
                  <a:srgbClr val="283991"/>
                </a:solidFill>
                <a:latin typeface="Helvetica World"/>
                <a:ea typeface="Helvetica World"/>
                <a:cs typeface="Helvetica World"/>
                <a:sym typeface="Helvetica World"/>
              </a:rPr>
              <a:t>ren</a:t>
            </a:r>
            <a:r>
              <a:rPr lang="en-GB" sz="3500" u="none" spc="7" noProof="0" dirty="0">
                <a:solidFill>
                  <a:srgbClr val="283991"/>
                </a:solidFill>
                <a:latin typeface="Helvetica World"/>
                <a:ea typeface="Helvetica World"/>
                <a:cs typeface="Helvetica World"/>
                <a:sym typeface="Helvetica World"/>
              </a:rPr>
              <a:t>t</a:t>
            </a:r>
            <a:r>
              <a:rPr lang="en-GB" sz="3500" spc="7" noProof="0" dirty="0">
                <a:solidFill>
                  <a:srgbClr val="283991"/>
                </a:solidFill>
                <a:latin typeface="Helvetica World"/>
                <a:ea typeface="Helvetica World"/>
                <a:cs typeface="Helvetica World"/>
                <a:sym typeface="Helvetica World"/>
              </a:rPr>
              <a:t> </a:t>
            </a:r>
            <a:r>
              <a:rPr lang="en-GB" sz="3500" u="none" spc="7" noProof="0" dirty="0">
                <a:solidFill>
                  <a:srgbClr val="283991"/>
                </a:solidFill>
                <a:latin typeface="Helvetica World"/>
                <a:ea typeface="Helvetica World"/>
                <a:cs typeface="Helvetica World"/>
                <a:sym typeface="Helvetica World"/>
              </a:rPr>
              <a:t>in </a:t>
            </a:r>
            <a:r>
              <a:rPr lang="en-GB" sz="3500" spc="7" noProof="0" dirty="0">
                <a:solidFill>
                  <a:srgbClr val="283991"/>
                </a:solidFill>
                <a:latin typeface="Helvetica World"/>
                <a:ea typeface="Helvetica World"/>
                <a:cs typeface="Helvetica World"/>
                <a:sym typeface="Helvetica World"/>
              </a:rPr>
              <a:t>thei</a:t>
            </a:r>
            <a:r>
              <a:rPr lang="en-GB" sz="3500" u="none" spc="7" noProof="0" dirty="0">
                <a:solidFill>
                  <a:srgbClr val="283991"/>
                </a:solidFill>
                <a:latin typeface="Helvetica World"/>
                <a:ea typeface="Helvetica World"/>
                <a:cs typeface="Helvetica World"/>
                <a:sym typeface="Helvetica World"/>
              </a:rPr>
              <a:t>r</a:t>
            </a:r>
            <a:r>
              <a:rPr lang="en-GB" sz="3500" spc="7" noProof="0" dirty="0">
                <a:solidFill>
                  <a:srgbClr val="283991"/>
                </a:solidFill>
                <a:latin typeface="Helvetica World"/>
                <a:ea typeface="Helvetica World"/>
                <a:cs typeface="Helvetica World"/>
                <a:sym typeface="Helvetica World"/>
              </a:rPr>
              <a:t> us</a:t>
            </a:r>
            <a:r>
              <a:rPr lang="en-GB" sz="3500" u="none" spc="7" noProof="0" dirty="0">
                <a:solidFill>
                  <a:srgbClr val="283991"/>
                </a:solidFill>
                <a:latin typeface="Helvetica World"/>
                <a:ea typeface="Helvetica World"/>
                <a:cs typeface="Helvetica World"/>
                <a:sym typeface="Helvetica World"/>
              </a:rPr>
              <a:t>e</a:t>
            </a:r>
            <a:r>
              <a:rPr lang="en-GB" sz="3500" spc="7" noProof="0" dirty="0">
                <a:solidFill>
                  <a:srgbClr val="283991"/>
                </a:solidFill>
                <a:latin typeface="Helvetica World"/>
                <a:ea typeface="Helvetica World"/>
                <a:cs typeface="Helvetica World"/>
                <a:sym typeface="Helvetica World"/>
              </a:rPr>
              <a:t> </a:t>
            </a:r>
            <a:r>
              <a:rPr lang="en-GB" sz="3500" u="none" spc="7" noProof="0" dirty="0">
                <a:solidFill>
                  <a:srgbClr val="283991"/>
                </a:solidFill>
                <a:latin typeface="Helvetica World"/>
                <a:ea typeface="Helvetica World"/>
                <a:cs typeface="Helvetica World"/>
                <a:sym typeface="Helvetica World"/>
              </a:rPr>
              <a:t>o</a:t>
            </a:r>
            <a:r>
              <a:rPr lang="en-GB" sz="3500" spc="7" noProof="0" dirty="0">
                <a:solidFill>
                  <a:srgbClr val="283991"/>
                </a:solidFill>
                <a:latin typeface="Helvetica World"/>
                <a:ea typeface="Helvetica World"/>
                <a:cs typeface="Helvetica World"/>
                <a:sym typeface="Helvetica World"/>
              </a:rPr>
              <a:t>f healthca</a:t>
            </a:r>
            <a:r>
              <a:rPr lang="en-GB" sz="3500" u="none" spc="7" noProof="0" dirty="0">
                <a:solidFill>
                  <a:srgbClr val="283991"/>
                </a:solidFill>
                <a:latin typeface="Helvetica World"/>
                <a:ea typeface="Helvetica World"/>
                <a:cs typeface="Helvetica World"/>
                <a:sym typeface="Helvetica World"/>
              </a:rPr>
              <a:t>r</a:t>
            </a:r>
            <a:r>
              <a:rPr lang="en-GB" sz="3500" spc="7" noProof="0" dirty="0">
                <a:solidFill>
                  <a:srgbClr val="283991"/>
                </a:solidFill>
                <a:latin typeface="Helvetica World"/>
                <a:ea typeface="Helvetica World"/>
                <a:cs typeface="Helvetica World"/>
                <a:sym typeface="Helvetica World"/>
              </a:rPr>
              <a:t>e </a:t>
            </a:r>
            <a:r>
              <a:rPr lang="en-GB" sz="3500" u="none" spc="7" noProof="0" dirty="0">
                <a:solidFill>
                  <a:srgbClr val="283991"/>
                </a:solidFill>
                <a:latin typeface="Helvetica World"/>
                <a:ea typeface="Helvetica World"/>
                <a:cs typeface="Helvetica World"/>
                <a:sym typeface="Helvetica World"/>
              </a:rPr>
              <a:t>d</a:t>
            </a:r>
            <a:r>
              <a:rPr lang="en-GB" sz="3500" spc="7" noProof="0" dirty="0">
                <a:solidFill>
                  <a:srgbClr val="283991"/>
                </a:solidFill>
                <a:latin typeface="Helvetica World"/>
                <a:ea typeface="Helvetica World"/>
                <a:cs typeface="Helvetica World"/>
                <a:sym typeface="Helvetica World"/>
              </a:rPr>
              <a:t>ata and analyse Data in an ethical, transparent and non-discriminating way. Every EU Country has to follow the rule and prepare policies for the own national systems. </a:t>
            </a:r>
            <a:r>
              <a:rPr lang="en-GB" sz="3500" spc="7" noProof="0" dirty="0">
                <a:solidFill>
                  <a:srgbClr val="283991"/>
                </a:solidFill>
                <a:latin typeface="Helvetica World"/>
                <a:ea typeface="Helvetica World"/>
                <a:cs typeface="Helvetica World"/>
                <a:sym typeface="Helvetica World"/>
                <a:hlinkClick r:id="rId3"/>
              </a:rPr>
              <a:t>https://artificialintelligenceact.eu</a:t>
            </a:r>
            <a:r>
              <a:rPr lang="en-GB" sz="3500" spc="7" noProof="0" dirty="0">
                <a:solidFill>
                  <a:srgbClr val="283991"/>
                </a:solidFill>
                <a:latin typeface="Helvetica World"/>
                <a:ea typeface="Helvetica World"/>
                <a:cs typeface="Helvetica World"/>
                <a:sym typeface="Helvetica World"/>
              </a:rPr>
              <a:t> </a:t>
            </a:r>
          </a:p>
          <a:p>
            <a:pPr algn="l">
              <a:lnSpc>
                <a:spcPts val="4319"/>
              </a:lnSpc>
            </a:pPr>
            <a:endParaRPr lang="en-GB" sz="3999" spc="7" noProof="0" dirty="0">
              <a:solidFill>
                <a:srgbClr val="283991"/>
              </a:solidFill>
              <a:latin typeface="Helvetica World"/>
              <a:ea typeface="Helvetica World"/>
              <a:cs typeface="Helvetica World"/>
              <a:sym typeface="Helvetica World"/>
            </a:endParaRPr>
          </a:p>
        </p:txBody>
      </p:sp>
      <p:sp>
        <p:nvSpPr>
          <p:cNvPr id="3" name="Freeform 3"/>
          <p:cNvSpPr/>
          <p:nvPr/>
        </p:nvSpPr>
        <p:spPr>
          <a:xfrm>
            <a:off x="15087600" y="800100"/>
            <a:ext cx="2960612" cy="1653921"/>
          </a:xfrm>
          <a:custGeom>
            <a:avLst/>
            <a:gdLst/>
            <a:ahLst/>
            <a:cxnLst/>
            <a:rect l="l" t="t" r="r" b="b"/>
            <a:pathLst>
              <a:path w="3646412" h="2370168">
                <a:moveTo>
                  <a:pt x="0" y="0"/>
                </a:moveTo>
                <a:lnTo>
                  <a:pt x="3646412" y="0"/>
                </a:lnTo>
                <a:lnTo>
                  <a:pt x="3646412" y="2370168"/>
                </a:lnTo>
                <a:lnTo>
                  <a:pt x="0" y="2370168"/>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GB" noProof="0" dirty="0"/>
          </a:p>
        </p:txBody>
      </p:sp>
      <p:sp>
        <p:nvSpPr>
          <p:cNvPr id="4" name="TextBox 4"/>
          <p:cNvSpPr txBox="1"/>
          <p:nvPr/>
        </p:nvSpPr>
        <p:spPr>
          <a:xfrm>
            <a:off x="512840" y="425638"/>
            <a:ext cx="16858349" cy="748923"/>
          </a:xfrm>
          <a:prstGeom prst="rect">
            <a:avLst/>
          </a:prstGeom>
        </p:spPr>
        <p:txBody>
          <a:bodyPr lIns="0" tIns="0" rIns="0" bIns="0" rtlCol="0" anchor="t">
            <a:spAutoFit/>
          </a:bodyPr>
          <a:lstStyle/>
          <a:p>
            <a:pPr algn="l">
              <a:lnSpc>
                <a:spcPts val="5832"/>
              </a:lnSpc>
            </a:pPr>
            <a:r>
              <a:rPr lang="en-GB" sz="5000" b="1" noProof="0" dirty="0">
                <a:solidFill>
                  <a:srgbClr val="FCB040"/>
                </a:solidFill>
                <a:latin typeface="Helvetica World Bold"/>
                <a:ea typeface="Helvetica World Bold"/>
                <a:cs typeface="Helvetica World Bold"/>
                <a:sym typeface="Helvetica World Bold"/>
              </a:rPr>
              <a:t>Emerging Technologies: </a:t>
            </a:r>
            <a:r>
              <a:rPr lang="en-GB" sz="5000" b="1" spc="-3" noProof="0" dirty="0">
                <a:solidFill>
                  <a:srgbClr val="FCB040"/>
                </a:solidFill>
                <a:latin typeface="Helvetica World Bold"/>
                <a:ea typeface="Helvetica World Bold"/>
                <a:cs typeface="Helvetica World Bold"/>
                <a:sym typeface="Helvetica World Bold"/>
              </a:rPr>
              <a:t>AI and Healthcare Data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91756" y="1722689"/>
            <a:ext cx="17149507" cy="7723717"/>
          </a:xfrm>
          <a:prstGeom prst="rect">
            <a:avLst/>
          </a:prstGeom>
        </p:spPr>
        <p:txBody>
          <a:bodyPr lIns="0" tIns="0" rIns="0" bIns="0" rtlCol="0" anchor="t">
            <a:spAutoFit/>
          </a:bodyPr>
          <a:lstStyle/>
          <a:p>
            <a:pPr algn="l">
              <a:lnSpc>
                <a:spcPts val="4319"/>
              </a:lnSpc>
            </a:pPr>
            <a:r>
              <a:rPr lang="en-GB" sz="3500" u="sng" spc="7" noProof="0" dirty="0">
                <a:solidFill>
                  <a:srgbClr val="283991"/>
                </a:solidFill>
                <a:latin typeface="Helvetica World"/>
                <a:ea typeface="Helvetica World"/>
                <a:cs typeface="Helvetica World"/>
                <a:sym typeface="Helvetica World"/>
              </a:rPr>
              <a:t>HIPAA: Health Insurance Portability and Accountability Act </a:t>
            </a:r>
          </a:p>
          <a:p>
            <a:pPr algn="l">
              <a:lnSpc>
                <a:spcPts val="4319"/>
              </a:lnSpc>
            </a:pPr>
            <a:endParaRPr lang="en-GB" sz="3500" spc="7" noProof="0" dirty="0">
              <a:solidFill>
                <a:srgbClr val="283991"/>
              </a:solidFill>
              <a:latin typeface="Helvetica World"/>
              <a:ea typeface="Helvetica World"/>
              <a:cs typeface="Helvetica World"/>
              <a:sym typeface="Helvetica World"/>
            </a:endParaRPr>
          </a:p>
          <a:p>
            <a:pPr algn="l">
              <a:lnSpc>
                <a:spcPts val="4319"/>
              </a:lnSpc>
            </a:pPr>
            <a:r>
              <a:rPr lang="en-GB" sz="3500" spc="7" noProof="0" dirty="0">
                <a:solidFill>
                  <a:srgbClr val="283991"/>
                </a:solidFill>
                <a:latin typeface="Helvetica World"/>
                <a:ea typeface="Helvetica World"/>
                <a:cs typeface="Helvetica World"/>
                <a:sym typeface="Helvetica World"/>
              </a:rPr>
              <a:t>Enacted on August 21st in 1996 to protect health information in the US.</a:t>
            </a:r>
          </a:p>
          <a:p>
            <a:pPr algn="l">
              <a:lnSpc>
                <a:spcPts val="4319"/>
              </a:lnSpc>
            </a:pPr>
            <a:endParaRPr lang="en-GB" sz="3500" spc="7" noProof="0" dirty="0">
              <a:solidFill>
                <a:srgbClr val="283991"/>
              </a:solidFill>
              <a:latin typeface="Helvetica World"/>
              <a:ea typeface="Helvetica World"/>
              <a:cs typeface="Helvetica World"/>
              <a:sym typeface="Helvetica World"/>
            </a:endParaRPr>
          </a:p>
          <a:p>
            <a:pPr algn="l">
              <a:lnSpc>
                <a:spcPts val="4319"/>
              </a:lnSpc>
            </a:pPr>
            <a:r>
              <a:rPr lang="en-GB" sz="3500" b="1" spc="7" noProof="0" dirty="0">
                <a:solidFill>
                  <a:srgbClr val="283991"/>
                </a:solidFill>
                <a:latin typeface="Helvetica World Bold"/>
                <a:ea typeface="Helvetica World Bold"/>
                <a:cs typeface="Helvetica World Bold"/>
                <a:sym typeface="Helvetica World Bold"/>
              </a:rPr>
              <a:t>Key Elements:</a:t>
            </a:r>
          </a:p>
          <a:p>
            <a:pPr marL="863599" lvl="1" indent="-431800" algn="l">
              <a:lnSpc>
                <a:spcPts val="4319"/>
              </a:lnSpc>
              <a:buFont typeface="Arial"/>
              <a:buChar char="•"/>
            </a:pPr>
            <a:r>
              <a:rPr lang="en-GB" sz="3500" spc="7" noProof="0" dirty="0">
                <a:solidFill>
                  <a:srgbClr val="283991"/>
                </a:solidFill>
                <a:latin typeface="Helvetica World"/>
                <a:ea typeface="Helvetica World"/>
                <a:cs typeface="Helvetica World"/>
                <a:sym typeface="Helvetica World"/>
              </a:rPr>
              <a:t>Privacy Rule: Ensures patient confidentiality.</a:t>
            </a:r>
          </a:p>
          <a:p>
            <a:pPr marL="863599" lvl="1" indent="-431800" algn="l">
              <a:lnSpc>
                <a:spcPts val="4319"/>
              </a:lnSpc>
              <a:buFont typeface="Arial"/>
              <a:buChar char="•"/>
            </a:pPr>
            <a:r>
              <a:rPr lang="en-GB" sz="3500" spc="7" noProof="0" dirty="0">
                <a:solidFill>
                  <a:srgbClr val="283991"/>
                </a:solidFill>
                <a:latin typeface="Helvetica World"/>
                <a:ea typeface="Helvetica World"/>
                <a:cs typeface="Helvetica World"/>
                <a:sym typeface="Helvetica World"/>
              </a:rPr>
              <a:t>Security Rule: Requires secure handling of electronic health information (e.g., encryption). </a:t>
            </a:r>
            <a:r>
              <a:rPr lang="en-GB" sz="3500" spc="7" noProof="0" dirty="0">
                <a:solidFill>
                  <a:srgbClr val="283991"/>
                </a:solidFill>
                <a:latin typeface="Helvetica World"/>
                <a:ea typeface="Helvetica World"/>
                <a:cs typeface="Helvetica World"/>
                <a:sym typeface="Helvetica World"/>
                <a:hlinkClick r:id="rId3"/>
              </a:rPr>
              <a:t>https://www.cdc.gov/phlp/php/resources/health-insurance-portability-and-accountability-act-of-1996-hipaa.html</a:t>
            </a:r>
            <a:r>
              <a:rPr lang="en-GB" sz="3500" spc="7" noProof="0" dirty="0">
                <a:solidFill>
                  <a:srgbClr val="283991"/>
                </a:solidFill>
                <a:latin typeface="Helvetica World"/>
                <a:ea typeface="Helvetica World"/>
                <a:cs typeface="Helvetica World"/>
                <a:sym typeface="Helvetica World"/>
              </a:rPr>
              <a:t> </a:t>
            </a:r>
          </a:p>
          <a:p>
            <a:pPr algn="l">
              <a:lnSpc>
                <a:spcPts val="4319"/>
              </a:lnSpc>
            </a:pPr>
            <a:endParaRPr lang="en-GB" sz="3500" spc="7" noProof="0" dirty="0">
              <a:solidFill>
                <a:srgbClr val="283991"/>
              </a:solidFill>
              <a:latin typeface="Helvetica World"/>
              <a:ea typeface="Helvetica World"/>
              <a:cs typeface="Helvetica World"/>
              <a:sym typeface="Helvetica World"/>
            </a:endParaRPr>
          </a:p>
          <a:p>
            <a:pPr algn="l">
              <a:lnSpc>
                <a:spcPts val="4319"/>
              </a:lnSpc>
            </a:pPr>
            <a:r>
              <a:rPr lang="en-GB" sz="3500" b="1" spc="7" noProof="0" dirty="0">
                <a:solidFill>
                  <a:srgbClr val="283991"/>
                </a:solidFill>
                <a:latin typeface="Helvetica World Bold"/>
                <a:ea typeface="Helvetica World Bold"/>
                <a:cs typeface="Helvetica World Bold"/>
                <a:sym typeface="Helvetica World Bold"/>
              </a:rPr>
              <a:t>Comparison to GDPR:</a:t>
            </a:r>
          </a:p>
          <a:p>
            <a:pPr marL="863599" lvl="1" indent="-431800" algn="l">
              <a:lnSpc>
                <a:spcPts val="4319"/>
              </a:lnSpc>
              <a:buFont typeface="Arial"/>
              <a:buChar char="•"/>
            </a:pPr>
            <a:r>
              <a:rPr lang="en-GB" sz="3500" spc="7" noProof="0" dirty="0">
                <a:solidFill>
                  <a:srgbClr val="FCB040"/>
                </a:solidFill>
                <a:latin typeface="Helvetica World"/>
                <a:ea typeface="Helvetica World"/>
                <a:cs typeface="Helvetica World"/>
                <a:sym typeface="Helvetica World"/>
              </a:rPr>
              <a:t>HIPAA</a:t>
            </a:r>
            <a:r>
              <a:rPr lang="en-GB" sz="3500" spc="7" noProof="0" dirty="0">
                <a:solidFill>
                  <a:srgbClr val="283991"/>
                </a:solidFill>
                <a:latin typeface="Helvetica World"/>
                <a:ea typeface="Helvetica World"/>
                <a:cs typeface="Helvetica World"/>
                <a:sym typeface="Helvetica World"/>
              </a:rPr>
              <a:t> applies </a:t>
            </a:r>
            <a:r>
              <a:rPr lang="en-GB" sz="3500" spc="7" noProof="0" dirty="0">
                <a:solidFill>
                  <a:srgbClr val="FCB040"/>
                </a:solidFill>
                <a:latin typeface="Helvetica World"/>
                <a:ea typeface="Helvetica World"/>
                <a:cs typeface="Helvetica World"/>
                <a:sym typeface="Helvetica World"/>
              </a:rPr>
              <a:t>only to the healthcare</a:t>
            </a:r>
            <a:r>
              <a:rPr lang="en-GB" sz="3500" spc="7" noProof="0" dirty="0">
                <a:solidFill>
                  <a:srgbClr val="283991"/>
                </a:solidFill>
                <a:latin typeface="Helvetica World"/>
                <a:ea typeface="Helvetica World"/>
                <a:cs typeface="Helvetica World"/>
                <a:sym typeface="Helvetica World"/>
              </a:rPr>
              <a:t> sector in the US, whereas </a:t>
            </a:r>
            <a:r>
              <a:rPr lang="en-GB" sz="3500" spc="7" noProof="0" dirty="0">
                <a:solidFill>
                  <a:srgbClr val="FCB040"/>
                </a:solidFill>
                <a:latin typeface="Helvetica World"/>
                <a:ea typeface="Helvetica World"/>
                <a:cs typeface="Helvetica World"/>
                <a:sym typeface="Helvetica World"/>
              </a:rPr>
              <a:t>GDPR</a:t>
            </a:r>
            <a:r>
              <a:rPr lang="en-GB" sz="3500" spc="7" noProof="0" dirty="0">
                <a:solidFill>
                  <a:srgbClr val="283991"/>
                </a:solidFill>
                <a:latin typeface="Helvetica World"/>
                <a:ea typeface="Helvetica World"/>
                <a:cs typeface="Helvetica World"/>
                <a:sym typeface="Helvetica World"/>
              </a:rPr>
              <a:t> protects </a:t>
            </a:r>
            <a:r>
              <a:rPr lang="en-GB" sz="3500" spc="7" noProof="0" dirty="0">
                <a:solidFill>
                  <a:srgbClr val="FCB040"/>
                </a:solidFill>
                <a:latin typeface="Helvetica World"/>
                <a:ea typeface="Helvetica World"/>
                <a:cs typeface="Helvetica World"/>
                <a:sym typeface="Helvetica World"/>
              </a:rPr>
              <a:t>all personal data, including health data, across </a:t>
            </a:r>
            <a:r>
              <a:rPr lang="en-GB" sz="3500" u="none" spc="7" noProof="0" dirty="0">
                <a:solidFill>
                  <a:srgbClr val="FCB040"/>
                </a:solidFill>
                <a:latin typeface="Helvetica World"/>
                <a:ea typeface="Helvetica World"/>
                <a:cs typeface="Helvetica World"/>
                <a:sym typeface="Helvetica World"/>
              </a:rPr>
              <a:t>all in</a:t>
            </a:r>
            <a:r>
              <a:rPr lang="en-GB" sz="3500" spc="7" noProof="0" dirty="0">
                <a:solidFill>
                  <a:srgbClr val="FCB040"/>
                </a:solidFill>
                <a:latin typeface="Helvetica World"/>
                <a:ea typeface="Helvetica World"/>
                <a:cs typeface="Helvetica World"/>
                <a:sym typeface="Helvetica World"/>
              </a:rPr>
              <a:t>du</a:t>
            </a:r>
            <a:r>
              <a:rPr lang="en-GB" sz="3500" u="none" spc="7" noProof="0" dirty="0">
                <a:solidFill>
                  <a:srgbClr val="FCB040"/>
                </a:solidFill>
                <a:latin typeface="Helvetica World"/>
                <a:ea typeface="Helvetica World"/>
                <a:cs typeface="Helvetica World"/>
                <a:sym typeface="Helvetica World"/>
              </a:rPr>
              <a:t>str</a:t>
            </a:r>
            <a:r>
              <a:rPr lang="en-GB" sz="3500" spc="7" noProof="0" dirty="0">
                <a:solidFill>
                  <a:srgbClr val="FCB040"/>
                </a:solidFill>
                <a:latin typeface="Helvetica World"/>
                <a:ea typeface="Helvetica World"/>
                <a:cs typeface="Helvetica World"/>
                <a:sym typeface="Helvetica World"/>
              </a:rPr>
              <a:t>i</a:t>
            </a:r>
            <a:r>
              <a:rPr lang="en-GB" sz="3500" u="none" spc="7" noProof="0" dirty="0">
                <a:solidFill>
                  <a:srgbClr val="FCB040"/>
                </a:solidFill>
                <a:latin typeface="Helvetica World"/>
                <a:ea typeface="Helvetica World"/>
                <a:cs typeface="Helvetica World"/>
                <a:sym typeface="Helvetica World"/>
              </a:rPr>
              <a:t>es </a:t>
            </a:r>
            <a:r>
              <a:rPr lang="en-GB" sz="3500" spc="7" noProof="0" dirty="0">
                <a:solidFill>
                  <a:srgbClr val="283991"/>
                </a:solidFill>
                <a:latin typeface="Helvetica World"/>
                <a:ea typeface="Helvetica World"/>
                <a:cs typeface="Helvetica World"/>
                <a:sym typeface="Helvetica World"/>
              </a:rPr>
              <a:t>in</a:t>
            </a:r>
            <a:r>
              <a:rPr lang="en-GB" sz="3500" u="none" spc="7" noProof="0" dirty="0">
                <a:solidFill>
                  <a:srgbClr val="283991"/>
                </a:solidFill>
                <a:latin typeface="Helvetica World"/>
                <a:ea typeface="Helvetica World"/>
                <a:cs typeface="Helvetica World"/>
                <a:sym typeface="Helvetica World"/>
              </a:rPr>
              <a:t> </a:t>
            </a:r>
            <a:r>
              <a:rPr lang="en-GB" sz="3500" spc="7" noProof="0" dirty="0">
                <a:solidFill>
                  <a:srgbClr val="283991"/>
                </a:solidFill>
                <a:latin typeface="Helvetica World"/>
                <a:ea typeface="Helvetica World"/>
                <a:cs typeface="Helvetica World"/>
                <a:sym typeface="Helvetica World"/>
              </a:rPr>
              <a:t>Eur</a:t>
            </a:r>
            <a:r>
              <a:rPr lang="en-GB" sz="3500" u="none" spc="7" noProof="0" dirty="0">
                <a:solidFill>
                  <a:srgbClr val="283991"/>
                </a:solidFill>
                <a:latin typeface="Helvetica World"/>
                <a:ea typeface="Helvetica World"/>
                <a:cs typeface="Helvetica World"/>
                <a:sym typeface="Helvetica World"/>
              </a:rPr>
              <a:t>ope</a:t>
            </a:r>
            <a:r>
              <a:rPr lang="en-GB" sz="3500" spc="7" noProof="0" dirty="0">
                <a:solidFill>
                  <a:srgbClr val="283991"/>
                </a:solidFill>
                <a:latin typeface="Helvetica World"/>
                <a:ea typeface="Helvetica World"/>
                <a:cs typeface="Helvetica World"/>
                <a:sym typeface="Helvetica World"/>
              </a:rPr>
              <a:t>.</a:t>
            </a:r>
          </a:p>
          <a:p>
            <a:pPr algn="l">
              <a:lnSpc>
                <a:spcPts val="4319"/>
              </a:lnSpc>
            </a:pPr>
            <a:endParaRPr lang="en-GB" sz="3999" spc="7" noProof="0" dirty="0">
              <a:solidFill>
                <a:srgbClr val="283991"/>
              </a:solidFill>
              <a:latin typeface="Helvetica World"/>
              <a:ea typeface="Helvetica World"/>
              <a:cs typeface="Helvetica World"/>
              <a:sym typeface="Helvetica World"/>
            </a:endParaRPr>
          </a:p>
        </p:txBody>
      </p:sp>
      <p:sp>
        <p:nvSpPr>
          <p:cNvPr id="3" name="TextBox 3"/>
          <p:cNvSpPr txBox="1"/>
          <p:nvPr/>
        </p:nvSpPr>
        <p:spPr>
          <a:xfrm>
            <a:off x="859468" y="531203"/>
            <a:ext cx="15590520" cy="748923"/>
          </a:xfrm>
          <a:prstGeom prst="rect">
            <a:avLst/>
          </a:prstGeom>
        </p:spPr>
        <p:txBody>
          <a:bodyPr lIns="0" tIns="0" rIns="0" bIns="0" rtlCol="0" anchor="t">
            <a:spAutoFit/>
          </a:bodyPr>
          <a:lstStyle/>
          <a:p>
            <a:pPr algn="l">
              <a:lnSpc>
                <a:spcPts val="5832"/>
              </a:lnSpc>
            </a:pPr>
            <a:r>
              <a:rPr lang="en-GB" sz="5000" b="1" noProof="0" dirty="0">
                <a:solidFill>
                  <a:srgbClr val="FCB040"/>
                </a:solidFill>
                <a:latin typeface="Helvetica World Bold"/>
                <a:ea typeface="Helvetica World Bold"/>
                <a:cs typeface="Helvetica World Bold"/>
                <a:sym typeface="Helvetica World Bold"/>
              </a:rPr>
              <a:t>HIPAA: Data Protection in the US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1146</Words>
  <Application>Microsoft Office PowerPoint</Application>
  <PresentationFormat>Custom</PresentationFormat>
  <Paragraphs>122</Paragraphs>
  <Slides>14</Slides>
  <Notes>12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Canva Sans Bold</vt:lpstr>
      <vt:lpstr>Arial</vt:lpstr>
      <vt:lpstr>Calibri</vt:lpstr>
      <vt:lpstr>Helvetica World</vt:lpstr>
      <vt:lpstr>Aptos</vt:lpstr>
      <vt:lpstr>Arimo</vt:lpstr>
      <vt:lpstr>Helvetica World Bold</vt:lpstr>
      <vt:lpstr>Arimo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RWD Module 5 </dc:title>
  <cp:lastModifiedBy>Mohsharif Nasrulloeva | EMSP</cp:lastModifiedBy>
  <cp:revision>10</cp:revision>
  <dcterms:created xsi:type="dcterms:W3CDTF">2006-08-16T00:00:00Z</dcterms:created>
  <dcterms:modified xsi:type="dcterms:W3CDTF">2025-05-26T14:03:46Z</dcterms:modified>
  <dc:identifier>DAGTROWl0TQ</dc:identifier>
</cp:coreProperties>
</file>