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18288000" cy="10287000"/>
  <p:notesSz cx="6858000" cy="9144000"/>
  <p:embeddedFontLst>
    <p:embeddedFont>
      <p:font typeface="Helvetica World" panose="020B0604020202020204" charset="-128"/>
      <p:regular r:id="rId17"/>
    </p:embeddedFont>
    <p:embeddedFont>
      <p:font typeface="Helvetica World Bold" panose="020B0604020202020204" charset="-128"/>
      <p:regular r:id="rId18"/>
    </p:embeddedFont>
    <p:embeddedFont>
      <p:font typeface="Arimo Bold" panose="020B0604020202020204" charset="0"/>
      <p:regular r:id="rId19"/>
      <p:bold r:id="rId20"/>
    </p:embeddedFont>
    <p:embeddedFont>
      <p:font typeface="Canva Sans Bold" panose="020B0604020202020204" charset="0"/>
      <p:regular r:id="rId21"/>
      <p:bold r:id="rId22"/>
    </p:embeddedFont>
    <p:embeddedFont>
      <p:font typeface="TT Small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66271" autoAdjust="0"/>
  </p:normalViewPr>
  <p:slideViewPr>
    <p:cSldViewPr>
      <p:cViewPr varScale="1">
        <p:scale>
          <a:sx n="42" d="100"/>
          <a:sy n="42" d="100"/>
        </p:scale>
        <p:origin x="18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664EE-06CE-438E-85F8-F9D9FAD76E30}"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A6444-BBD8-479C-8DBE-68E0490BE31A}" type="slidenum">
              <a:rPr lang="en-GB" smtClean="0"/>
              <a:t>‹#›</a:t>
            </a:fld>
            <a:endParaRPr lang="en-GB"/>
          </a:p>
        </p:txBody>
      </p:sp>
    </p:spTree>
    <p:extLst>
      <p:ext uri="{BB962C8B-B14F-4D97-AF65-F5344CB8AC3E}">
        <p14:creationId xmlns:p14="http://schemas.microsoft.com/office/powerpoint/2010/main" val="30780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1</a:t>
            </a:fld>
            <a:endParaRPr lang="en-GB"/>
          </a:p>
        </p:txBody>
      </p:sp>
    </p:spTree>
    <p:extLst>
      <p:ext uri="{BB962C8B-B14F-4D97-AF65-F5344CB8AC3E}">
        <p14:creationId xmlns:p14="http://schemas.microsoft.com/office/powerpoint/2010/main" val="255105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10</a:t>
            </a:fld>
            <a:endParaRPr lang="en-GB"/>
          </a:p>
        </p:txBody>
      </p:sp>
    </p:spTree>
    <p:extLst>
      <p:ext uri="{BB962C8B-B14F-4D97-AF65-F5344CB8AC3E}">
        <p14:creationId xmlns:p14="http://schemas.microsoft.com/office/powerpoint/2010/main" val="339823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11</a:t>
            </a:fld>
            <a:endParaRPr lang="en-GB"/>
          </a:p>
        </p:txBody>
      </p:sp>
    </p:spTree>
    <p:extLst>
      <p:ext uri="{BB962C8B-B14F-4D97-AF65-F5344CB8AC3E}">
        <p14:creationId xmlns:p14="http://schemas.microsoft.com/office/powerpoint/2010/main" val="187851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14</a:t>
            </a:fld>
            <a:endParaRPr lang="en-GB"/>
          </a:p>
        </p:txBody>
      </p:sp>
    </p:spTree>
    <p:extLst>
      <p:ext uri="{BB962C8B-B14F-4D97-AF65-F5344CB8AC3E}">
        <p14:creationId xmlns:p14="http://schemas.microsoft.com/office/powerpoint/2010/main" val="307809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2</a:t>
            </a:fld>
            <a:endParaRPr lang="en-GB"/>
          </a:p>
        </p:txBody>
      </p:sp>
    </p:spTree>
    <p:extLst>
      <p:ext uri="{BB962C8B-B14F-4D97-AF65-F5344CB8AC3E}">
        <p14:creationId xmlns:p14="http://schemas.microsoft.com/office/powerpoint/2010/main" val="97127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3</a:t>
            </a:fld>
            <a:endParaRPr lang="en-GB"/>
          </a:p>
        </p:txBody>
      </p:sp>
    </p:spTree>
    <p:extLst>
      <p:ext uri="{BB962C8B-B14F-4D97-AF65-F5344CB8AC3E}">
        <p14:creationId xmlns:p14="http://schemas.microsoft.com/office/powerpoint/2010/main" val="112063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4</a:t>
            </a:fld>
            <a:endParaRPr lang="en-GB"/>
          </a:p>
        </p:txBody>
      </p:sp>
    </p:spTree>
    <p:extLst>
      <p:ext uri="{BB962C8B-B14F-4D97-AF65-F5344CB8AC3E}">
        <p14:creationId xmlns:p14="http://schemas.microsoft.com/office/powerpoint/2010/main" val="44063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5</a:t>
            </a:fld>
            <a:endParaRPr lang="en-GB"/>
          </a:p>
        </p:txBody>
      </p:sp>
    </p:spTree>
    <p:extLst>
      <p:ext uri="{BB962C8B-B14F-4D97-AF65-F5344CB8AC3E}">
        <p14:creationId xmlns:p14="http://schemas.microsoft.com/office/powerpoint/2010/main" val="311552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6</a:t>
            </a:fld>
            <a:endParaRPr lang="en-GB"/>
          </a:p>
        </p:txBody>
      </p:sp>
    </p:spTree>
    <p:extLst>
      <p:ext uri="{BB962C8B-B14F-4D97-AF65-F5344CB8AC3E}">
        <p14:creationId xmlns:p14="http://schemas.microsoft.com/office/powerpoint/2010/main" val="47836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7</a:t>
            </a:fld>
            <a:endParaRPr lang="en-GB"/>
          </a:p>
        </p:txBody>
      </p:sp>
    </p:spTree>
    <p:extLst>
      <p:ext uri="{BB962C8B-B14F-4D97-AF65-F5344CB8AC3E}">
        <p14:creationId xmlns:p14="http://schemas.microsoft.com/office/powerpoint/2010/main" val="369076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8</a:t>
            </a:fld>
            <a:endParaRPr lang="en-GB"/>
          </a:p>
        </p:txBody>
      </p:sp>
    </p:spTree>
    <p:extLst>
      <p:ext uri="{BB962C8B-B14F-4D97-AF65-F5344CB8AC3E}">
        <p14:creationId xmlns:p14="http://schemas.microsoft.com/office/powerpoint/2010/main" val="167775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A6444-BBD8-479C-8DBE-68E0490BE31A}" type="slidenum">
              <a:rPr lang="en-GB" smtClean="0"/>
              <a:t>9</a:t>
            </a:fld>
            <a:endParaRPr lang="en-GB"/>
          </a:p>
        </p:txBody>
      </p:sp>
    </p:spTree>
    <p:extLst>
      <p:ext uri="{BB962C8B-B14F-4D97-AF65-F5344CB8AC3E}">
        <p14:creationId xmlns:p14="http://schemas.microsoft.com/office/powerpoint/2010/main" val="200494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hyperlink" Target="https://www.rheumatology.org.uk/improving-care/registers/ankylosing-spondylitis"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academic.oup.com/jamia/article/9/6/600/1036696?login=false" TargetMode="External"/><Relationship Id="rId5" Type="http://schemas.openxmlformats.org/officeDocument/2006/relationships/hyperlink" Target="https://www.health.harvard.edu/heart-health/do-fitness-trackers-really-help-people-move-more#:~:text=No%20long%2Dterm%20data%20yet,a%20person's%20behavior%2C%20she%20adds." TargetMode="External"/><Relationship Id="rId4" Type="http://schemas.openxmlformats.org/officeDocument/2006/relationships/hyperlink" Target="https://link.springer.com/article/10.1007/s10916-022-0189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rheumatology.org.uk/improving-care/registers/ankylosing-spondylit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link.springer.com/article/10.1007/s10916-022-01892-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health.harvard.edu/heart-health/do-fitness-trackers-really-help-people-move-more#:~:text=No%20long%2Dterm%20data%20yet,a%20person's%20behavior%2C%20she%20ad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994" y="840908"/>
            <a:ext cx="16863662" cy="8699030"/>
            <a:chOff x="0" y="0"/>
            <a:chExt cx="22484882" cy="11598706"/>
          </a:xfrm>
        </p:grpSpPr>
        <p:sp>
          <p:nvSpPr>
            <p:cNvPr id="3" name="Freeform 3"/>
            <p:cNvSpPr/>
            <p:nvPr/>
          </p:nvSpPr>
          <p:spPr>
            <a:xfrm>
              <a:off x="0" y="0"/>
              <a:ext cx="22484969" cy="11598656"/>
            </a:xfrm>
            <a:custGeom>
              <a:avLst/>
              <a:gdLst/>
              <a:ahLst/>
              <a:cxnLst/>
              <a:rect l="l" t="t" r="r" b="b"/>
              <a:pathLst>
                <a:path w="22484969" h="11598656">
                  <a:moveTo>
                    <a:pt x="0" y="2026285"/>
                  </a:moveTo>
                  <a:cubicBezTo>
                    <a:pt x="0" y="905637"/>
                    <a:pt x="918845" y="0"/>
                    <a:pt x="2048891" y="0"/>
                  </a:cubicBezTo>
                  <a:lnTo>
                    <a:pt x="20436078" y="0"/>
                  </a:lnTo>
                  <a:lnTo>
                    <a:pt x="20436078" y="139700"/>
                  </a:lnTo>
                  <a:lnTo>
                    <a:pt x="20436078" y="0"/>
                  </a:lnTo>
                  <a:cubicBezTo>
                    <a:pt x="21565997" y="0"/>
                    <a:pt x="22484969" y="905637"/>
                    <a:pt x="22484969" y="2026285"/>
                  </a:cubicBezTo>
                  <a:lnTo>
                    <a:pt x="22345269" y="2026285"/>
                  </a:lnTo>
                  <a:lnTo>
                    <a:pt x="22484969" y="2026285"/>
                  </a:lnTo>
                  <a:lnTo>
                    <a:pt x="22484969" y="9572371"/>
                  </a:lnTo>
                  <a:lnTo>
                    <a:pt x="22345269" y="9572371"/>
                  </a:lnTo>
                  <a:lnTo>
                    <a:pt x="22484969" y="9572371"/>
                  </a:lnTo>
                  <a:cubicBezTo>
                    <a:pt x="22484969" y="10693019"/>
                    <a:pt x="21566124" y="11598656"/>
                    <a:pt x="20436078" y="11598656"/>
                  </a:cubicBezTo>
                  <a:lnTo>
                    <a:pt x="20436078" y="11458956"/>
                  </a:lnTo>
                  <a:lnTo>
                    <a:pt x="20436078" y="11598656"/>
                  </a:lnTo>
                  <a:lnTo>
                    <a:pt x="2048891" y="11598656"/>
                  </a:lnTo>
                  <a:lnTo>
                    <a:pt x="2048891" y="11458956"/>
                  </a:lnTo>
                  <a:lnTo>
                    <a:pt x="2048891" y="11598656"/>
                  </a:lnTo>
                  <a:cubicBezTo>
                    <a:pt x="918845" y="11598656"/>
                    <a:pt x="0" y="10693019"/>
                    <a:pt x="0" y="9572371"/>
                  </a:cubicBezTo>
                  <a:lnTo>
                    <a:pt x="0" y="2026285"/>
                  </a:lnTo>
                  <a:lnTo>
                    <a:pt x="139700" y="2026285"/>
                  </a:lnTo>
                  <a:lnTo>
                    <a:pt x="0" y="2026285"/>
                  </a:lnTo>
                  <a:moveTo>
                    <a:pt x="279400" y="2026285"/>
                  </a:moveTo>
                  <a:lnTo>
                    <a:pt x="279400" y="9572371"/>
                  </a:lnTo>
                  <a:lnTo>
                    <a:pt x="139700" y="9572371"/>
                  </a:lnTo>
                  <a:lnTo>
                    <a:pt x="279400" y="9572371"/>
                  </a:lnTo>
                  <a:cubicBezTo>
                    <a:pt x="279400" y="10535539"/>
                    <a:pt x="1069975" y="11319256"/>
                    <a:pt x="2048891" y="11319256"/>
                  </a:cubicBezTo>
                  <a:lnTo>
                    <a:pt x="20436078" y="11319256"/>
                  </a:lnTo>
                  <a:cubicBezTo>
                    <a:pt x="21414867" y="11319256"/>
                    <a:pt x="22205569" y="10535539"/>
                    <a:pt x="22205569" y="9572371"/>
                  </a:cubicBezTo>
                  <a:lnTo>
                    <a:pt x="22205569" y="2026285"/>
                  </a:lnTo>
                  <a:cubicBezTo>
                    <a:pt x="22205569" y="1063117"/>
                    <a:pt x="21414994" y="279400"/>
                    <a:pt x="20436078" y="279400"/>
                  </a:cubicBezTo>
                  <a:lnTo>
                    <a:pt x="2048891" y="279400"/>
                  </a:lnTo>
                  <a:lnTo>
                    <a:pt x="2048891" y="139700"/>
                  </a:lnTo>
                  <a:lnTo>
                    <a:pt x="2048891" y="279400"/>
                  </a:lnTo>
                  <a:cubicBezTo>
                    <a:pt x="1069975" y="279400"/>
                    <a:pt x="279400" y="1063117"/>
                    <a:pt x="279400" y="2026285"/>
                  </a:cubicBezTo>
                  <a:close/>
                </a:path>
              </a:pathLst>
            </a:custGeom>
            <a:solidFill>
              <a:srgbClr val="283991"/>
            </a:solidFill>
          </p:spPr>
          <p:txBody>
            <a:bodyPr/>
            <a:lstStyle/>
            <a:p>
              <a:endParaRPr lang="en-GB" noProof="0" dirty="0"/>
            </a:p>
          </p:txBody>
        </p:sp>
      </p:grpSp>
      <p:sp>
        <p:nvSpPr>
          <p:cNvPr id="5" name="Freeform 5"/>
          <p:cNvSpPr/>
          <p:nvPr/>
        </p:nvSpPr>
        <p:spPr>
          <a:xfrm>
            <a:off x="2286000" y="2278148"/>
            <a:ext cx="13716000" cy="1540817"/>
          </a:xfrm>
          <a:custGeom>
            <a:avLst/>
            <a:gdLst/>
            <a:ahLst/>
            <a:cxnLst/>
            <a:rect l="l" t="t" r="r" b="b"/>
            <a:pathLst>
              <a:path w="18288000" h="2054423">
                <a:moveTo>
                  <a:pt x="0" y="0"/>
                </a:moveTo>
                <a:lnTo>
                  <a:pt x="18288000" y="0"/>
                </a:lnTo>
                <a:lnTo>
                  <a:pt x="18288000" y="2054423"/>
                </a:lnTo>
                <a:lnTo>
                  <a:pt x="0" y="2054423"/>
                </a:lnTo>
                <a:close/>
              </a:path>
            </a:pathLst>
          </a:custGeom>
          <a:solidFill>
            <a:srgbClr val="FFFFFF"/>
          </a:solidFill>
        </p:spPr>
        <p:txBody>
          <a:bodyPr/>
          <a:lstStyle/>
          <a:p>
            <a:endParaRPr lang="en-GB" noProof="0" dirty="0"/>
          </a:p>
        </p:txBody>
      </p:sp>
      <p:sp>
        <p:nvSpPr>
          <p:cNvPr id="7" name="Freeform 7"/>
          <p:cNvSpPr/>
          <p:nvPr/>
        </p:nvSpPr>
        <p:spPr>
          <a:xfrm>
            <a:off x="11582380" y="5665935"/>
            <a:ext cx="5033256" cy="3355504"/>
          </a:xfrm>
          <a:custGeom>
            <a:avLst/>
            <a:gdLst/>
            <a:ahLst/>
            <a:cxnLst/>
            <a:rect l="l" t="t" r="r" b="b"/>
            <a:pathLst>
              <a:path w="5033256" h="3355504">
                <a:moveTo>
                  <a:pt x="0" y="0"/>
                </a:moveTo>
                <a:lnTo>
                  <a:pt x="5033255" y="0"/>
                </a:lnTo>
                <a:lnTo>
                  <a:pt x="5033255" y="3355504"/>
                </a:lnTo>
                <a:lnTo>
                  <a:pt x="0" y="335550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8" name="TextBox 8"/>
          <p:cNvSpPr txBox="1"/>
          <p:nvPr/>
        </p:nvSpPr>
        <p:spPr>
          <a:xfrm>
            <a:off x="2650920" y="4343599"/>
            <a:ext cx="13533120" cy="2194560"/>
          </a:xfrm>
          <a:prstGeom prst="rect">
            <a:avLst/>
          </a:prstGeom>
        </p:spPr>
        <p:txBody>
          <a:bodyPr lIns="0" tIns="0" rIns="0" bIns="0" rtlCol="0" anchor="t">
            <a:spAutoFit/>
          </a:bodyPr>
          <a:lstStyle/>
          <a:p>
            <a:pPr algn="ctr">
              <a:lnSpc>
                <a:spcPts val="4319"/>
              </a:lnSpc>
            </a:pPr>
            <a:r>
              <a:rPr lang="en-GB" sz="3999" b="1" spc="7" noProof="0" dirty="0">
                <a:solidFill>
                  <a:srgbClr val="FCB040"/>
                </a:solidFill>
                <a:latin typeface="Canva Sans Bold"/>
                <a:ea typeface="Canva Sans Bold"/>
                <a:cs typeface="Canva Sans Bold"/>
                <a:sym typeface="Canva Sans Bold"/>
              </a:rPr>
              <a:t>Data Analysis in the Context of Registries: Examining Analytical Processes and the Importance of Data Quality</a:t>
            </a:r>
          </a:p>
          <a:p>
            <a:pPr algn="ctr">
              <a:lnSpc>
                <a:spcPts val="4319"/>
              </a:lnSpc>
            </a:pPr>
            <a:endParaRPr lang="en-GB" sz="3999" b="1" spc="7" noProof="0" dirty="0">
              <a:solidFill>
                <a:srgbClr val="FCB040"/>
              </a:solidFill>
              <a:latin typeface="Canva Sans Bold"/>
              <a:ea typeface="Canva Sans Bold"/>
              <a:cs typeface="Canva Sans Bold"/>
              <a:sym typeface="Canva Sans Bold"/>
            </a:endParaRPr>
          </a:p>
        </p:txBody>
      </p:sp>
      <p:sp>
        <p:nvSpPr>
          <p:cNvPr id="9" name="TextBox 6">
            <a:extLst>
              <a:ext uri="{FF2B5EF4-FFF2-40B4-BE49-F238E27FC236}">
                <a16:creationId xmlns:a16="http://schemas.microsoft.com/office/drawing/2014/main" id="{E96EB619-0299-0C55-9BA2-51E07FB7B4AD}"/>
              </a:ext>
            </a:extLst>
          </p:cNvPr>
          <p:cNvSpPr txBox="1"/>
          <p:nvPr/>
        </p:nvSpPr>
        <p:spPr>
          <a:xfrm>
            <a:off x="2286000" y="2026856"/>
            <a:ext cx="13716000" cy="1958078"/>
          </a:xfrm>
          <a:prstGeom prst="rect">
            <a:avLst/>
          </a:prstGeom>
        </p:spPr>
        <p:txBody>
          <a:bodyPr lIns="50800" tIns="50800" rIns="50800" bIns="50800" rtlCol="0" anchor="b"/>
          <a:lstStyle/>
          <a:p>
            <a:pPr algn="ctr">
              <a:lnSpc>
                <a:spcPts val="5832"/>
              </a:lnSpc>
            </a:pPr>
            <a:r>
              <a:rPr lang="en-GB" sz="3600" b="1" spc="-3" noProof="0" dirty="0">
                <a:solidFill>
                  <a:srgbClr val="283991"/>
                </a:solidFill>
                <a:latin typeface="Arimo Bold"/>
                <a:ea typeface="Arimo Bold"/>
                <a:cs typeface="Arimo Bold"/>
              </a:rPr>
              <a:t>Real-World Data: How Sharing and Analysis Can Benefit You</a:t>
            </a:r>
            <a:endParaRPr lang="en-GB" sz="3600" b="1" spc="-3" noProof="0" dirty="0">
              <a:solidFill>
                <a:srgbClr val="283991"/>
              </a:solidFill>
              <a:latin typeface="Arimo Bold"/>
              <a:ea typeface="Arimo Bold"/>
              <a:cs typeface="Arimo Bold"/>
              <a:sym typeface="Arimo Bold"/>
            </a:endParaRPr>
          </a:p>
          <a:p>
            <a:pPr algn="ctr">
              <a:lnSpc>
                <a:spcPts val="5832"/>
              </a:lnSpc>
            </a:pPr>
            <a:r>
              <a:rPr lang="en-GB" sz="3600" b="1" spc="-3" noProof="0" dirty="0">
                <a:solidFill>
                  <a:srgbClr val="283991"/>
                </a:solidFill>
                <a:latin typeface="Arimo Bold"/>
                <a:ea typeface="Arimo Bold"/>
                <a:cs typeface="Arimo Bold"/>
                <a:sym typeface="Arimo Bold"/>
              </a:rPr>
              <a:t>Session 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1714500"/>
            <a:ext cx="15537148" cy="7720062"/>
          </a:xfrm>
          <a:prstGeom prst="rect">
            <a:avLst/>
          </a:prstGeom>
        </p:spPr>
        <p:txBody>
          <a:bodyPr lIns="0" tIns="0" rIns="0" bIns="0" rtlCol="0" anchor="t">
            <a:spAutoFit/>
          </a:bodyPr>
          <a:lstStyle/>
          <a:p>
            <a:pPr marL="863599" lvl="1" indent="-431800" algn="l">
              <a:lnSpc>
                <a:spcPts val="4319"/>
              </a:lnSpc>
              <a:buFont typeface="Arial"/>
              <a:buChar char="•"/>
            </a:pPr>
            <a:r>
              <a:rPr lang="en-GB" sz="3500" noProof="0" dirty="0">
                <a:solidFill>
                  <a:srgbClr val="283991"/>
                </a:solidFill>
                <a:latin typeface="Arimo Bold"/>
                <a:ea typeface="Arimo Bold"/>
                <a:cs typeface="Arimo Bold"/>
                <a:sym typeface="Arimo Bold"/>
              </a:rPr>
              <a:t>Patient Registries are crucial for gathering real-world data.</a:t>
            </a:r>
          </a:p>
          <a:p>
            <a:pPr algn="l">
              <a:lnSpc>
                <a:spcPts val="4319"/>
              </a:lnSpc>
            </a:pPr>
            <a:endParaRPr lang="en-GB" sz="3500" noProof="0" dirty="0">
              <a:solidFill>
                <a:srgbClr val="283991"/>
              </a:solidFill>
              <a:latin typeface="Arimo Bold"/>
              <a:ea typeface="Arimo Bold"/>
              <a:cs typeface="Arimo Bold"/>
              <a:sym typeface="Arimo Bold"/>
            </a:endParaRPr>
          </a:p>
          <a:p>
            <a:pPr marL="863599" lvl="1" indent="-431800" algn="l">
              <a:lnSpc>
                <a:spcPts val="4319"/>
              </a:lnSpc>
              <a:buFont typeface="Arial"/>
              <a:buChar char="•"/>
            </a:pPr>
            <a:r>
              <a:rPr lang="en-GB" sz="3500" noProof="0" dirty="0">
                <a:solidFill>
                  <a:srgbClr val="283991"/>
                </a:solidFill>
                <a:latin typeface="Arimo Bold"/>
                <a:ea typeface="Arimo Bold"/>
                <a:cs typeface="Arimo Bold"/>
                <a:sym typeface="Arimo Bold"/>
              </a:rPr>
              <a:t>Types of Analysis: Descriptive, Diagnostic, Predictive, and Prescriptive—each contributing unique insights.</a:t>
            </a:r>
          </a:p>
          <a:p>
            <a:pPr algn="l">
              <a:lnSpc>
                <a:spcPts val="4319"/>
              </a:lnSpc>
            </a:pPr>
            <a:endParaRPr lang="en-GB" sz="3500" noProof="0" dirty="0">
              <a:solidFill>
                <a:srgbClr val="283991"/>
              </a:solidFill>
              <a:latin typeface="Arimo Bold"/>
              <a:ea typeface="Arimo Bold"/>
              <a:cs typeface="Arimo Bold"/>
              <a:sym typeface="Arimo Bold"/>
            </a:endParaRPr>
          </a:p>
          <a:p>
            <a:pPr marL="863599" lvl="1" indent="-431800" algn="l">
              <a:lnSpc>
                <a:spcPts val="4319"/>
              </a:lnSpc>
              <a:buFont typeface="Arial"/>
              <a:buChar char="•"/>
            </a:pPr>
            <a:r>
              <a:rPr lang="en-GB" sz="3500" noProof="0" dirty="0">
                <a:solidFill>
                  <a:srgbClr val="283991"/>
                </a:solidFill>
                <a:latin typeface="Arimo Bold"/>
                <a:ea typeface="Arimo Bold"/>
                <a:cs typeface="Arimo Bold"/>
                <a:sym typeface="Arimo Bold"/>
              </a:rPr>
              <a:t>Statistical Methods: Regression, Survival, and Machine Learning help interpret complex data.</a:t>
            </a:r>
          </a:p>
          <a:p>
            <a:pPr algn="l">
              <a:lnSpc>
                <a:spcPts val="4319"/>
              </a:lnSpc>
            </a:pPr>
            <a:endParaRPr lang="en-GB" sz="3500" noProof="0" dirty="0">
              <a:solidFill>
                <a:srgbClr val="283991"/>
              </a:solidFill>
              <a:latin typeface="Arimo Bold"/>
              <a:ea typeface="Arimo Bold"/>
              <a:cs typeface="Arimo Bold"/>
              <a:sym typeface="Arimo Bold"/>
            </a:endParaRPr>
          </a:p>
          <a:p>
            <a:pPr marL="863599" lvl="1" indent="-431800" algn="l">
              <a:lnSpc>
                <a:spcPts val="4319"/>
              </a:lnSpc>
              <a:buFont typeface="Arial"/>
              <a:buChar char="•"/>
            </a:pPr>
            <a:r>
              <a:rPr lang="en-GB" sz="3500" noProof="0" dirty="0">
                <a:solidFill>
                  <a:srgbClr val="283991"/>
                </a:solidFill>
                <a:latin typeface="Arimo Bold"/>
                <a:ea typeface="Arimo Bold"/>
                <a:cs typeface="Arimo Bold"/>
                <a:sym typeface="Arimo Bold"/>
              </a:rPr>
              <a:t>Data Quality is vital for reliable analytical results; accuracy, consistency, and completeness must be prioritised.</a:t>
            </a:r>
          </a:p>
          <a:p>
            <a:pPr algn="l">
              <a:lnSpc>
                <a:spcPts val="4319"/>
              </a:lnSpc>
            </a:pPr>
            <a:endParaRPr lang="en-GB" sz="3500" noProof="0" dirty="0">
              <a:solidFill>
                <a:srgbClr val="283991"/>
              </a:solidFill>
              <a:latin typeface="Arimo Bold"/>
              <a:ea typeface="Arimo Bold"/>
              <a:cs typeface="Arimo Bold"/>
              <a:sym typeface="Arimo Bold"/>
            </a:endParaRPr>
          </a:p>
          <a:p>
            <a:pPr marL="863599" lvl="1" indent="-431800" algn="l">
              <a:lnSpc>
                <a:spcPts val="4319"/>
              </a:lnSpc>
              <a:buFont typeface="Arial"/>
              <a:buChar char="•"/>
            </a:pPr>
            <a:r>
              <a:rPr lang="en-GB" sz="3500" noProof="0" dirty="0">
                <a:solidFill>
                  <a:srgbClr val="283991"/>
                </a:solidFill>
                <a:latin typeface="Arimo Bold"/>
                <a:ea typeface="Arimo Bold"/>
                <a:cs typeface="Arimo Bold"/>
                <a:sym typeface="Arimo Bold"/>
              </a:rPr>
              <a:t>Challenges: Bias, Missing Data, and Complexity pose hurdles that need to be addressed.</a:t>
            </a:r>
          </a:p>
          <a:p>
            <a:pPr algn="l">
              <a:lnSpc>
                <a:spcPts val="4319"/>
              </a:lnSpc>
              <a:spcBef>
                <a:spcPct val="0"/>
              </a:spcBef>
            </a:pPr>
            <a:endParaRPr lang="en-GB" sz="3999" b="1" noProof="0" dirty="0">
              <a:solidFill>
                <a:srgbClr val="283991"/>
              </a:solidFill>
              <a:latin typeface="Arimo Bold"/>
              <a:ea typeface="Arimo Bold"/>
              <a:cs typeface="Arimo Bold"/>
              <a:sym typeface="Arimo Bold"/>
            </a:endParaRPr>
          </a:p>
        </p:txBody>
      </p:sp>
      <p:sp>
        <p:nvSpPr>
          <p:cNvPr id="3" name="TextBox 3"/>
          <p:cNvSpPr txBox="1"/>
          <p:nvPr/>
        </p:nvSpPr>
        <p:spPr>
          <a:xfrm>
            <a:off x="764300" y="387446"/>
            <a:ext cx="15990222" cy="748988"/>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Summary</a:t>
            </a:r>
            <a:r>
              <a:rPr lang="en-GB" sz="5400" b="1" spc="-3" noProof="0" dirty="0">
                <a:solidFill>
                  <a:srgbClr val="FCB040"/>
                </a:solidFill>
                <a:latin typeface="Helvetica World Bold"/>
                <a:ea typeface="Helvetica World Bold"/>
                <a:cs typeface="Helvetica World Bold"/>
                <a:sym typeface="Helvetica World Bold"/>
              </a:rPr>
              <a:t> </a:t>
            </a:r>
          </a:p>
        </p:txBody>
      </p:sp>
      <p:sp>
        <p:nvSpPr>
          <p:cNvPr id="5" name="Freeform 2">
            <a:extLst>
              <a:ext uri="{FF2B5EF4-FFF2-40B4-BE49-F238E27FC236}">
                <a16:creationId xmlns:a16="http://schemas.microsoft.com/office/drawing/2014/main" id="{471D0B6E-373B-D4F7-ABF9-09F31F99F703}"/>
              </a:ext>
            </a:extLst>
          </p:cNvPr>
          <p:cNvSpPr/>
          <p:nvPr/>
        </p:nvSpPr>
        <p:spPr>
          <a:xfrm>
            <a:off x="15468600" y="241536"/>
            <a:ext cx="2625489" cy="1772481"/>
          </a:xfrm>
          <a:custGeom>
            <a:avLst/>
            <a:gdLst/>
            <a:ahLst/>
            <a:cxnLst/>
            <a:rect l="l" t="t" r="r" b="b"/>
            <a:pathLst>
              <a:path w="3768489" h="2179443">
                <a:moveTo>
                  <a:pt x="0" y="0"/>
                </a:moveTo>
                <a:lnTo>
                  <a:pt x="3768489" y="0"/>
                </a:lnTo>
                <a:lnTo>
                  <a:pt x="3768489" y="2179443"/>
                </a:lnTo>
                <a:lnTo>
                  <a:pt x="0" y="217944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pic>
        <p:nvPicPr>
          <p:cNvPr id="6" name="Grafik 5">
            <a:extLst>
              <a:ext uri="{FF2B5EF4-FFF2-40B4-BE49-F238E27FC236}">
                <a16:creationId xmlns:a16="http://schemas.microsoft.com/office/drawing/2014/main" id="{67EC2BE4-D585-7AE7-F1EF-E160EA1DC2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62656" y="2791891"/>
            <a:ext cx="2675442" cy="1772481"/>
          </a:xfrm>
          <a:prstGeom prst="rect">
            <a:avLst/>
          </a:prstGeom>
        </p:spPr>
      </p:pic>
      <p:pic>
        <p:nvPicPr>
          <p:cNvPr id="7" name="Grafik 6">
            <a:extLst>
              <a:ext uri="{FF2B5EF4-FFF2-40B4-BE49-F238E27FC236}">
                <a16:creationId xmlns:a16="http://schemas.microsoft.com/office/drawing/2014/main" id="{AC24DB24-00F6-A360-F70C-59D1FAC15E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5569" y="5078712"/>
            <a:ext cx="2675443" cy="1822646"/>
          </a:xfrm>
          <a:prstGeom prst="rect">
            <a:avLst/>
          </a:prstGeom>
        </p:spPr>
      </p:pic>
      <p:sp>
        <p:nvSpPr>
          <p:cNvPr id="8" name="Freeform 3">
            <a:extLst>
              <a:ext uri="{FF2B5EF4-FFF2-40B4-BE49-F238E27FC236}">
                <a16:creationId xmlns:a16="http://schemas.microsoft.com/office/drawing/2014/main" id="{70C508B1-6226-A494-A825-8DCEA4D893AA}"/>
              </a:ext>
            </a:extLst>
          </p:cNvPr>
          <p:cNvSpPr/>
          <p:nvPr/>
        </p:nvSpPr>
        <p:spPr>
          <a:xfrm>
            <a:off x="15475569" y="7293856"/>
            <a:ext cx="2625490" cy="1269873"/>
          </a:xfrm>
          <a:custGeom>
            <a:avLst/>
            <a:gdLst/>
            <a:ahLst/>
            <a:cxnLst/>
            <a:rect l="l" t="t" r="r" b="b"/>
            <a:pathLst>
              <a:path w="4520070" h="2009548">
                <a:moveTo>
                  <a:pt x="0" y="0"/>
                </a:moveTo>
                <a:lnTo>
                  <a:pt x="4520070" y="0"/>
                </a:lnTo>
                <a:lnTo>
                  <a:pt x="4520070" y="2009548"/>
                </a:lnTo>
                <a:lnTo>
                  <a:pt x="0" y="2009548"/>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105400" y="1943100"/>
            <a:ext cx="5943600" cy="4876800"/>
          </a:xfrm>
          <a:custGeom>
            <a:avLst/>
            <a:gdLst/>
            <a:ahLst/>
            <a:cxnLst/>
            <a:rect l="l" t="t" r="r" b="b"/>
            <a:pathLst>
              <a:path w="3131685" h="2219581">
                <a:moveTo>
                  <a:pt x="0" y="0"/>
                </a:moveTo>
                <a:lnTo>
                  <a:pt x="3131685" y="0"/>
                </a:lnTo>
                <a:lnTo>
                  <a:pt x="3131685" y="2219581"/>
                </a:lnTo>
                <a:lnTo>
                  <a:pt x="0" y="22195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4" name="TextBox 4"/>
          <p:cNvSpPr txBox="1"/>
          <p:nvPr/>
        </p:nvSpPr>
        <p:spPr>
          <a:xfrm>
            <a:off x="1028700" y="639890"/>
            <a:ext cx="15990222"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Quiz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55852" y="283968"/>
            <a:ext cx="4267748" cy="2843387"/>
          </a:xfrm>
          <a:custGeom>
            <a:avLst/>
            <a:gdLst/>
            <a:ahLst/>
            <a:cxnLst/>
            <a:rect l="l" t="t" r="r" b="b"/>
            <a:pathLst>
              <a:path w="4267748" h="2843387">
                <a:moveTo>
                  <a:pt x="0" y="0"/>
                </a:moveTo>
                <a:lnTo>
                  <a:pt x="4267748" y="0"/>
                </a:lnTo>
                <a:lnTo>
                  <a:pt x="4267748" y="2843387"/>
                </a:lnTo>
                <a:lnTo>
                  <a:pt x="0" y="284338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1028700" y="639890"/>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Further Readings </a:t>
            </a:r>
          </a:p>
        </p:txBody>
      </p:sp>
      <p:sp>
        <p:nvSpPr>
          <p:cNvPr id="5" name="TextBox 5"/>
          <p:cNvSpPr txBox="1"/>
          <p:nvPr/>
        </p:nvSpPr>
        <p:spPr>
          <a:xfrm>
            <a:off x="763299" y="3483277"/>
            <a:ext cx="16994900" cy="4750083"/>
          </a:xfrm>
          <a:prstGeom prst="rect">
            <a:avLst/>
          </a:prstGeom>
        </p:spPr>
        <p:txBody>
          <a:bodyPr lIns="0" tIns="0" rIns="0" bIns="0" rtlCol="0" anchor="t">
            <a:spAutoFit/>
          </a:bodyPr>
          <a:lstStyle/>
          <a:p>
            <a:pPr algn="l">
              <a:lnSpc>
                <a:spcPts val="3671"/>
              </a:lnSpc>
            </a:pPr>
            <a:r>
              <a:rPr lang="en-US" sz="3500" dirty="0">
                <a:solidFill>
                  <a:srgbClr val="283991"/>
                </a:solidFill>
                <a:latin typeface="Helvetica World"/>
                <a:ea typeface="Helvetica World"/>
                <a:cs typeface="Helvetica World"/>
                <a:sym typeface="Helvetica World"/>
              </a:rPr>
              <a:t>Slide 2: </a:t>
            </a:r>
            <a:r>
              <a:rPr lang="en-US" sz="3500" u="sng" dirty="0">
                <a:solidFill>
                  <a:srgbClr val="283991"/>
                </a:solidFill>
                <a:latin typeface="Helvetica World"/>
                <a:ea typeface="Helvetica World"/>
                <a:cs typeface="Helvetica World"/>
                <a:sym typeface="Helvetica World"/>
                <a:hlinkClick r:id="rId3" tooltip="https://www.rheumatology.org.uk/improving-care/registers/ankylosing-spondylitis"/>
              </a:rPr>
              <a:t>the British Society for Rheumatology - Ankylosing Spondylitis Register</a:t>
            </a:r>
            <a:r>
              <a:rPr lang="en-US" sz="3500" dirty="0">
                <a:solidFill>
                  <a:srgbClr val="283991"/>
                </a:solidFill>
                <a:latin typeface="Helvetica World"/>
                <a:ea typeface="Helvetica World"/>
                <a:cs typeface="Helvetica World"/>
                <a:sym typeface="Helvetica World"/>
              </a:rPr>
              <a:t> </a:t>
            </a:r>
          </a:p>
          <a:p>
            <a:pPr algn="l">
              <a:lnSpc>
                <a:spcPts val="3671"/>
              </a:lnSpc>
            </a:pPr>
            <a:endParaRPr lang="en-US" sz="3500" dirty="0">
              <a:solidFill>
                <a:srgbClr val="283991"/>
              </a:solidFill>
              <a:latin typeface="Helvetica World"/>
              <a:ea typeface="Helvetica World"/>
              <a:cs typeface="Helvetica World"/>
              <a:sym typeface="Helvetica World"/>
            </a:endParaRPr>
          </a:p>
          <a:p>
            <a:pPr algn="l">
              <a:lnSpc>
                <a:spcPts val="3671"/>
              </a:lnSpc>
            </a:pPr>
            <a:r>
              <a:rPr lang="en-US" sz="3500" dirty="0">
                <a:solidFill>
                  <a:srgbClr val="283991"/>
                </a:solidFill>
                <a:latin typeface="Helvetica World"/>
                <a:ea typeface="Helvetica World"/>
                <a:cs typeface="Helvetica World"/>
                <a:sym typeface="Helvetica World"/>
              </a:rPr>
              <a:t>Slide 8: Springer: </a:t>
            </a:r>
            <a:r>
              <a:rPr lang="en-US" sz="3500" u="sng" dirty="0">
                <a:solidFill>
                  <a:srgbClr val="283991"/>
                </a:solidFill>
                <a:latin typeface="Helvetica World"/>
                <a:ea typeface="Helvetica World"/>
                <a:cs typeface="Helvetica World"/>
                <a:sym typeface="Helvetica World"/>
                <a:hlinkClick r:id="rId4" tooltip="https://link.springer.com/article/10.1007/s10916-022-01892-2"/>
              </a:rPr>
              <a:t>Automating the process to detect inconsistencies in patient records</a:t>
            </a:r>
          </a:p>
          <a:p>
            <a:pPr algn="l">
              <a:lnSpc>
                <a:spcPts val="3671"/>
              </a:lnSpc>
            </a:pPr>
            <a:endParaRPr lang="en-US" sz="3500" u="sng" dirty="0">
              <a:solidFill>
                <a:srgbClr val="283991"/>
              </a:solidFill>
              <a:latin typeface="Helvetica World"/>
              <a:ea typeface="Helvetica World"/>
              <a:cs typeface="Helvetica World"/>
              <a:sym typeface="Helvetica World"/>
              <a:hlinkClick r:id="rId4" tooltip="https://link.springer.com/article/10.1007/s10916-022-01892-2"/>
            </a:endParaRPr>
          </a:p>
          <a:p>
            <a:pPr algn="l">
              <a:lnSpc>
                <a:spcPts val="3671"/>
              </a:lnSpc>
            </a:pPr>
            <a:r>
              <a:rPr lang="en-US" sz="3500" dirty="0">
                <a:solidFill>
                  <a:srgbClr val="283991"/>
                </a:solidFill>
                <a:latin typeface="Helvetica World"/>
                <a:ea typeface="Helvetica World"/>
                <a:cs typeface="Helvetica World"/>
                <a:sym typeface="Helvetica World"/>
              </a:rPr>
              <a:t>Slide 9: </a:t>
            </a:r>
            <a:r>
              <a:rPr lang="en-US" sz="3500" u="sng" dirty="0">
                <a:solidFill>
                  <a:srgbClr val="283991"/>
                </a:solidFill>
                <a:latin typeface="Helvetica World"/>
                <a:ea typeface="Helvetica World"/>
                <a:cs typeface="Helvetica World"/>
                <a:sym typeface="Helvetica World"/>
                <a:hlinkClick r:id="rId5" tooltip="https://www.health.harvard.edu/heart-health/do-fitness-trackers-really-help-people-move-more#:~:text=No%20long%2Dterm%20data%20yet,a%20person's%20behavior%2C%20she%20adds."/>
              </a:rPr>
              <a:t>Harvard Medical School: Do fitness trackers really help people move more?</a:t>
            </a:r>
          </a:p>
          <a:p>
            <a:pPr algn="l">
              <a:lnSpc>
                <a:spcPts val="3671"/>
              </a:lnSpc>
            </a:pPr>
            <a:endParaRPr lang="en-US" sz="3500" u="sng" dirty="0">
              <a:solidFill>
                <a:srgbClr val="283991"/>
              </a:solidFill>
              <a:latin typeface="Helvetica World"/>
              <a:ea typeface="Helvetica World"/>
              <a:cs typeface="Helvetica World"/>
              <a:sym typeface="Helvetica World"/>
              <a:hlinkClick r:id="rId5" tooltip="https://www.health.harvard.edu/heart-health/do-fitness-trackers-really-help-people-move-more#:~:text=No%20long%2Dterm%20data%20yet,a%20person's%20behavior%2C%20she%20adds."/>
            </a:endParaRPr>
          </a:p>
          <a:p>
            <a:pPr algn="l">
              <a:lnSpc>
                <a:spcPts val="3671"/>
              </a:lnSpc>
            </a:pPr>
            <a:endParaRPr lang="en-US" sz="3500" u="sng" dirty="0">
              <a:solidFill>
                <a:srgbClr val="283991"/>
              </a:solidFill>
              <a:latin typeface="Helvetica World"/>
              <a:ea typeface="Helvetica World"/>
              <a:cs typeface="Helvetica World"/>
              <a:sym typeface="Helvetica World"/>
              <a:hlinkClick r:id="rId5" tooltip="https://www.health.harvard.edu/heart-health/do-fitness-trackers-really-help-people-move-more#:~:text=No%20long%2Dterm%20data%20yet,a%20person's%20behavior%2C%20she%20adds."/>
            </a:endParaRPr>
          </a:p>
          <a:p>
            <a:pPr algn="l">
              <a:lnSpc>
                <a:spcPts val="3671"/>
              </a:lnSpc>
            </a:pPr>
            <a:r>
              <a:rPr lang="en-US" sz="3500" dirty="0">
                <a:solidFill>
                  <a:srgbClr val="283991"/>
                </a:solidFill>
                <a:latin typeface="Helvetica World"/>
                <a:ea typeface="Helvetica World"/>
                <a:cs typeface="Helvetica World"/>
                <a:sym typeface="Helvetica World"/>
              </a:rPr>
              <a:t>Additional Info: </a:t>
            </a:r>
          </a:p>
          <a:p>
            <a:pPr algn="l">
              <a:lnSpc>
                <a:spcPts val="3671"/>
              </a:lnSpc>
            </a:pPr>
            <a:r>
              <a:rPr lang="en-US" sz="3500" u="sng" dirty="0">
                <a:solidFill>
                  <a:srgbClr val="283991"/>
                </a:solidFill>
                <a:latin typeface="Helvetica World"/>
                <a:ea typeface="Helvetica World"/>
                <a:cs typeface="Helvetica World"/>
                <a:sym typeface="Helvetica World"/>
                <a:hlinkClick r:id="rId6"/>
              </a:rPr>
              <a:t>Defining and Improving Data Quality in Medical Registries: A Literature Review, Case Study, and Generic Framework  </a:t>
            </a:r>
            <a:endParaRPr lang="en-US" sz="3500" u="sng" dirty="0">
              <a:solidFill>
                <a:srgbClr val="283991"/>
              </a:solidFill>
              <a:latin typeface="Helvetica World"/>
              <a:ea typeface="Helvetica World"/>
              <a:cs typeface="Helvetica World"/>
              <a:sym typeface="Helvetica Wor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1600" y="2710451"/>
            <a:ext cx="14232091" cy="2885405"/>
          </a:xfrm>
          <a:prstGeom prst="rect">
            <a:avLst/>
          </a:prstGeom>
        </p:spPr>
        <p:txBody>
          <a:bodyPr lIns="0" tIns="0" rIns="0" bIns="0" rtlCol="0" anchor="t">
            <a:spAutoFit/>
          </a:bodyPr>
          <a:lstStyle/>
          <a:p>
            <a:pPr algn="just">
              <a:lnSpc>
                <a:spcPts val="4536"/>
              </a:lnSpc>
            </a:pPr>
            <a:r>
              <a:rPr lang="en-US" sz="3500" dirty="0">
                <a:solidFill>
                  <a:srgbClr val="283991"/>
                </a:solidFill>
                <a:latin typeface="Helvetica World"/>
                <a:ea typeface="Helvetica World"/>
                <a:cs typeface="Helvetica World"/>
                <a:sym typeface="Helvetica World"/>
              </a:rPr>
              <a:t>How can improving data quality in registries enhance the reliability of analytical results in your field?</a:t>
            </a:r>
          </a:p>
          <a:p>
            <a:pPr algn="just">
              <a:lnSpc>
                <a:spcPts val="4536"/>
              </a:lnSpc>
            </a:pPr>
            <a:endParaRPr lang="en-US" sz="3500" dirty="0">
              <a:solidFill>
                <a:srgbClr val="283991"/>
              </a:solidFill>
              <a:latin typeface="Helvetica World"/>
              <a:ea typeface="Helvetica World"/>
              <a:cs typeface="Helvetica World"/>
              <a:sym typeface="Helvetica World"/>
            </a:endParaRPr>
          </a:p>
          <a:p>
            <a:pPr marL="906780" lvl="1" indent="-453390" algn="just">
              <a:lnSpc>
                <a:spcPts val="4536"/>
              </a:lnSpc>
              <a:buFont typeface="Arial"/>
              <a:buChar char="•"/>
            </a:pPr>
            <a:r>
              <a:rPr lang="en-US" sz="3500" dirty="0">
                <a:solidFill>
                  <a:srgbClr val="283991"/>
                </a:solidFill>
                <a:latin typeface="Helvetica World"/>
                <a:ea typeface="Helvetica World"/>
                <a:cs typeface="Helvetica World"/>
                <a:sym typeface="Helvetica World"/>
              </a:rPr>
              <a:t>There is no wrong or right answer </a:t>
            </a:r>
          </a:p>
          <a:p>
            <a:pPr algn="just">
              <a:lnSpc>
                <a:spcPts val="4536"/>
              </a:lnSpc>
            </a:pPr>
            <a:endParaRPr lang="en-US" sz="4200" dirty="0">
              <a:solidFill>
                <a:srgbClr val="283991"/>
              </a:solidFill>
              <a:latin typeface="Helvetica World"/>
              <a:ea typeface="Helvetica World"/>
              <a:cs typeface="Helvetica World"/>
              <a:sym typeface="Helvetica World"/>
            </a:endParaRPr>
          </a:p>
        </p:txBody>
      </p:sp>
      <p:sp>
        <p:nvSpPr>
          <p:cNvPr id="3" name="Freeform 3"/>
          <p:cNvSpPr/>
          <p:nvPr/>
        </p:nvSpPr>
        <p:spPr>
          <a:xfrm>
            <a:off x="15359393" y="475660"/>
            <a:ext cx="2133406" cy="2263560"/>
          </a:xfrm>
          <a:custGeom>
            <a:avLst/>
            <a:gdLst/>
            <a:ahLst/>
            <a:cxnLst/>
            <a:rect l="l" t="t" r="r" b="b"/>
            <a:pathLst>
              <a:path w="2133406" h="2263560">
                <a:moveTo>
                  <a:pt x="0" y="0"/>
                </a:moveTo>
                <a:lnTo>
                  <a:pt x="2133406" y="0"/>
                </a:lnTo>
                <a:lnTo>
                  <a:pt x="2133406" y="2263560"/>
                </a:lnTo>
                <a:lnTo>
                  <a:pt x="0" y="2263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355970" y="8056441"/>
            <a:ext cx="2550153" cy="1963618"/>
          </a:xfrm>
          <a:custGeom>
            <a:avLst/>
            <a:gdLst/>
            <a:ahLst/>
            <a:cxnLst/>
            <a:rect l="l" t="t" r="r" b="b"/>
            <a:pathLst>
              <a:path w="2550153" h="1963618">
                <a:moveTo>
                  <a:pt x="0" y="0"/>
                </a:moveTo>
                <a:lnTo>
                  <a:pt x="2550153" y="0"/>
                </a:lnTo>
                <a:lnTo>
                  <a:pt x="2550153" y="1963618"/>
                </a:lnTo>
                <a:lnTo>
                  <a:pt x="0" y="1963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734182" y="772669"/>
            <a:ext cx="15970849" cy="748988"/>
          </a:xfrm>
          <a:prstGeom prst="rect">
            <a:avLst/>
          </a:prstGeom>
        </p:spPr>
        <p:txBody>
          <a:bodyPr wrap="square"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Reflective Question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147" y="372126"/>
            <a:ext cx="17268510" cy="9542748"/>
            <a:chOff x="0" y="0"/>
            <a:chExt cx="23024680" cy="12723664"/>
          </a:xfrm>
        </p:grpSpPr>
        <p:sp>
          <p:nvSpPr>
            <p:cNvPr id="3" name="Freeform 3"/>
            <p:cNvSpPr/>
            <p:nvPr/>
          </p:nvSpPr>
          <p:spPr>
            <a:xfrm>
              <a:off x="0" y="0"/>
              <a:ext cx="23024720" cy="12723749"/>
            </a:xfrm>
            <a:custGeom>
              <a:avLst/>
              <a:gdLst/>
              <a:ahLst/>
              <a:cxnLst/>
              <a:rect l="l" t="t" r="r" b="b"/>
              <a:pathLst>
                <a:path w="23024720" h="12723749">
                  <a:moveTo>
                    <a:pt x="0" y="2129155"/>
                  </a:moveTo>
                  <a:cubicBezTo>
                    <a:pt x="0" y="953262"/>
                    <a:pt x="954151" y="0"/>
                    <a:pt x="2131060" y="0"/>
                  </a:cubicBezTo>
                  <a:lnTo>
                    <a:pt x="20893660" y="0"/>
                  </a:lnTo>
                  <a:lnTo>
                    <a:pt x="20893660" y="12700"/>
                  </a:lnTo>
                  <a:lnTo>
                    <a:pt x="20893660" y="0"/>
                  </a:lnTo>
                  <a:cubicBezTo>
                    <a:pt x="22070569" y="0"/>
                    <a:pt x="23024720" y="953262"/>
                    <a:pt x="23024720" y="2129155"/>
                  </a:cubicBezTo>
                  <a:lnTo>
                    <a:pt x="23012020" y="2129155"/>
                  </a:lnTo>
                  <a:lnTo>
                    <a:pt x="23024720" y="2129155"/>
                  </a:lnTo>
                  <a:lnTo>
                    <a:pt x="23024720" y="10594594"/>
                  </a:lnTo>
                  <a:lnTo>
                    <a:pt x="23012020" y="10594594"/>
                  </a:lnTo>
                  <a:lnTo>
                    <a:pt x="23024720" y="10594594"/>
                  </a:lnTo>
                  <a:cubicBezTo>
                    <a:pt x="23024720" y="11770487"/>
                    <a:pt x="22070569" y="12723749"/>
                    <a:pt x="20893660" y="12723749"/>
                  </a:cubicBezTo>
                  <a:lnTo>
                    <a:pt x="20893660" y="12711049"/>
                  </a:lnTo>
                  <a:lnTo>
                    <a:pt x="20893660" y="12723749"/>
                  </a:lnTo>
                  <a:lnTo>
                    <a:pt x="2131060" y="12723749"/>
                  </a:lnTo>
                  <a:lnTo>
                    <a:pt x="2131060" y="12711049"/>
                  </a:lnTo>
                  <a:lnTo>
                    <a:pt x="2131060" y="12723749"/>
                  </a:lnTo>
                  <a:cubicBezTo>
                    <a:pt x="954151" y="12723622"/>
                    <a:pt x="0" y="11770487"/>
                    <a:pt x="0" y="10594594"/>
                  </a:cubicBezTo>
                  <a:lnTo>
                    <a:pt x="0" y="2129155"/>
                  </a:lnTo>
                  <a:lnTo>
                    <a:pt x="12700" y="2129155"/>
                  </a:lnTo>
                  <a:lnTo>
                    <a:pt x="0" y="2129155"/>
                  </a:lnTo>
                  <a:moveTo>
                    <a:pt x="25400" y="2129155"/>
                  </a:moveTo>
                  <a:lnTo>
                    <a:pt x="25400" y="10594594"/>
                  </a:lnTo>
                  <a:lnTo>
                    <a:pt x="12700" y="10594594"/>
                  </a:lnTo>
                  <a:lnTo>
                    <a:pt x="25400" y="10594594"/>
                  </a:lnTo>
                  <a:cubicBezTo>
                    <a:pt x="25400" y="11756390"/>
                    <a:pt x="968121" y="12698222"/>
                    <a:pt x="2131060" y="12698222"/>
                  </a:cubicBezTo>
                  <a:lnTo>
                    <a:pt x="20893660" y="12698222"/>
                  </a:lnTo>
                  <a:cubicBezTo>
                    <a:pt x="22056598" y="12698222"/>
                    <a:pt x="22999320" y="11756390"/>
                    <a:pt x="22999320" y="10594467"/>
                  </a:cubicBezTo>
                  <a:lnTo>
                    <a:pt x="22999320" y="2129155"/>
                  </a:lnTo>
                  <a:cubicBezTo>
                    <a:pt x="22999319" y="967232"/>
                    <a:pt x="22056598" y="25400"/>
                    <a:pt x="20893660" y="25400"/>
                  </a:cubicBezTo>
                  <a:lnTo>
                    <a:pt x="2131060" y="25400"/>
                  </a:lnTo>
                  <a:lnTo>
                    <a:pt x="2131060" y="12700"/>
                  </a:lnTo>
                  <a:lnTo>
                    <a:pt x="2131060" y="25400"/>
                  </a:lnTo>
                  <a:cubicBezTo>
                    <a:pt x="968121" y="25400"/>
                    <a:pt x="25400" y="967232"/>
                    <a:pt x="25400" y="2129155"/>
                  </a:cubicBezTo>
                  <a:close/>
                </a:path>
              </a:pathLst>
            </a:custGeom>
            <a:solidFill>
              <a:srgbClr val="283991"/>
            </a:solidFill>
          </p:spPr>
          <p:txBody>
            <a:bodyPr/>
            <a:lstStyle/>
            <a:p>
              <a:endParaRPr lang="en-GB" noProof="0" dirty="0"/>
            </a:p>
          </p:txBody>
        </p:sp>
      </p:grpSp>
      <p:sp>
        <p:nvSpPr>
          <p:cNvPr id="4" name="TextBox 4"/>
          <p:cNvSpPr txBox="1"/>
          <p:nvPr/>
        </p:nvSpPr>
        <p:spPr>
          <a:xfrm>
            <a:off x="1348740" y="800100"/>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Arimo Bold"/>
                <a:ea typeface="Arimo Bold"/>
                <a:cs typeface="Arimo Bold"/>
                <a:sym typeface="Arimo Bold"/>
              </a:rPr>
              <a:t>Funding</a:t>
            </a:r>
          </a:p>
        </p:txBody>
      </p:sp>
      <p:sp>
        <p:nvSpPr>
          <p:cNvPr id="5" name="Freeform 5" descr="Inforegio - Download centre for visual elements"/>
          <p:cNvSpPr/>
          <p:nvPr/>
        </p:nvSpPr>
        <p:spPr>
          <a:xfrm>
            <a:off x="1396316" y="4247882"/>
            <a:ext cx="2988470" cy="1995487"/>
          </a:xfrm>
          <a:custGeom>
            <a:avLst/>
            <a:gdLst/>
            <a:ahLst/>
            <a:cxnLst/>
            <a:rect l="l" t="t" r="r" b="b"/>
            <a:pathLst>
              <a:path w="2988470" h="1995487">
                <a:moveTo>
                  <a:pt x="0" y="0"/>
                </a:moveTo>
                <a:lnTo>
                  <a:pt x="2988469" y="0"/>
                </a:lnTo>
                <a:lnTo>
                  <a:pt x="2988469" y="1995487"/>
                </a:lnTo>
                <a:lnTo>
                  <a:pt x="0" y="1995487"/>
                </a:lnTo>
                <a:lnTo>
                  <a:pt x="0" y="0"/>
                </a:lnTo>
                <a:close/>
              </a:path>
            </a:pathLst>
          </a:custGeom>
          <a:blipFill>
            <a:blip r:embed="rId3" cstate="email">
              <a:extLst>
                <a:ext uri="{28A0092B-C50C-407E-A947-70E740481C1C}">
                  <a14:useLocalDpi xmlns:a14="http://schemas.microsoft.com/office/drawing/2010/main"/>
                </a:ext>
              </a:extLst>
            </a:blip>
            <a:stretch>
              <a:fillRect r="-159"/>
            </a:stretch>
          </a:blipFill>
        </p:spPr>
        <p:txBody>
          <a:bodyPr/>
          <a:lstStyle/>
          <a:p>
            <a:endParaRPr lang="en-GB" noProof="0" dirty="0"/>
          </a:p>
        </p:txBody>
      </p:sp>
      <p:sp>
        <p:nvSpPr>
          <p:cNvPr id="6" name="TextBox 6"/>
          <p:cNvSpPr txBox="1"/>
          <p:nvPr/>
        </p:nvSpPr>
        <p:spPr>
          <a:xfrm>
            <a:off x="4476225" y="4135723"/>
            <a:ext cx="12463035" cy="2172177"/>
          </a:xfrm>
          <a:prstGeom prst="rect">
            <a:avLst/>
          </a:prstGeom>
        </p:spPr>
        <p:txBody>
          <a:bodyPr lIns="0" tIns="0" rIns="0" bIns="0" rtlCol="0" anchor="t">
            <a:spAutoFit/>
          </a:bodyPr>
          <a:lstStyle/>
          <a:p>
            <a:pPr algn="l">
              <a:lnSpc>
                <a:spcPts val="3240"/>
              </a:lnSpc>
            </a:pPr>
            <a:r>
              <a:rPr lang="en-GB" sz="2700" spc="62" noProof="0" dirty="0">
                <a:solidFill>
                  <a:srgbClr val="002060"/>
                </a:solidFill>
                <a:latin typeface="TT Smalls"/>
                <a:ea typeface="TT Smalls"/>
                <a:cs typeface="TT Smalls"/>
                <a:sym typeface="TT Smalls"/>
              </a:rPr>
              <a:t>This project has received funding from the European Union’s Horizon Europe Research and Innovation Actions under grant no. 101095479 (</a:t>
            </a:r>
            <a:r>
              <a:rPr lang="en-GB" sz="2700" spc="62" noProof="0" dirty="0" err="1">
                <a:solidFill>
                  <a:srgbClr val="002060"/>
                </a:solidFill>
                <a:latin typeface="TT Smalls"/>
                <a:ea typeface="TT Smalls"/>
                <a:cs typeface="TT Smalls"/>
                <a:sym typeface="TT Smalls"/>
              </a:rPr>
              <a:t>More-EUROPA</a:t>
            </a:r>
            <a:r>
              <a:rPr lang="en-GB" sz="2700" spc="62" noProof="0" dirty="0">
                <a:solidFill>
                  <a:srgbClr val="002060"/>
                </a:solidFill>
                <a:latin typeface="TT Smalls"/>
                <a:ea typeface="TT Smalls"/>
                <a:cs typeface="TT Smalls"/>
                <a:sym typeface="TT Smalls"/>
              </a:rPr>
              <a:t>). Views and opinions expressed are however those of the author(s) only and do not necessarily reflect those of the European Union nor the granting authority. Neither the European Union nor the granting authority can be held responsible for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82799" y="114671"/>
            <a:ext cx="3239459" cy="2285630"/>
          </a:xfrm>
          <a:custGeom>
            <a:avLst/>
            <a:gdLst/>
            <a:ahLst/>
            <a:cxnLst/>
            <a:rect l="l" t="t" r="r" b="b"/>
            <a:pathLst>
              <a:path w="4074878" h="2719981">
                <a:moveTo>
                  <a:pt x="0" y="0"/>
                </a:moveTo>
                <a:lnTo>
                  <a:pt x="4074878" y="0"/>
                </a:lnTo>
                <a:lnTo>
                  <a:pt x="4074878" y="2719981"/>
                </a:lnTo>
                <a:lnTo>
                  <a:pt x="0" y="271998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3" name="TextBox 3"/>
          <p:cNvSpPr txBox="1"/>
          <p:nvPr/>
        </p:nvSpPr>
        <p:spPr>
          <a:xfrm>
            <a:off x="634244" y="2492523"/>
            <a:ext cx="16200591" cy="7154587"/>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Definition: </a:t>
            </a:r>
            <a:r>
              <a:rPr lang="en-GB" sz="3500" spc="7" noProof="0" dirty="0">
                <a:solidFill>
                  <a:srgbClr val="283991"/>
                </a:solidFill>
                <a:latin typeface="Helvetica World"/>
                <a:ea typeface="Helvetica World"/>
                <a:cs typeface="Helvetica World"/>
                <a:sym typeface="Helvetica World"/>
              </a:rPr>
              <a:t>Patient registries are systematic collections of data about individuals who share a common condition, treatment, or health outcomes.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Purpose: </a:t>
            </a:r>
            <a:r>
              <a:rPr lang="en-GB" sz="3500" spc="7" noProof="0" dirty="0">
                <a:solidFill>
                  <a:srgbClr val="283991"/>
                </a:solidFill>
                <a:latin typeface="Helvetica World"/>
                <a:ea typeface="Helvetica World"/>
                <a:cs typeface="Helvetica World"/>
                <a:sym typeface="Helvetica World"/>
              </a:rPr>
              <a:t>Patient registries serve as a resource for researchers and healthcare professionals to monitor disease trends, treatment effectiveness and patient outcomes.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FCB040"/>
                </a:solidFill>
                <a:latin typeface="Helvetica World Bold"/>
                <a:ea typeface="Helvetica World Bold"/>
                <a:cs typeface="Helvetica World Bold"/>
                <a:sym typeface="Helvetica World Bold"/>
              </a:rPr>
              <a:t>Types of Registries:</a:t>
            </a: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Disease Registries:</a:t>
            </a:r>
            <a:r>
              <a:rPr lang="en-GB" sz="3500" spc="7" noProof="0" dirty="0">
                <a:solidFill>
                  <a:srgbClr val="283991"/>
                </a:solidFill>
                <a:latin typeface="Helvetica World"/>
                <a:ea typeface="Helvetica World"/>
                <a:cs typeface="Helvetica World"/>
                <a:sym typeface="Helvetica World"/>
              </a:rPr>
              <a:t> Focus on specific diseases (e.g., MS, diabetes, cancer). </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9" noProof="0" dirty="0">
                <a:solidFill>
                  <a:srgbClr val="283991"/>
                </a:solidFill>
                <a:latin typeface="Helvetica World Bold"/>
                <a:ea typeface="Helvetica World Bold"/>
                <a:cs typeface="Helvetica World Bold"/>
                <a:sym typeface="Helvetica World Bold"/>
              </a:rPr>
              <a:t>Treatment Registries:</a:t>
            </a:r>
            <a:r>
              <a:rPr lang="en-GB" sz="3500" spc="9" noProof="0" dirty="0">
                <a:solidFill>
                  <a:srgbClr val="283991"/>
                </a:solidFill>
                <a:latin typeface="Helvetica World"/>
                <a:ea typeface="Helvetica World"/>
                <a:cs typeface="Helvetica World"/>
                <a:sym typeface="Helvetica World"/>
              </a:rPr>
              <a:t> Track patients undergoing specific treatments or interventions. </a:t>
            </a:r>
            <a:r>
              <a:rPr lang="en-GB" sz="3500" u="sng" spc="9" noProof="0" dirty="0">
                <a:solidFill>
                  <a:srgbClr val="283991"/>
                </a:solidFill>
                <a:latin typeface="Helvetica World"/>
                <a:ea typeface="Helvetica World"/>
                <a:cs typeface="Helvetica World"/>
                <a:sym typeface="Helvetica World"/>
              </a:rPr>
              <a:t>Example:</a:t>
            </a:r>
            <a:r>
              <a:rPr lang="en-GB" sz="3500" spc="9" noProof="0" dirty="0">
                <a:solidFill>
                  <a:srgbClr val="283991"/>
                </a:solidFill>
                <a:latin typeface="Helvetica World"/>
                <a:ea typeface="Helvetica World"/>
                <a:cs typeface="Helvetica World"/>
                <a:sym typeface="Helvetica World"/>
              </a:rPr>
              <a:t> </a:t>
            </a:r>
            <a:r>
              <a:rPr lang="en-GB" sz="3500" u="sng" spc="9" noProof="0" dirty="0">
                <a:solidFill>
                  <a:srgbClr val="283991"/>
                </a:solidFill>
                <a:latin typeface="Helvetica World"/>
                <a:ea typeface="Helvetica World"/>
                <a:cs typeface="Helvetica World"/>
                <a:sym typeface="Helvetica World"/>
                <a:hlinkClick r:id="rId4" tooltip="https://www.rheumatology.org.uk/improving-care/registers/ankylosing-spondylitis"/>
              </a:rPr>
              <a:t>the British Society for Rheumatology - Ankylosing Spondylitis Register</a:t>
            </a:r>
          </a:p>
        </p:txBody>
      </p:sp>
      <p:sp>
        <p:nvSpPr>
          <p:cNvPr id="4" name="TextBox 4"/>
          <p:cNvSpPr txBox="1"/>
          <p:nvPr/>
        </p:nvSpPr>
        <p:spPr>
          <a:xfrm>
            <a:off x="1028700" y="639890"/>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What are Patient Registries?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1619" y="1562100"/>
            <a:ext cx="17493974" cy="8257453"/>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Descriptive Analytics: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Goal: Summarises data to provide insights into past events.</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Example:</a:t>
            </a:r>
            <a:r>
              <a:rPr lang="en-GB" sz="3500" spc="7" noProof="0" dirty="0">
                <a:solidFill>
                  <a:srgbClr val="283991"/>
                </a:solidFill>
                <a:latin typeface="Helvetica World"/>
                <a:ea typeface="Helvetica World"/>
                <a:cs typeface="Helvetica World"/>
                <a:sym typeface="Helvetica World"/>
              </a:rPr>
              <a:t> Reporting average patient age or common symptoms                  in a disease registry.</a:t>
            </a: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Diagnostic Analytics: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Goal: Identifies reasons behind observed trends or patterns.</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Example:</a:t>
            </a:r>
            <a:r>
              <a:rPr lang="en-GB" sz="3500" spc="7" noProof="0" dirty="0">
                <a:solidFill>
                  <a:srgbClr val="283991"/>
                </a:solidFill>
                <a:latin typeface="Helvetica World"/>
                <a:ea typeface="Helvetica World"/>
                <a:cs typeface="Helvetica World"/>
                <a:sym typeface="Helvetica World"/>
              </a:rPr>
              <a:t> Analysing why a specific treatment works better for certain demographics.</a:t>
            </a: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Predictive Analytics: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Goal: Forecasts future outcomes based on historical data.</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Example:</a:t>
            </a:r>
            <a:r>
              <a:rPr lang="en-GB" sz="3500" spc="7" noProof="0" dirty="0">
                <a:solidFill>
                  <a:srgbClr val="283991"/>
                </a:solidFill>
                <a:latin typeface="Helvetica World"/>
                <a:ea typeface="Helvetica World"/>
                <a:cs typeface="Helvetica World"/>
                <a:sym typeface="Helvetica World"/>
              </a:rPr>
              <a:t> Predicting the likelihood of disease progression in patients based on past treatment responses.</a:t>
            </a: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Prescriptive Analytics: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Goal: Recommends actions to improve outcomes.</a:t>
            </a:r>
          </a:p>
          <a:p>
            <a:pPr marL="863599" lvl="1" indent="-431800" algn="l">
              <a:lnSpc>
                <a:spcPts val="4319"/>
              </a:lnSpc>
              <a:buFont typeface="Arial"/>
              <a:buChar char="•"/>
            </a:pPr>
            <a:r>
              <a:rPr lang="en-GB" sz="3500" u="sng" spc="9" noProof="0" dirty="0">
                <a:solidFill>
                  <a:srgbClr val="283991"/>
                </a:solidFill>
                <a:latin typeface="Helvetica World"/>
                <a:ea typeface="Helvetica World"/>
                <a:cs typeface="Helvetica World"/>
                <a:sym typeface="Helvetica World"/>
              </a:rPr>
              <a:t>Example:</a:t>
            </a:r>
            <a:r>
              <a:rPr lang="en-GB" sz="3500" spc="9" noProof="0" dirty="0">
                <a:solidFill>
                  <a:srgbClr val="283991"/>
                </a:solidFill>
                <a:latin typeface="Helvetica World"/>
                <a:ea typeface="Helvetica World"/>
                <a:cs typeface="Helvetica World"/>
                <a:sym typeface="Helvetica World"/>
              </a:rPr>
              <a:t> Suggesting personalised treatment plans based on individual patient data and predictive models.</a:t>
            </a:r>
          </a:p>
        </p:txBody>
      </p:sp>
      <p:sp>
        <p:nvSpPr>
          <p:cNvPr id="3" name="Freeform 3"/>
          <p:cNvSpPr/>
          <p:nvPr/>
        </p:nvSpPr>
        <p:spPr>
          <a:xfrm>
            <a:off x="15799115" y="136779"/>
            <a:ext cx="2196478" cy="3296777"/>
          </a:xfrm>
          <a:custGeom>
            <a:avLst/>
            <a:gdLst/>
            <a:ahLst/>
            <a:cxnLst/>
            <a:rect l="l" t="t" r="r" b="b"/>
            <a:pathLst>
              <a:path w="2196478" h="3296777">
                <a:moveTo>
                  <a:pt x="0" y="0"/>
                </a:moveTo>
                <a:lnTo>
                  <a:pt x="2196478" y="0"/>
                </a:lnTo>
                <a:lnTo>
                  <a:pt x="2196478" y="3296777"/>
                </a:lnTo>
                <a:lnTo>
                  <a:pt x="0" y="329677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4" name="TextBox 4"/>
          <p:cNvSpPr txBox="1"/>
          <p:nvPr/>
        </p:nvSpPr>
        <p:spPr>
          <a:xfrm>
            <a:off x="501619" y="193929"/>
            <a:ext cx="15590520" cy="74379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Key Analytical Processes in Registries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6196" y="2282725"/>
            <a:ext cx="16418651" cy="7095340"/>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Regression Analysis:</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Purpose</a:t>
            </a:r>
            <a:r>
              <a:rPr lang="en-GB" sz="3500" spc="7" noProof="0" dirty="0">
                <a:solidFill>
                  <a:srgbClr val="283991"/>
                </a:solidFill>
                <a:latin typeface="Helvetica World"/>
                <a:ea typeface="Helvetica World"/>
                <a:cs typeface="Helvetica World"/>
                <a:sym typeface="Helvetica World"/>
              </a:rPr>
              <a:t>: Examines the relationship between one dependent variable and one or more independent variables.</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Application</a:t>
            </a:r>
            <a:r>
              <a:rPr lang="en-GB" sz="3500" spc="7" noProof="0" dirty="0">
                <a:solidFill>
                  <a:srgbClr val="283991"/>
                </a:solidFill>
                <a:latin typeface="Helvetica World"/>
                <a:ea typeface="Helvetica World"/>
                <a:cs typeface="Helvetica World"/>
                <a:sym typeface="Helvetica World"/>
              </a:rPr>
              <a:t>: Identifying factors that affect treatment efficacy.</a:t>
            </a: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Survival Analysis:</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Purpose</a:t>
            </a:r>
            <a:r>
              <a:rPr lang="en-GB" sz="3500" spc="7" noProof="0" dirty="0">
                <a:solidFill>
                  <a:srgbClr val="283991"/>
                </a:solidFill>
                <a:latin typeface="Helvetica World"/>
                <a:ea typeface="Helvetica World"/>
                <a:cs typeface="Helvetica World"/>
                <a:sym typeface="Helvetica World"/>
              </a:rPr>
              <a:t>: Analyses the time until a specific event occurs, such as disease progression or patient survival.</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Application</a:t>
            </a:r>
            <a:r>
              <a:rPr lang="en-GB" sz="3500" spc="7" noProof="0" dirty="0">
                <a:solidFill>
                  <a:srgbClr val="283991"/>
                </a:solidFill>
                <a:latin typeface="Helvetica World"/>
                <a:ea typeface="Helvetica World"/>
                <a:cs typeface="Helvetica World"/>
                <a:sym typeface="Helvetica World"/>
              </a:rPr>
              <a:t>: Evaluating how long patients typically survive after a diagnosis.</a:t>
            </a: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Machine Learning:</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Purpose</a:t>
            </a:r>
            <a:r>
              <a:rPr lang="en-GB" sz="3500" spc="7" noProof="0" dirty="0">
                <a:solidFill>
                  <a:srgbClr val="283991"/>
                </a:solidFill>
                <a:latin typeface="Helvetica World"/>
                <a:ea typeface="Helvetica World"/>
                <a:cs typeface="Helvetica World"/>
                <a:sym typeface="Helvetica World"/>
              </a:rPr>
              <a:t>: Employs </a:t>
            </a:r>
            <a:r>
              <a:rPr lang="en-GB" sz="3500" u="none" spc="7" noProof="0" dirty="0">
                <a:solidFill>
                  <a:srgbClr val="283991"/>
                </a:solidFill>
                <a:latin typeface="Helvetica World"/>
                <a:ea typeface="Helvetica World"/>
                <a:cs typeface="Helvetica World"/>
                <a:sym typeface="Helvetica World"/>
              </a:rPr>
              <a:t>a</a:t>
            </a:r>
            <a:r>
              <a:rPr lang="en-GB" sz="3500" spc="7" noProof="0" dirty="0">
                <a:solidFill>
                  <a:srgbClr val="283991"/>
                </a:solidFill>
                <a:latin typeface="Helvetica World"/>
                <a:ea typeface="Helvetica World"/>
                <a:cs typeface="Helvetica World"/>
                <a:sym typeface="Helvetica World"/>
              </a:rPr>
              <a:t>lgo</a:t>
            </a:r>
            <a:r>
              <a:rPr lang="en-GB" sz="3500" u="none" spc="7" noProof="0" dirty="0">
                <a:solidFill>
                  <a:srgbClr val="283991"/>
                </a:solidFill>
                <a:latin typeface="Helvetica World"/>
                <a:ea typeface="Helvetica World"/>
                <a:cs typeface="Helvetica World"/>
                <a:sym typeface="Helvetica World"/>
              </a:rPr>
              <a:t>r</a:t>
            </a:r>
            <a:r>
              <a:rPr lang="en-GB" sz="3500" spc="7" noProof="0" dirty="0">
                <a:solidFill>
                  <a:srgbClr val="283991"/>
                </a:solidFill>
                <a:latin typeface="Helvetica World"/>
                <a:ea typeface="Helvetica World"/>
                <a:cs typeface="Helvetica World"/>
                <a:sym typeface="Helvetica World"/>
              </a:rPr>
              <a:t>ithms to an</a:t>
            </a:r>
            <a:r>
              <a:rPr lang="en-GB" sz="3500" u="none" spc="7" noProof="0" dirty="0">
                <a:solidFill>
                  <a:srgbClr val="283991"/>
                </a:solidFill>
                <a:latin typeface="Helvetica World"/>
                <a:ea typeface="Helvetica World"/>
                <a:cs typeface="Helvetica World"/>
                <a:sym typeface="Helvetica World"/>
              </a:rPr>
              <a:t>al</a:t>
            </a:r>
            <a:r>
              <a:rPr lang="en-GB" sz="3500" spc="7" noProof="0" dirty="0">
                <a:solidFill>
                  <a:srgbClr val="283991"/>
                </a:solidFill>
                <a:latin typeface="Helvetica World"/>
                <a:ea typeface="Helvetica World"/>
                <a:cs typeface="Helvetica World"/>
                <a:sym typeface="Helvetica World"/>
              </a:rPr>
              <a:t>ys</a:t>
            </a:r>
            <a:r>
              <a:rPr lang="en-GB" sz="3500" u="none" spc="7" noProof="0" dirty="0">
                <a:solidFill>
                  <a:srgbClr val="283991"/>
                </a:solidFill>
                <a:latin typeface="Helvetica World"/>
                <a:ea typeface="Helvetica World"/>
                <a:cs typeface="Helvetica World"/>
                <a:sym typeface="Helvetica World"/>
              </a:rPr>
              <a:t>e v</a:t>
            </a:r>
            <a:r>
              <a:rPr lang="en-GB" sz="3500" spc="7" noProof="0" dirty="0">
                <a:solidFill>
                  <a:srgbClr val="283991"/>
                </a:solidFill>
                <a:latin typeface="Helvetica World"/>
                <a:ea typeface="Helvetica World"/>
                <a:cs typeface="Helvetica World"/>
                <a:sym typeface="Helvetica World"/>
              </a:rPr>
              <a:t>a</a:t>
            </a:r>
            <a:r>
              <a:rPr lang="en-GB" sz="3500" u="none" spc="7" noProof="0" dirty="0">
                <a:solidFill>
                  <a:srgbClr val="283991"/>
                </a:solidFill>
                <a:latin typeface="Helvetica World"/>
                <a:ea typeface="Helvetica World"/>
                <a:cs typeface="Helvetica World"/>
                <a:sym typeface="Helvetica World"/>
              </a:rPr>
              <a:t>s</a:t>
            </a:r>
            <a:r>
              <a:rPr lang="en-GB" sz="3500" spc="7" noProof="0" dirty="0">
                <a:solidFill>
                  <a:srgbClr val="283991"/>
                </a:solidFill>
                <a:latin typeface="Helvetica World"/>
                <a:ea typeface="Helvetica World"/>
                <a:cs typeface="Helvetica World"/>
                <a:sym typeface="Helvetica World"/>
              </a:rPr>
              <a:t>t</a:t>
            </a:r>
            <a:r>
              <a:rPr lang="en-GB" sz="3500" u="none" spc="7" noProof="0" dirty="0">
                <a:solidFill>
                  <a:srgbClr val="283991"/>
                </a:solidFill>
                <a:latin typeface="Helvetica World"/>
                <a:ea typeface="Helvetica World"/>
                <a:cs typeface="Helvetica World"/>
                <a:sym typeface="Helvetica World"/>
              </a:rPr>
              <a:t> </a:t>
            </a:r>
            <a:r>
              <a:rPr lang="en-GB" sz="3500" spc="7" noProof="0" dirty="0">
                <a:solidFill>
                  <a:srgbClr val="283991"/>
                </a:solidFill>
                <a:latin typeface="Helvetica World"/>
                <a:ea typeface="Helvetica World"/>
                <a:cs typeface="Helvetica World"/>
                <a:sym typeface="Helvetica World"/>
              </a:rPr>
              <a:t>datasets,</a:t>
            </a:r>
            <a:r>
              <a:rPr lang="en-GB" sz="3500" u="none" spc="7" noProof="0" dirty="0">
                <a:solidFill>
                  <a:srgbClr val="283991"/>
                </a:solidFill>
                <a:latin typeface="Helvetica World"/>
                <a:ea typeface="Helvetica World"/>
                <a:cs typeface="Helvetica World"/>
                <a:sym typeface="Helvetica World"/>
              </a:rPr>
              <a:t> r</a:t>
            </a:r>
            <a:r>
              <a:rPr lang="en-GB" sz="3500" spc="7" noProof="0" dirty="0">
                <a:solidFill>
                  <a:srgbClr val="283991"/>
                </a:solidFill>
                <a:latin typeface="Helvetica World"/>
                <a:ea typeface="Helvetica World"/>
                <a:cs typeface="Helvetica World"/>
                <a:sym typeface="Helvetica World"/>
              </a:rPr>
              <a:t>ec</a:t>
            </a:r>
            <a:r>
              <a:rPr lang="en-GB" sz="3500" u="none" spc="7" noProof="0" dirty="0">
                <a:solidFill>
                  <a:srgbClr val="283991"/>
                </a:solidFill>
                <a:latin typeface="Helvetica World"/>
                <a:ea typeface="Helvetica World"/>
                <a:cs typeface="Helvetica World"/>
                <a:sym typeface="Helvetica World"/>
              </a:rPr>
              <a:t>o</a:t>
            </a:r>
            <a:r>
              <a:rPr lang="en-GB" sz="3500" spc="7" noProof="0" dirty="0">
                <a:solidFill>
                  <a:srgbClr val="283991"/>
                </a:solidFill>
                <a:latin typeface="Helvetica World"/>
                <a:ea typeface="Helvetica World"/>
                <a:cs typeface="Helvetica World"/>
                <a:sym typeface="Helvetica World"/>
              </a:rPr>
              <a:t>g</a:t>
            </a:r>
            <a:r>
              <a:rPr lang="en-GB" sz="3500" u="none" spc="7" noProof="0" dirty="0">
                <a:solidFill>
                  <a:srgbClr val="283991"/>
                </a:solidFill>
                <a:latin typeface="Helvetica World"/>
                <a:ea typeface="Helvetica World"/>
                <a:cs typeface="Helvetica World"/>
                <a:sym typeface="Helvetica World"/>
              </a:rPr>
              <a:t>ni</a:t>
            </a:r>
            <a:r>
              <a:rPr lang="en-GB" sz="3500" spc="7" noProof="0" dirty="0">
                <a:solidFill>
                  <a:srgbClr val="283991"/>
                </a:solidFill>
                <a:latin typeface="Helvetica World"/>
                <a:ea typeface="Helvetica World"/>
                <a:cs typeface="Helvetica World"/>
                <a:sym typeface="Helvetica World"/>
              </a:rPr>
              <a:t>sing</a:t>
            </a:r>
            <a:r>
              <a:rPr lang="en-GB" sz="3500" u="none" spc="7" noProof="0" dirty="0">
                <a:solidFill>
                  <a:srgbClr val="283991"/>
                </a:solidFill>
                <a:latin typeface="Helvetica World"/>
                <a:ea typeface="Helvetica World"/>
                <a:cs typeface="Helvetica World"/>
                <a:sym typeface="Helvetica World"/>
              </a:rPr>
              <a:t> </a:t>
            </a:r>
            <a:r>
              <a:rPr lang="en-GB" sz="3500" spc="7" noProof="0" dirty="0">
                <a:solidFill>
                  <a:srgbClr val="283991"/>
                </a:solidFill>
                <a:latin typeface="Helvetica World"/>
                <a:ea typeface="Helvetica World"/>
                <a:cs typeface="Helvetica World"/>
                <a:sym typeface="Helvetica World"/>
              </a:rPr>
              <a:t>p</a:t>
            </a:r>
            <a:r>
              <a:rPr lang="en-GB" sz="3500" u="none" spc="7" noProof="0" dirty="0">
                <a:solidFill>
                  <a:srgbClr val="283991"/>
                </a:solidFill>
                <a:latin typeface="Helvetica World"/>
                <a:ea typeface="Helvetica World"/>
                <a:cs typeface="Helvetica World"/>
                <a:sym typeface="Helvetica World"/>
              </a:rPr>
              <a:t>a</a:t>
            </a:r>
            <a:r>
              <a:rPr lang="en-GB" sz="3500" spc="7" noProof="0" dirty="0">
                <a:solidFill>
                  <a:srgbClr val="283991"/>
                </a:solidFill>
                <a:latin typeface="Helvetica World"/>
                <a:ea typeface="Helvetica World"/>
                <a:cs typeface="Helvetica World"/>
                <a:sym typeface="Helvetica World"/>
              </a:rPr>
              <a:t>ttern</a:t>
            </a:r>
            <a:r>
              <a:rPr lang="en-GB" sz="3500" u="none" spc="7" noProof="0" dirty="0">
                <a:solidFill>
                  <a:srgbClr val="283991"/>
                </a:solidFill>
                <a:latin typeface="Helvetica World"/>
                <a:ea typeface="Helvetica World"/>
                <a:cs typeface="Helvetica World"/>
                <a:sym typeface="Helvetica World"/>
              </a:rPr>
              <a:t>s an</a:t>
            </a:r>
            <a:r>
              <a:rPr lang="en-GB" sz="3500" spc="7" noProof="0" dirty="0">
                <a:solidFill>
                  <a:srgbClr val="283991"/>
                </a:solidFill>
                <a:latin typeface="Helvetica World"/>
                <a:ea typeface="Helvetica World"/>
                <a:cs typeface="Helvetica World"/>
                <a:sym typeface="Helvetica World"/>
              </a:rPr>
              <a:t>d m</a:t>
            </a:r>
            <a:r>
              <a:rPr lang="en-GB" sz="3500" u="none" spc="7" noProof="0" dirty="0">
                <a:solidFill>
                  <a:srgbClr val="283991"/>
                </a:solidFill>
                <a:latin typeface="Helvetica World"/>
                <a:ea typeface="Helvetica World"/>
                <a:cs typeface="Helvetica World"/>
                <a:sym typeface="Helvetica World"/>
              </a:rPr>
              <a:t>a</a:t>
            </a:r>
            <a:r>
              <a:rPr lang="en-GB" sz="3500" spc="7" noProof="0" dirty="0">
                <a:solidFill>
                  <a:srgbClr val="283991"/>
                </a:solidFill>
                <a:latin typeface="Helvetica World"/>
                <a:ea typeface="Helvetica World"/>
                <a:cs typeface="Helvetica World"/>
                <a:sym typeface="Helvetica World"/>
              </a:rPr>
              <a:t>kin</a:t>
            </a:r>
            <a:r>
              <a:rPr lang="en-GB" sz="3500" u="none" spc="7" noProof="0" dirty="0">
                <a:solidFill>
                  <a:srgbClr val="283991"/>
                </a:solidFill>
                <a:latin typeface="Helvetica World"/>
                <a:ea typeface="Helvetica World"/>
                <a:cs typeface="Helvetica World"/>
                <a:sym typeface="Helvetica World"/>
              </a:rPr>
              <a:t>g</a:t>
            </a:r>
            <a:r>
              <a:rPr lang="en-GB" sz="3500" spc="7" noProof="0" dirty="0">
                <a:solidFill>
                  <a:srgbClr val="283991"/>
                </a:solidFill>
                <a:latin typeface="Helvetica World"/>
                <a:ea typeface="Helvetica World"/>
                <a:cs typeface="Helvetica World"/>
                <a:sym typeface="Helvetica World"/>
              </a:rPr>
              <a:t> pr</a:t>
            </a:r>
            <a:r>
              <a:rPr lang="en-GB" sz="3500" u="none" spc="7" noProof="0" dirty="0">
                <a:solidFill>
                  <a:srgbClr val="283991"/>
                </a:solidFill>
                <a:latin typeface="Helvetica World"/>
                <a:ea typeface="Helvetica World"/>
                <a:cs typeface="Helvetica World"/>
                <a:sym typeface="Helvetica World"/>
              </a:rPr>
              <a:t>e</a:t>
            </a:r>
            <a:r>
              <a:rPr lang="en-GB" sz="3500" spc="7" noProof="0" dirty="0">
                <a:solidFill>
                  <a:srgbClr val="283991"/>
                </a:solidFill>
                <a:latin typeface="Helvetica World"/>
                <a:ea typeface="Helvetica World"/>
                <a:cs typeface="Helvetica World"/>
                <a:sym typeface="Helvetica World"/>
              </a:rPr>
              <a:t>dictio</a:t>
            </a:r>
            <a:r>
              <a:rPr lang="en-GB" sz="3500" u="none" spc="7" noProof="0" dirty="0">
                <a:solidFill>
                  <a:srgbClr val="283991"/>
                </a:solidFill>
                <a:latin typeface="Helvetica World"/>
                <a:ea typeface="Helvetica World"/>
                <a:cs typeface="Helvetica World"/>
                <a:sym typeface="Helvetica World"/>
              </a:rPr>
              <a:t>n</a:t>
            </a:r>
            <a:r>
              <a:rPr lang="en-GB" sz="3500" spc="7" noProof="0" dirty="0">
                <a:solidFill>
                  <a:srgbClr val="283991"/>
                </a:solidFill>
                <a:latin typeface="Helvetica World"/>
                <a:ea typeface="Helvetica World"/>
                <a:cs typeface="Helvetica World"/>
                <a:sym typeface="Helvetica World"/>
              </a:rPr>
              <a:t>s.</a:t>
            </a:r>
          </a:p>
          <a:p>
            <a:pPr marL="863599" lvl="1" indent="-431800" algn="l">
              <a:lnSpc>
                <a:spcPts val="4319"/>
              </a:lnSpc>
              <a:buFont typeface="Arial"/>
              <a:buChar char="•"/>
            </a:pPr>
            <a:r>
              <a:rPr lang="en-GB" sz="3500" u="sng" spc="7" noProof="0" dirty="0">
                <a:solidFill>
                  <a:srgbClr val="283991"/>
                </a:solidFill>
                <a:latin typeface="Helvetica World"/>
                <a:ea typeface="Helvetica World"/>
                <a:cs typeface="Helvetica World"/>
                <a:sym typeface="Helvetica World"/>
              </a:rPr>
              <a:t>Application</a:t>
            </a:r>
            <a:r>
              <a:rPr lang="en-GB" sz="3500" spc="7" noProof="0" dirty="0">
                <a:solidFill>
                  <a:srgbClr val="283991"/>
                </a:solidFill>
                <a:latin typeface="Helvetica World"/>
                <a:ea typeface="Helvetica World"/>
                <a:cs typeface="Helvetica World"/>
                <a:sym typeface="Helvetica World"/>
              </a:rPr>
              <a:t>: Identify</a:t>
            </a:r>
            <a:r>
              <a:rPr lang="en-GB" sz="3500" u="none" spc="7" noProof="0" dirty="0">
                <a:solidFill>
                  <a:srgbClr val="283991"/>
                </a:solidFill>
                <a:latin typeface="Helvetica World"/>
                <a:ea typeface="Helvetica World"/>
                <a:cs typeface="Helvetica World"/>
                <a:sym typeface="Helvetica World"/>
              </a:rPr>
              <a:t>ing </a:t>
            </a:r>
            <a:r>
              <a:rPr lang="en-GB" sz="3500" spc="7" noProof="0" dirty="0">
                <a:solidFill>
                  <a:srgbClr val="283991"/>
                </a:solidFill>
                <a:latin typeface="Helvetica World"/>
                <a:ea typeface="Helvetica World"/>
                <a:cs typeface="Helvetica World"/>
                <a:sym typeface="Helvetica World"/>
              </a:rPr>
              <a:t>high-</a:t>
            </a:r>
            <a:r>
              <a:rPr lang="en-GB" sz="3500" u="none" spc="7" noProof="0" dirty="0">
                <a:solidFill>
                  <a:srgbClr val="283991"/>
                </a:solidFill>
                <a:latin typeface="Helvetica World"/>
                <a:ea typeface="Helvetica World"/>
                <a:cs typeface="Helvetica World"/>
                <a:sym typeface="Helvetica World"/>
              </a:rPr>
              <a:t>r</a:t>
            </a:r>
            <a:r>
              <a:rPr lang="en-GB" sz="3500" spc="7" noProof="0" dirty="0">
                <a:solidFill>
                  <a:srgbClr val="283991"/>
                </a:solidFill>
                <a:latin typeface="Helvetica World"/>
                <a:ea typeface="Helvetica World"/>
                <a:cs typeface="Helvetica World"/>
                <a:sym typeface="Helvetica World"/>
              </a:rPr>
              <a:t>isk</a:t>
            </a:r>
            <a:r>
              <a:rPr lang="en-GB" sz="3500" u="none" spc="7" noProof="0" dirty="0">
                <a:solidFill>
                  <a:srgbClr val="283991"/>
                </a:solidFill>
                <a:latin typeface="Helvetica World"/>
                <a:ea typeface="Helvetica World"/>
                <a:cs typeface="Helvetica World"/>
                <a:sym typeface="Helvetica World"/>
              </a:rPr>
              <a:t> </a:t>
            </a:r>
            <a:r>
              <a:rPr lang="en-GB" sz="3500" spc="7" noProof="0" dirty="0">
                <a:solidFill>
                  <a:srgbClr val="283991"/>
                </a:solidFill>
                <a:latin typeface="Helvetica World"/>
                <a:ea typeface="Helvetica World"/>
                <a:cs typeface="Helvetica World"/>
                <a:sym typeface="Helvetica World"/>
              </a:rPr>
              <a:t>p</a:t>
            </a:r>
            <a:r>
              <a:rPr lang="en-GB" sz="3500" u="none" spc="7" noProof="0" dirty="0">
                <a:solidFill>
                  <a:srgbClr val="283991"/>
                </a:solidFill>
                <a:latin typeface="Helvetica World"/>
                <a:ea typeface="Helvetica World"/>
                <a:cs typeface="Helvetica World"/>
                <a:sym typeface="Helvetica World"/>
              </a:rPr>
              <a:t>a</a:t>
            </a:r>
            <a:r>
              <a:rPr lang="en-GB" sz="3500" spc="7" noProof="0" dirty="0">
                <a:solidFill>
                  <a:srgbClr val="283991"/>
                </a:solidFill>
                <a:latin typeface="Helvetica World"/>
                <a:ea typeface="Helvetica World"/>
                <a:cs typeface="Helvetica World"/>
                <a:sym typeface="Helvetica World"/>
              </a:rPr>
              <a:t>t</a:t>
            </a:r>
            <a:r>
              <a:rPr lang="en-GB" sz="3500" u="none" spc="7" noProof="0" dirty="0">
                <a:solidFill>
                  <a:srgbClr val="283991"/>
                </a:solidFill>
                <a:latin typeface="Helvetica World"/>
                <a:ea typeface="Helvetica World"/>
                <a:cs typeface="Helvetica World"/>
                <a:sym typeface="Helvetica World"/>
              </a:rPr>
              <a:t>i</a:t>
            </a:r>
            <a:r>
              <a:rPr lang="en-GB" sz="3500" spc="7" noProof="0" dirty="0">
                <a:solidFill>
                  <a:srgbClr val="283991"/>
                </a:solidFill>
                <a:latin typeface="Helvetica World"/>
                <a:ea typeface="Helvetica World"/>
                <a:cs typeface="Helvetica World"/>
                <a:sym typeface="Helvetica World"/>
              </a:rPr>
              <a:t>ent</a:t>
            </a:r>
            <a:r>
              <a:rPr lang="en-GB" sz="3500" u="none" spc="7" noProof="0" dirty="0">
                <a:solidFill>
                  <a:srgbClr val="283991"/>
                </a:solidFill>
                <a:latin typeface="Helvetica World"/>
                <a:ea typeface="Helvetica World"/>
                <a:cs typeface="Helvetica World"/>
                <a:sym typeface="Helvetica World"/>
              </a:rPr>
              <a:t>s </a:t>
            </a:r>
            <a:r>
              <a:rPr lang="en-GB" sz="3500" spc="7" noProof="0" dirty="0">
                <a:solidFill>
                  <a:srgbClr val="283991"/>
                </a:solidFill>
                <a:latin typeface="Helvetica World"/>
                <a:ea typeface="Helvetica World"/>
                <a:cs typeface="Helvetica World"/>
                <a:sym typeface="Helvetica World"/>
              </a:rPr>
              <a:t>b</a:t>
            </a:r>
            <a:r>
              <a:rPr lang="en-GB" sz="3500" u="none" spc="7" noProof="0" dirty="0">
                <a:solidFill>
                  <a:srgbClr val="283991"/>
                </a:solidFill>
                <a:latin typeface="Helvetica World"/>
                <a:ea typeface="Helvetica World"/>
                <a:cs typeface="Helvetica World"/>
                <a:sym typeface="Helvetica World"/>
              </a:rPr>
              <a:t>a</a:t>
            </a:r>
            <a:r>
              <a:rPr lang="en-GB" sz="3500" spc="7" noProof="0" dirty="0">
                <a:solidFill>
                  <a:srgbClr val="283991"/>
                </a:solidFill>
                <a:latin typeface="Helvetica World"/>
                <a:ea typeface="Helvetica World"/>
                <a:cs typeface="Helvetica World"/>
                <a:sym typeface="Helvetica World"/>
              </a:rPr>
              <a:t>sed</a:t>
            </a:r>
            <a:r>
              <a:rPr lang="en-GB" sz="3500" u="none" spc="7" noProof="0" dirty="0">
                <a:solidFill>
                  <a:srgbClr val="283991"/>
                </a:solidFill>
                <a:latin typeface="Helvetica World"/>
                <a:ea typeface="Helvetica World"/>
                <a:cs typeface="Helvetica World"/>
                <a:sym typeface="Helvetica World"/>
              </a:rPr>
              <a:t> o</a:t>
            </a:r>
            <a:r>
              <a:rPr lang="en-GB" sz="3500" spc="7" noProof="0" dirty="0">
                <a:solidFill>
                  <a:srgbClr val="283991"/>
                </a:solidFill>
                <a:latin typeface="Helvetica World"/>
                <a:ea typeface="Helvetica World"/>
                <a:cs typeface="Helvetica World"/>
                <a:sym typeface="Helvetica World"/>
              </a:rPr>
              <a:t>n</a:t>
            </a:r>
            <a:r>
              <a:rPr lang="en-GB" sz="3500" u="none" spc="7" noProof="0" dirty="0">
                <a:solidFill>
                  <a:srgbClr val="283991"/>
                </a:solidFill>
                <a:latin typeface="Helvetica World"/>
                <a:ea typeface="Helvetica World"/>
                <a:cs typeface="Helvetica World"/>
                <a:sym typeface="Helvetica World"/>
              </a:rPr>
              <a:t> </a:t>
            </a:r>
            <a:r>
              <a:rPr lang="en-GB" sz="3500" spc="7" noProof="0" dirty="0">
                <a:solidFill>
                  <a:srgbClr val="283991"/>
                </a:solidFill>
                <a:latin typeface="Helvetica World"/>
                <a:ea typeface="Helvetica World"/>
                <a:cs typeface="Helvetica World"/>
                <a:sym typeface="Helvetica World"/>
              </a:rPr>
              <a:t>th</a:t>
            </a:r>
            <a:r>
              <a:rPr lang="en-GB" sz="3500" u="none" spc="7" noProof="0" dirty="0">
                <a:solidFill>
                  <a:srgbClr val="283991"/>
                </a:solidFill>
                <a:latin typeface="Helvetica World"/>
                <a:ea typeface="Helvetica World"/>
                <a:cs typeface="Helvetica World"/>
                <a:sym typeface="Helvetica World"/>
              </a:rPr>
              <a:t>e</a:t>
            </a:r>
            <a:r>
              <a:rPr lang="en-GB" sz="3500" spc="7" noProof="0" dirty="0">
                <a:solidFill>
                  <a:srgbClr val="283991"/>
                </a:solidFill>
                <a:latin typeface="Helvetica World"/>
                <a:ea typeface="Helvetica World"/>
                <a:cs typeface="Helvetica World"/>
                <a:sym typeface="Helvetica World"/>
              </a:rPr>
              <a:t>ir</a:t>
            </a:r>
            <a:r>
              <a:rPr lang="en-GB" sz="3500" u="none" spc="7" noProof="0" dirty="0">
                <a:solidFill>
                  <a:srgbClr val="283991"/>
                </a:solidFill>
                <a:latin typeface="Helvetica World"/>
                <a:ea typeface="Helvetica World"/>
                <a:cs typeface="Helvetica World"/>
                <a:sym typeface="Helvetica World"/>
              </a:rPr>
              <a:t> </a:t>
            </a:r>
            <a:r>
              <a:rPr lang="en-GB" sz="3500" spc="7" noProof="0" dirty="0">
                <a:solidFill>
                  <a:srgbClr val="283991"/>
                </a:solidFill>
                <a:latin typeface="Helvetica World"/>
                <a:ea typeface="Helvetica World"/>
                <a:cs typeface="Helvetica World"/>
                <a:sym typeface="Helvetica World"/>
              </a:rPr>
              <a:t>h</a:t>
            </a:r>
            <a:r>
              <a:rPr lang="en-GB" sz="3500" u="none" spc="7" noProof="0" dirty="0">
                <a:solidFill>
                  <a:srgbClr val="283991"/>
                </a:solidFill>
                <a:latin typeface="Helvetica World"/>
                <a:ea typeface="Helvetica World"/>
                <a:cs typeface="Helvetica World"/>
                <a:sym typeface="Helvetica World"/>
              </a:rPr>
              <a:t>ealth </a:t>
            </a:r>
            <a:r>
              <a:rPr lang="en-GB" sz="3500" spc="7" noProof="0" dirty="0">
                <a:solidFill>
                  <a:srgbClr val="283991"/>
                </a:solidFill>
                <a:latin typeface="Helvetica World"/>
                <a:ea typeface="Helvetica World"/>
                <a:cs typeface="Helvetica World"/>
                <a:sym typeface="Helvetica World"/>
              </a:rPr>
              <a:t>da</a:t>
            </a:r>
            <a:r>
              <a:rPr lang="en-GB" sz="3500" u="none" spc="7" noProof="0" dirty="0">
                <a:solidFill>
                  <a:srgbClr val="283991"/>
                </a:solidFill>
                <a:latin typeface="Helvetica World"/>
                <a:ea typeface="Helvetica World"/>
                <a:cs typeface="Helvetica World"/>
                <a:sym typeface="Helvetica World"/>
              </a:rPr>
              <a:t>t</a:t>
            </a:r>
            <a:r>
              <a:rPr lang="en-GB" sz="3500" spc="7" noProof="0" dirty="0">
                <a:solidFill>
                  <a:srgbClr val="283991"/>
                </a:solidFill>
                <a:latin typeface="Helvetica World"/>
                <a:ea typeface="Helvetica World"/>
                <a:cs typeface="Helvetica World"/>
                <a:sym typeface="Helvetica World"/>
              </a:rPr>
              <a:t>a.</a:t>
            </a:r>
          </a:p>
          <a:p>
            <a:pPr algn="l">
              <a:lnSpc>
                <a:spcPts val="3456"/>
              </a:lnSpc>
            </a:pPr>
            <a:endParaRPr lang="en-GB" sz="3999" spc="7" noProof="0" dirty="0">
              <a:solidFill>
                <a:srgbClr val="283991"/>
              </a:solidFill>
              <a:latin typeface="Helvetica World"/>
              <a:ea typeface="Helvetica World"/>
              <a:cs typeface="Helvetica World"/>
              <a:sym typeface="Helvetica World"/>
            </a:endParaRPr>
          </a:p>
        </p:txBody>
      </p:sp>
      <p:sp>
        <p:nvSpPr>
          <p:cNvPr id="3" name="Freeform 3"/>
          <p:cNvSpPr/>
          <p:nvPr/>
        </p:nvSpPr>
        <p:spPr>
          <a:xfrm>
            <a:off x="13538634" y="216027"/>
            <a:ext cx="4520070" cy="2009548"/>
          </a:xfrm>
          <a:custGeom>
            <a:avLst/>
            <a:gdLst/>
            <a:ahLst/>
            <a:cxnLst/>
            <a:rect l="l" t="t" r="r" b="b"/>
            <a:pathLst>
              <a:path w="4520070" h="2009548">
                <a:moveTo>
                  <a:pt x="0" y="0"/>
                </a:moveTo>
                <a:lnTo>
                  <a:pt x="4520070" y="0"/>
                </a:lnTo>
                <a:lnTo>
                  <a:pt x="4520070" y="2009548"/>
                </a:lnTo>
                <a:lnTo>
                  <a:pt x="0" y="200954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4" name="TextBox 4"/>
          <p:cNvSpPr txBox="1"/>
          <p:nvPr/>
        </p:nvSpPr>
        <p:spPr>
          <a:xfrm>
            <a:off x="755901" y="273177"/>
            <a:ext cx="15590520" cy="74379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Statistical Methods in RWD Analysis</a:t>
            </a:r>
            <a:endParaRPr lang="en-GB" sz="5400" b="1" noProof="0"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6700" y="1849653"/>
            <a:ext cx="15590520" cy="6137910"/>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Accuracy:</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Data must reflect true patient experiences and health outcomes.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Consistency:</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Data should be recorded using standardised methods to ensure comparability across different registries.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Completeness: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All relevant information must be captured to avoid gaps that could skew results.</a:t>
            </a:r>
          </a:p>
          <a:p>
            <a:pPr algn="l">
              <a:lnSpc>
                <a:spcPts val="4319"/>
              </a:lnSpc>
            </a:pPr>
            <a:endParaRPr lang="en-GB" sz="3999" spc="7" noProof="0" dirty="0">
              <a:solidFill>
                <a:srgbClr val="283991"/>
              </a:solidFill>
              <a:latin typeface="Helvetica World"/>
              <a:ea typeface="Helvetica World"/>
              <a:cs typeface="Helvetica World"/>
              <a:sym typeface="Helvetica World"/>
            </a:endParaRPr>
          </a:p>
        </p:txBody>
      </p:sp>
      <p:sp>
        <p:nvSpPr>
          <p:cNvPr id="3" name="TextBox 3"/>
          <p:cNvSpPr txBox="1"/>
          <p:nvPr/>
        </p:nvSpPr>
        <p:spPr>
          <a:xfrm>
            <a:off x="856700" y="513969"/>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Importance of Data Quality</a:t>
            </a:r>
          </a:p>
        </p:txBody>
      </p:sp>
      <p:pic>
        <p:nvPicPr>
          <p:cNvPr id="6" name="Grafik 5">
            <a:extLst>
              <a:ext uri="{FF2B5EF4-FFF2-40B4-BE49-F238E27FC236}">
                <a16:creationId xmlns:a16="http://schemas.microsoft.com/office/drawing/2014/main" id="{35846153-42E1-7D36-1C64-AD63E7CA48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92200" y="7053047"/>
            <a:ext cx="4064000" cy="2768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33957" y="1432431"/>
            <a:ext cx="11420087" cy="8229600"/>
          </a:xfrm>
          <a:custGeom>
            <a:avLst/>
            <a:gdLst/>
            <a:ahLst/>
            <a:cxnLst/>
            <a:rect l="l" t="t" r="r" b="b"/>
            <a:pathLst>
              <a:path w="11420087" h="8229600">
                <a:moveTo>
                  <a:pt x="0" y="0"/>
                </a:moveTo>
                <a:lnTo>
                  <a:pt x="11420086" y="0"/>
                </a:lnTo>
                <a:lnTo>
                  <a:pt x="11420086" y="8229600"/>
                </a:lnTo>
                <a:lnTo>
                  <a:pt x="0" y="82296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3" name="TextBox 3"/>
          <p:cNvSpPr txBox="1"/>
          <p:nvPr/>
        </p:nvSpPr>
        <p:spPr>
          <a:xfrm>
            <a:off x="856700" y="513969"/>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Importance of Data Quality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2478" y="6731819"/>
            <a:ext cx="16230600" cy="3302799"/>
          </a:xfrm>
          <a:custGeom>
            <a:avLst/>
            <a:gdLst/>
            <a:ahLst/>
            <a:cxnLst/>
            <a:rect l="l" t="t" r="r" b="b"/>
            <a:pathLst>
              <a:path w="16230600" h="3302799">
                <a:moveTo>
                  <a:pt x="0" y="0"/>
                </a:moveTo>
                <a:lnTo>
                  <a:pt x="16230600" y="0"/>
                </a:lnTo>
                <a:lnTo>
                  <a:pt x="16230600" y="3302799"/>
                </a:lnTo>
                <a:lnTo>
                  <a:pt x="0" y="3302799"/>
                </a:lnTo>
                <a:lnTo>
                  <a:pt x="0" y="0"/>
                </a:lnTo>
                <a:close/>
              </a:path>
            </a:pathLst>
          </a:custGeom>
          <a:blipFill>
            <a:blip r:embed="rId3" cstate="email">
              <a:extLst>
                <a:ext uri="{28A0092B-C50C-407E-A947-70E740481C1C}">
                  <a14:useLocalDpi xmlns:a14="http://schemas.microsoft.com/office/drawing/2010/main"/>
                </a:ext>
              </a:extLst>
            </a:blip>
            <a:stretch>
              <a:fillRect t="-74129" b="-71580"/>
            </a:stretch>
          </a:blipFill>
        </p:spPr>
        <p:txBody>
          <a:bodyPr/>
          <a:lstStyle/>
          <a:p>
            <a:endParaRPr lang="en-GB" noProof="0" dirty="0"/>
          </a:p>
        </p:txBody>
      </p:sp>
      <p:sp>
        <p:nvSpPr>
          <p:cNvPr id="3" name="TextBox 3"/>
          <p:cNvSpPr txBox="1"/>
          <p:nvPr/>
        </p:nvSpPr>
        <p:spPr>
          <a:xfrm>
            <a:off x="762000" y="2019300"/>
            <a:ext cx="15590520" cy="7172284"/>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Bias: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Certain populations may be overrepresented (e.g., urban patients) while others may be underrepresented (e.g., rural patients), leading to skewed results.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Missing Data:</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Patients may not report symptoms consistently, or key information may be overlooked, creating gaps in the dataset.</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Data Complexity:</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Real-world data comes in various formats (structured and unstructured), making standardisation and analysis more challenging.</a:t>
            </a:r>
          </a:p>
          <a:p>
            <a:pPr algn="l">
              <a:lnSpc>
                <a:spcPts val="4319"/>
              </a:lnSpc>
            </a:pPr>
            <a:endParaRPr lang="en-GB" sz="3999" spc="7" noProof="0" dirty="0">
              <a:solidFill>
                <a:srgbClr val="283991"/>
              </a:solidFill>
              <a:latin typeface="Helvetica World"/>
              <a:ea typeface="Helvetica World"/>
              <a:cs typeface="Helvetica World"/>
              <a:sym typeface="Helvetica World"/>
            </a:endParaRPr>
          </a:p>
        </p:txBody>
      </p:sp>
      <p:sp>
        <p:nvSpPr>
          <p:cNvPr id="4" name="TextBox 4"/>
          <p:cNvSpPr txBox="1"/>
          <p:nvPr/>
        </p:nvSpPr>
        <p:spPr>
          <a:xfrm>
            <a:off x="492055" y="639890"/>
            <a:ext cx="15590520" cy="74379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Challenges in Analysing RWD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7542" y="1944498"/>
            <a:ext cx="17149507" cy="7706020"/>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Standardisation:</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Establishes uniform data entry processes and formats to improve consistency.</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Example: Standardising electronic health record (EHR) formats.</a:t>
            </a:r>
          </a:p>
          <a:p>
            <a:pPr marL="431799" lvl="1"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Validation:</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Involves cross-checking data against reliable sources to confirm accuracy.</a:t>
            </a:r>
          </a:p>
          <a:p>
            <a:pPr marL="863599" lvl="1" indent="-431800" algn="l">
              <a:lnSpc>
                <a:spcPts val="4319"/>
              </a:lnSpc>
              <a:buFont typeface="Arial"/>
              <a:buChar char="•"/>
            </a:pPr>
            <a:r>
              <a:rPr lang="en-GB" sz="3500" u="none" spc="7" noProof="0" dirty="0">
                <a:solidFill>
                  <a:srgbClr val="283991"/>
                </a:solidFill>
                <a:latin typeface="Helvetica World"/>
                <a:ea typeface="Helvetica World"/>
                <a:cs typeface="Helvetica World"/>
                <a:sym typeface="Helvetica World"/>
              </a:rPr>
              <a:t>Example: Val</a:t>
            </a:r>
            <a:r>
              <a:rPr lang="en-GB" sz="3500" spc="7" noProof="0" dirty="0">
                <a:solidFill>
                  <a:srgbClr val="283991"/>
                </a:solidFill>
                <a:latin typeface="Helvetica World"/>
                <a:ea typeface="Helvetica World"/>
                <a:cs typeface="Helvetica World"/>
                <a:sym typeface="Helvetica World"/>
              </a:rPr>
              <a:t>idating registry data with clinic</a:t>
            </a:r>
            <a:r>
              <a:rPr lang="en-GB" sz="3500" u="none" spc="7" noProof="0" dirty="0">
                <a:solidFill>
                  <a:srgbClr val="283991"/>
                </a:solidFill>
                <a:latin typeface="Helvetica World"/>
                <a:ea typeface="Helvetica World"/>
                <a:cs typeface="Helvetica World"/>
                <a:sym typeface="Helvetica World"/>
              </a:rPr>
              <a:t>al </a:t>
            </a:r>
            <a:r>
              <a:rPr lang="en-GB" sz="3500" spc="7" noProof="0" dirty="0">
                <a:solidFill>
                  <a:srgbClr val="283991"/>
                </a:solidFill>
                <a:latin typeface="Helvetica World"/>
                <a:ea typeface="Helvetica World"/>
                <a:cs typeface="Helvetica World"/>
                <a:sym typeface="Helvetica World"/>
              </a:rPr>
              <a:t>r</a:t>
            </a:r>
            <a:r>
              <a:rPr lang="en-GB" sz="3500" u="none" spc="7" noProof="0" dirty="0">
                <a:solidFill>
                  <a:srgbClr val="283991"/>
                </a:solidFill>
                <a:latin typeface="Helvetica World"/>
                <a:ea typeface="Helvetica World"/>
                <a:cs typeface="Helvetica World"/>
                <a:sym typeface="Helvetica World"/>
              </a:rPr>
              <a:t>e</a:t>
            </a:r>
            <a:r>
              <a:rPr lang="en-GB" sz="3500" spc="7" noProof="0" dirty="0">
                <a:solidFill>
                  <a:srgbClr val="283991"/>
                </a:solidFill>
                <a:latin typeface="Helvetica World"/>
                <a:ea typeface="Helvetica World"/>
                <a:cs typeface="Helvetica World"/>
                <a:sym typeface="Helvetica World"/>
              </a:rPr>
              <a:t>c</a:t>
            </a:r>
            <a:r>
              <a:rPr lang="en-GB" sz="3500" u="none" spc="7" noProof="0" dirty="0">
                <a:solidFill>
                  <a:srgbClr val="283991"/>
                </a:solidFill>
                <a:latin typeface="Helvetica World"/>
                <a:ea typeface="Helvetica World"/>
                <a:cs typeface="Helvetica World"/>
                <a:sym typeface="Helvetica World"/>
              </a:rPr>
              <a:t>ord</a:t>
            </a:r>
            <a:r>
              <a:rPr lang="en-GB" sz="3500" spc="7" noProof="0" dirty="0">
                <a:solidFill>
                  <a:srgbClr val="283991"/>
                </a:solidFill>
                <a:latin typeface="Helvetica World"/>
                <a:ea typeface="Helvetica World"/>
                <a:cs typeface="Helvetica World"/>
                <a:sym typeface="Helvetica World"/>
              </a:rPr>
              <a:t>s.</a:t>
            </a:r>
          </a:p>
          <a:p>
            <a:pPr marL="431799" lvl="1"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u="none" spc="7" noProof="0" dirty="0">
                <a:solidFill>
                  <a:srgbClr val="283991"/>
                </a:solidFill>
                <a:latin typeface="Helvetica World Bold"/>
                <a:ea typeface="Helvetica World Bold"/>
                <a:cs typeface="Helvetica World Bold"/>
                <a:sym typeface="Helvetica World Bold"/>
              </a:rPr>
              <a:t>Data Cle</a:t>
            </a:r>
            <a:r>
              <a:rPr lang="en-GB" sz="3500" b="1" spc="7" noProof="0" dirty="0">
                <a:solidFill>
                  <a:srgbClr val="283991"/>
                </a:solidFill>
                <a:latin typeface="Helvetica World Bold"/>
                <a:ea typeface="Helvetica World Bold"/>
                <a:cs typeface="Helvetica World Bold"/>
                <a:sym typeface="Helvetica World Bold"/>
              </a:rPr>
              <a:t>an</a:t>
            </a:r>
            <a:r>
              <a:rPr lang="en-GB" sz="3500" b="1" u="none" spc="7" noProof="0" dirty="0">
                <a:solidFill>
                  <a:srgbClr val="283991"/>
                </a:solidFill>
                <a:latin typeface="Helvetica World Bold"/>
                <a:ea typeface="Helvetica World Bold"/>
                <a:cs typeface="Helvetica World Bold"/>
                <a:sym typeface="Helvetica World Bold"/>
              </a:rPr>
              <a:t>in</a:t>
            </a:r>
            <a:r>
              <a:rPr lang="en-GB" sz="3500" b="1" spc="7" noProof="0" dirty="0">
                <a:solidFill>
                  <a:srgbClr val="283991"/>
                </a:solidFill>
                <a:latin typeface="Helvetica World Bold"/>
                <a:ea typeface="Helvetica World Bold"/>
                <a:cs typeface="Helvetica World Bold"/>
                <a:sym typeface="Helvetica World Bold"/>
              </a:rPr>
              <a:t>g:</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Identifies and rectifies errors in the</a:t>
            </a:r>
            <a:r>
              <a:rPr lang="en-GB" sz="3500" u="none" spc="7" noProof="0" dirty="0">
                <a:solidFill>
                  <a:srgbClr val="283991"/>
                </a:solidFill>
                <a:latin typeface="Helvetica World"/>
                <a:ea typeface="Helvetica World"/>
                <a:cs typeface="Helvetica World"/>
                <a:sym typeface="Helvetica World"/>
              </a:rPr>
              <a:t> d</a:t>
            </a:r>
            <a:r>
              <a:rPr lang="en-GB" sz="3500" spc="7" noProof="0" dirty="0">
                <a:solidFill>
                  <a:srgbClr val="283991"/>
                </a:solidFill>
                <a:latin typeface="Helvetica World"/>
                <a:ea typeface="Helvetica World"/>
                <a:cs typeface="Helvetica World"/>
                <a:sym typeface="Helvetica World"/>
              </a:rPr>
              <a:t>a</a:t>
            </a:r>
            <a:r>
              <a:rPr lang="en-GB" sz="3500" u="none" spc="7" noProof="0" dirty="0">
                <a:solidFill>
                  <a:srgbClr val="283991"/>
                </a:solidFill>
                <a:latin typeface="Helvetica World"/>
                <a:ea typeface="Helvetica World"/>
                <a:cs typeface="Helvetica World"/>
                <a:sym typeface="Helvetica World"/>
              </a:rPr>
              <a:t>ta</a:t>
            </a:r>
            <a:r>
              <a:rPr lang="en-GB" sz="3500" spc="7" noProof="0" dirty="0">
                <a:solidFill>
                  <a:srgbClr val="283991"/>
                </a:solidFill>
                <a:latin typeface="Helvetica World"/>
                <a:ea typeface="Helvetica World"/>
                <a:cs typeface="Helvetica World"/>
                <a:sym typeface="Helvetica World"/>
              </a:rPr>
              <a:t>set, including remov</a:t>
            </a:r>
            <a:r>
              <a:rPr lang="en-GB" sz="3500" u="none" spc="7" noProof="0" dirty="0">
                <a:solidFill>
                  <a:srgbClr val="283991"/>
                </a:solidFill>
                <a:latin typeface="Helvetica World"/>
                <a:ea typeface="Helvetica World"/>
                <a:cs typeface="Helvetica World"/>
                <a:sym typeface="Helvetica World"/>
              </a:rPr>
              <a:t>ing dupli</a:t>
            </a:r>
            <a:r>
              <a:rPr lang="en-GB" sz="3500" spc="7" noProof="0" dirty="0">
                <a:solidFill>
                  <a:srgbClr val="283991"/>
                </a:solidFill>
                <a:latin typeface="Helvetica World"/>
                <a:ea typeface="Helvetica World"/>
                <a:cs typeface="Helvetica World"/>
                <a:sym typeface="Helvetica World"/>
              </a:rPr>
              <a:t>cates and correcting inaccurate entries.</a:t>
            </a:r>
          </a:p>
          <a:p>
            <a:pPr marL="431799" lvl="1"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Ex</a:t>
            </a:r>
            <a:r>
              <a:rPr lang="en-GB" sz="3500" b="1" u="none" spc="7" noProof="0" dirty="0">
                <a:solidFill>
                  <a:srgbClr val="283991"/>
                </a:solidFill>
                <a:latin typeface="Helvetica World Bold"/>
                <a:ea typeface="Helvetica World Bold"/>
                <a:cs typeface="Helvetica World Bold"/>
                <a:sym typeface="Helvetica World Bold"/>
              </a:rPr>
              <a:t>a</a:t>
            </a:r>
            <a:r>
              <a:rPr lang="en-GB" sz="3500" b="1" spc="7" noProof="0" dirty="0">
                <a:solidFill>
                  <a:srgbClr val="283991"/>
                </a:solidFill>
                <a:latin typeface="Helvetica World Bold"/>
                <a:ea typeface="Helvetica World Bold"/>
                <a:cs typeface="Helvetica World Bold"/>
                <a:sym typeface="Helvetica World Bold"/>
              </a:rPr>
              <a:t>mp</a:t>
            </a:r>
            <a:r>
              <a:rPr lang="en-GB" sz="3500" b="1" u="none" spc="7" noProof="0" dirty="0">
                <a:solidFill>
                  <a:srgbClr val="283991"/>
                </a:solidFill>
                <a:latin typeface="Helvetica World Bold"/>
                <a:ea typeface="Helvetica World Bold"/>
                <a:cs typeface="Helvetica World Bold"/>
                <a:sym typeface="Helvetica World Bold"/>
              </a:rPr>
              <a:t>l</a:t>
            </a:r>
            <a:r>
              <a:rPr lang="en-GB" sz="3500" b="1" spc="7" noProof="0" dirty="0">
                <a:solidFill>
                  <a:srgbClr val="283991"/>
                </a:solidFill>
                <a:latin typeface="Helvetica World Bold"/>
                <a:ea typeface="Helvetica World Bold"/>
                <a:cs typeface="Helvetica World Bold"/>
                <a:sym typeface="Helvetica World Bold"/>
              </a:rPr>
              <a:t>e: Springer: </a:t>
            </a:r>
            <a:r>
              <a:rPr lang="en-GB" sz="3500" u="sng" spc="7" noProof="0" dirty="0">
                <a:solidFill>
                  <a:srgbClr val="283991"/>
                </a:solidFill>
                <a:latin typeface="Helvetica World"/>
                <a:ea typeface="Helvetica World"/>
                <a:cs typeface="Helvetica World"/>
                <a:sym typeface="Helvetica World"/>
                <a:hlinkClick r:id="rId3" tooltip="https://link.springer.com/article/10.1007/s10916-022-01892-2"/>
              </a:rPr>
              <a:t>Automating the process to detect inconsistencies in patient records</a:t>
            </a:r>
          </a:p>
        </p:txBody>
      </p:sp>
      <p:sp>
        <p:nvSpPr>
          <p:cNvPr id="3" name="TextBox 3"/>
          <p:cNvSpPr txBox="1"/>
          <p:nvPr/>
        </p:nvSpPr>
        <p:spPr>
          <a:xfrm>
            <a:off x="706545" y="723900"/>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Techniques to ensure Data Quality</a:t>
            </a:r>
          </a:p>
        </p:txBody>
      </p:sp>
      <p:pic>
        <p:nvPicPr>
          <p:cNvPr id="6" name="Grafik 5">
            <a:extLst>
              <a:ext uri="{FF2B5EF4-FFF2-40B4-BE49-F238E27FC236}">
                <a16:creationId xmlns:a16="http://schemas.microsoft.com/office/drawing/2014/main" id="{7B5F9C6E-12A5-06B4-60F5-5FE59F75EE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54199" y="330837"/>
            <a:ext cx="3312185" cy="2194323"/>
          </a:xfrm>
          <a:prstGeom prst="rect">
            <a:avLst/>
          </a:prstGeom>
        </p:spPr>
      </p:pic>
      <p:pic>
        <p:nvPicPr>
          <p:cNvPr id="7" name="Grafik 6">
            <a:extLst>
              <a:ext uri="{FF2B5EF4-FFF2-40B4-BE49-F238E27FC236}">
                <a16:creationId xmlns:a16="http://schemas.microsoft.com/office/drawing/2014/main" id="{CFD05A1F-8BD7-FEFC-1A97-9887B49C55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74864" y="370531"/>
            <a:ext cx="3312185" cy="21943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68600" y="241536"/>
            <a:ext cx="2625489" cy="1772481"/>
          </a:xfrm>
          <a:custGeom>
            <a:avLst/>
            <a:gdLst/>
            <a:ahLst/>
            <a:cxnLst/>
            <a:rect l="l" t="t" r="r" b="b"/>
            <a:pathLst>
              <a:path w="3768489" h="2179443">
                <a:moveTo>
                  <a:pt x="0" y="0"/>
                </a:moveTo>
                <a:lnTo>
                  <a:pt x="3768489" y="0"/>
                </a:lnTo>
                <a:lnTo>
                  <a:pt x="3768489" y="2179443"/>
                </a:lnTo>
                <a:lnTo>
                  <a:pt x="0" y="217944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3" name="TextBox 3"/>
          <p:cNvSpPr txBox="1"/>
          <p:nvPr/>
        </p:nvSpPr>
        <p:spPr>
          <a:xfrm>
            <a:off x="597239" y="1770314"/>
            <a:ext cx="17149507" cy="8826583"/>
          </a:xfrm>
          <a:prstGeom prst="rect">
            <a:avLst/>
          </a:prstGeom>
        </p:spPr>
        <p:txBody>
          <a:bodyPr lIns="0" tIns="0" rIns="0" bIns="0" rtlCol="0" anchor="t">
            <a:spAutoFit/>
          </a:bodyPr>
          <a:lstStyle/>
          <a:p>
            <a:pPr algn="l">
              <a:lnSpc>
                <a:spcPts val="4319"/>
              </a:lnSpc>
            </a:pPr>
            <a:r>
              <a:rPr lang="en-GB" sz="3500" u="sng" spc="7" noProof="0" dirty="0">
                <a:solidFill>
                  <a:srgbClr val="283991"/>
                </a:solidFill>
                <a:latin typeface="Helvetica World"/>
                <a:ea typeface="Helvetica World"/>
                <a:cs typeface="Helvetica World"/>
                <a:sym typeface="Helvetica World"/>
              </a:rPr>
              <a:t>Scenario:</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Imagine a fitness tracker that occasionally fails to record steps or a patient who forgets to log symptoms – those devices are not always 100% exact.</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u="sng" spc="7" noProof="0" dirty="0">
                <a:solidFill>
                  <a:srgbClr val="283991"/>
                </a:solidFill>
                <a:latin typeface="Helvetica World"/>
                <a:ea typeface="Helvetica World"/>
                <a:cs typeface="Helvetica World"/>
                <a:sym typeface="Helvetica World"/>
              </a:rPr>
              <a:t>Implications: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This situation reflect common challenges in ensuring complete and accurate data in RWD analysis, which can affect healthcare decisions.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u="sng" spc="7" noProof="0" dirty="0">
                <a:solidFill>
                  <a:srgbClr val="283991"/>
                </a:solidFill>
                <a:latin typeface="Helvetica World"/>
                <a:ea typeface="Helvetica World"/>
                <a:cs typeface="Helvetica World"/>
                <a:sym typeface="Helvetica World"/>
              </a:rPr>
              <a:t>The issue: </a:t>
            </a:r>
          </a:p>
          <a:p>
            <a:pPr algn="l">
              <a:lnSpc>
                <a:spcPts val="4319"/>
              </a:lnSpc>
            </a:pPr>
            <a:r>
              <a:rPr lang="en-GB" sz="3500" spc="7" noProof="0" dirty="0">
                <a:solidFill>
                  <a:srgbClr val="283991"/>
                </a:solidFill>
                <a:latin typeface="Helvetica World"/>
                <a:ea typeface="Helvetica World"/>
                <a:cs typeface="Helvetica World"/>
                <a:sym typeface="Helvetica World"/>
              </a:rPr>
              <a:t>At the moment there are not enough long-term data of fitness trackers available. Reason for this that HCP’s refuse to see the data as fitness trackers are not approved medical devices or the data can’t be transferred into the EHR’s of a patient. </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spc="7" noProof="0" dirty="0">
                <a:solidFill>
                  <a:srgbClr val="283991"/>
                </a:solidFill>
                <a:latin typeface="Helvetica World"/>
                <a:ea typeface="Helvetica World"/>
                <a:cs typeface="Helvetica World"/>
                <a:sym typeface="Helvetica World"/>
              </a:rPr>
              <a:t>Find out more here: </a:t>
            </a:r>
            <a:r>
              <a:rPr lang="en-GB" sz="3500" u="sng" spc="7" noProof="0" dirty="0">
                <a:solidFill>
                  <a:srgbClr val="283991"/>
                </a:solidFill>
                <a:latin typeface="Helvetica World"/>
                <a:ea typeface="Helvetica World"/>
                <a:cs typeface="Helvetica World"/>
                <a:sym typeface="Helvetica World"/>
                <a:hlinkClick r:id="rId4" tooltip="https://www.health.harvard.edu/heart-health/do-fitness-trackers-really-help-people-move-more#:~:text=No%20long%2Dterm%20data%20yet,a%20person's%20behavior%2C%20she%20adds."/>
              </a:rPr>
              <a:t>Harvard Medical School: Do fitness trackers really help people move more?</a:t>
            </a:r>
          </a:p>
          <a:p>
            <a:pPr algn="l">
              <a:lnSpc>
                <a:spcPts val="4319"/>
              </a:lnSpc>
            </a:pPr>
            <a:endParaRPr lang="en-GB" sz="3999" u="sng" spc="7" noProof="0" dirty="0">
              <a:solidFill>
                <a:srgbClr val="283991"/>
              </a:solidFill>
              <a:latin typeface="Helvetica World"/>
              <a:ea typeface="Helvetica World"/>
              <a:cs typeface="Helvetica World"/>
              <a:sym typeface="Helvetica World"/>
              <a:hlinkClick r:id="rId4" tooltip="https://www.health.harvard.edu/heart-health/do-fitness-trackers-really-help-people-move-more#:~:text=No%20long%2Dterm%20data%20yet,a%20person's%20behavior%2C%20she%20adds."/>
            </a:endParaRPr>
          </a:p>
        </p:txBody>
      </p:sp>
      <p:sp>
        <p:nvSpPr>
          <p:cNvPr id="4" name="TextBox 4"/>
          <p:cNvSpPr txBox="1"/>
          <p:nvPr/>
        </p:nvSpPr>
        <p:spPr>
          <a:xfrm>
            <a:off x="1028700" y="87818"/>
            <a:ext cx="15590520" cy="1487587"/>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Real-World Example: Fitness Trackers and Data Gaps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Custom</PresentationFormat>
  <Paragraphs>117</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Helvetica World</vt:lpstr>
      <vt:lpstr>TT Smalls</vt:lpstr>
      <vt:lpstr>Helvetica World Bold</vt:lpstr>
      <vt:lpstr>Arial</vt:lpstr>
      <vt:lpstr>Arimo Bold</vt:lpstr>
      <vt:lpstr>Calibri</vt:lpstr>
      <vt:lpstr>Aptos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Module 4 </dc:title>
  <cp:lastModifiedBy>Mohsharif Nasrulloeva | EMSP</cp:lastModifiedBy>
  <cp:revision>8</cp:revision>
  <dcterms:created xsi:type="dcterms:W3CDTF">2006-08-16T00:00:00Z</dcterms:created>
  <dcterms:modified xsi:type="dcterms:W3CDTF">2025-05-26T14:01:44Z</dcterms:modified>
  <dc:identifier>DAGTElYORLA</dc:identifier>
</cp:coreProperties>
</file>