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7" r:id="rId12"/>
  </p:sldIdLst>
  <p:sldSz cx="18288000" cy="10287000"/>
  <p:notesSz cx="6858000" cy="9144000"/>
  <p:embeddedFontLst>
    <p:embeddedFont>
      <p:font typeface="Helvetica World" panose="020B0604020202020204" charset="-128"/>
      <p:regular r:id="rId14"/>
    </p:embeddedFont>
    <p:embeddedFont>
      <p:font typeface="Helvetica World Bold" panose="020B0604020202020204" charset="-128"/>
      <p:regular r:id="rId15"/>
    </p:embeddedFont>
    <p:embeddedFont>
      <p:font typeface="Arimo" panose="020B0604020202020204" charset="0"/>
      <p:regular r:id="rId16"/>
    </p:embeddedFont>
    <p:embeddedFont>
      <p:font typeface="Arimo Bold" panose="020B0604020202020204" charset="0"/>
      <p:regular r:id="rId17"/>
      <p:bold r:id="rId18"/>
    </p:embeddedFont>
    <p:embeddedFont>
      <p:font typeface="Canva Sans Bold" panose="020B0604020202020204"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48567" autoAdjust="0"/>
  </p:normalViewPr>
  <p:slideViewPr>
    <p:cSldViewPr>
      <p:cViewPr varScale="1">
        <p:scale>
          <a:sx n="31" d="100"/>
          <a:sy n="31" d="100"/>
        </p:scale>
        <p:origin x="250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BE33D-9CA9-48A7-855A-05442732E308}" type="datetimeFigureOut">
              <a:rPr lang="en-GB" smtClean="0"/>
              <a:t>26/05/2025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F24595-B9DF-4962-BA1F-C75370B6D6E4}" type="slidenum">
              <a:rPr lang="en-GB" smtClean="0"/>
              <a:t>‹#›</a:t>
            </a:fld>
            <a:endParaRPr lang="en-GB"/>
          </a:p>
        </p:txBody>
      </p:sp>
    </p:spTree>
    <p:extLst>
      <p:ext uri="{BB962C8B-B14F-4D97-AF65-F5344CB8AC3E}">
        <p14:creationId xmlns:p14="http://schemas.microsoft.com/office/powerpoint/2010/main" val="2728304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F24595-B9DF-4962-BA1F-C75370B6D6E4}" type="slidenum">
              <a:rPr lang="en-GB" smtClean="0"/>
              <a:t>1</a:t>
            </a:fld>
            <a:endParaRPr lang="en-GB"/>
          </a:p>
        </p:txBody>
      </p:sp>
    </p:spTree>
    <p:extLst>
      <p:ext uri="{BB962C8B-B14F-4D97-AF65-F5344CB8AC3E}">
        <p14:creationId xmlns:p14="http://schemas.microsoft.com/office/powerpoint/2010/main" val="810142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F24595-B9DF-4962-BA1F-C75370B6D6E4}" type="slidenum">
              <a:rPr lang="en-GB" smtClean="0"/>
              <a:t>10</a:t>
            </a:fld>
            <a:endParaRPr lang="en-GB"/>
          </a:p>
        </p:txBody>
      </p:sp>
    </p:spTree>
    <p:extLst>
      <p:ext uri="{BB962C8B-B14F-4D97-AF65-F5344CB8AC3E}">
        <p14:creationId xmlns:p14="http://schemas.microsoft.com/office/powerpoint/2010/main" val="3027980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F24595-B9DF-4962-BA1F-C75370B6D6E4}" type="slidenum">
              <a:rPr lang="en-GB" smtClean="0"/>
              <a:t>11</a:t>
            </a:fld>
            <a:endParaRPr lang="en-GB"/>
          </a:p>
        </p:txBody>
      </p:sp>
    </p:spTree>
    <p:extLst>
      <p:ext uri="{BB962C8B-B14F-4D97-AF65-F5344CB8AC3E}">
        <p14:creationId xmlns:p14="http://schemas.microsoft.com/office/powerpoint/2010/main" val="3727224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F24595-B9DF-4962-BA1F-C75370B6D6E4}" type="slidenum">
              <a:rPr lang="en-GB" smtClean="0"/>
              <a:t>2</a:t>
            </a:fld>
            <a:endParaRPr lang="en-GB"/>
          </a:p>
        </p:txBody>
      </p:sp>
    </p:spTree>
    <p:extLst>
      <p:ext uri="{BB962C8B-B14F-4D97-AF65-F5344CB8AC3E}">
        <p14:creationId xmlns:p14="http://schemas.microsoft.com/office/powerpoint/2010/main" val="4125166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F24595-B9DF-4962-BA1F-C75370B6D6E4}" type="slidenum">
              <a:rPr lang="en-GB" smtClean="0"/>
              <a:t>3</a:t>
            </a:fld>
            <a:endParaRPr lang="en-GB"/>
          </a:p>
        </p:txBody>
      </p:sp>
    </p:spTree>
    <p:extLst>
      <p:ext uri="{BB962C8B-B14F-4D97-AF65-F5344CB8AC3E}">
        <p14:creationId xmlns:p14="http://schemas.microsoft.com/office/powerpoint/2010/main" val="666547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F24595-B9DF-4962-BA1F-C75370B6D6E4}" type="slidenum">
              <a:rPr lang="en-GB" smtClean="0"/>
              <a:t>4</a:t>
            </a:fld>
            <a:endParaRPr lang="en-GB"/>
          </a:p>
        </p:txBody>
      </p:sp>
    </p:spTree>
    <p:extLst>
      <p:ext uri="{BB962C8B-B14F-4D97-AF65-F5344CB8AC3E}">
        <p14:creationId xmlns:p14="http://schemas.microsoft.com/office/powerpoint/2010/main" val="1986749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F24595-B9DF-4962-BA1F-C75370B6D6E4}" type="slidenum">
              <a:rPr lang="en-GB" smtClean="0"/>
              <a:t>5</a:t>
            </a:fld>
            <a:endParaRPr lang="en-GB"/>
          </a:p>
        </p:txBody>
      </p:sp>
    </p:spTree>
    <p:extLst>
      <p:ext uri="{BB962C8B-B14F-4D97-AF65-F5344CB8AC3E}">
        <p14:creationId xmlns:p14="http://schemas.microsoft.com/office/powerpoint/2010/main" val="233202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F24595-B9DF-4962-BA1F-C75370B6D6E4}" type="slidenum">
              <a:rPr lang="en-GB" smtClean="0"/>
              <a:t>6</a:t>
            </a:fld>
            <a:endParaRPr lang="en-GB"/>
          </a:p>
        </p:txBody>
      </p:sp>
    </p:spTree>
    <p:extLst>
      <p:ext uri="{BB962C8B-B14F-4D97-AF65-F5344CB8AC3E}">
        <p14:creationId xmlns:p14="http://schemas.microsoft.com/office/powerpoint/2010/main" val="1778301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F24595-B9DF-4962-BA1F-C75370B6D6E4}" type="slidenum">
              <a:rPr lang="en-GB" smtClean="0"/>
              <a:t>7</a:t>
            </a:fld>
            <a:endParaRPr lang="en-GB"/>
          </a:p>
        </p:txBody>
      </p:sp>
    </p:spTree>
    <p:extLst>
      <p:ext uri="{BB962C8B-B14F-4D97-AF65-F5344CB8AC3E}">
        <p14:creationId xmlns:p14="http://schemas.microsoft.com/office/powerpoint/2010/main" val="432568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F24595-B9DF-4962-BA1F-C75370B6D6E4}" type="slidenum">
              <a:rPr lang="en-GB" smtClean="0"/>
              <a:t>8</a:t>
            </a:fld>
            <a:endParaRPr lang="en-GB"/>
          </a:p>
        </p:txBody>
      </p:sp>
    </p:spTree>
    <p:extLst>
      <p:ext uri="{BB962C8B-B14F-4D97-AF65-F5344CB8AC3E}">
        <p14:creationId xmlns:p14="http://schemas.microsoft.com/office/powerpoint/2010/main" val="1216976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F24595-B9DF-4962-BA1F-C75370B6D6E4}" type="slidenum">
              <a:rPr lang="en-GB" smtClean="0"/>
              <a:t>9</a:t>
            </a:fld>
            <a:endParaRPr lang="en-GB"/>
          </a:p>
        </p:txBody>
      </p:sp>
    </p:spTree>
    <p:extLst>
      <p:ext uri="{BB962C8B-B14F-4D97-AF65-F5344CB8AC3E}">
        <p14:creationId xmlns:p14="http://schemas.microsoft.com/office/powerpoint/2010/main" val="169676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5994" y="840908"/>
            <a:ext cx="16863662" cy="8699030"/>
            <a:chOff x="0" y="0"/>
            <a:chExt cx="22484882" cy="11598706"/>
          </a:xfrm>
        </p:grpSpPr>
        <p:sp>
          <p:nvSpPr>
            <p:cNvPr id="3" name="Freeform 3"/>
            <p:cNvSpPr/>
            <p:nvPr/>
          </p:nvSpPr>
          <p:spPr>
            <a:xfrm>
              <a:off x="0" y="0"/>
              <a:ext cx="22484969" cy="11598656"/>
            </a:xfrm>
            <a:custGeom>
              <a:avLst/>
              <a:gdLst/>
              <a:ahLst/>
              <a:cxnLst/>
              <a:rect l="l" t="t" r="r" b="b"/>
              <a:pathLst>
                <a:path w="22484969" h="11598656">
                  <a:moveTo>
                    <a:pt x="0" y="2026285"/>
                  </a:moveTo>
                  <a:cubicBezTo>
                    <a:pt x="0" y="905637"/>
                    <a:pt x="918845" y="0"/>
                    <a:pt x="2048891" y="0"/>
                  </a:cubicBezTo>
                  <a:lnTo>
                    <a:pt x="20436078" y="0"/>
                  </a:lnTo>
                  <a:lnTo>
                    <a:pt x="20436078" y="139700"/>
                  </a:lnTo>
                  <a:lnTo>
                    <a:pt x="20436078" y="0"/>
                  </a:lnTo>
                  <a:cubicBezTo>
                    <a:pt x="21565997" y="0"/>
                    <a:pt x="22484969" y="905637"/>
                    <a:pt x="22484969" y="2026285"/>
                  </a:cubicBezTo>
                  <a:lnTo>
                    <a:pt x="22345269" y="2026285"/>
                  </a:lnTo>
                  <a:lnTo>
                    <a:pt x="22484969" y="2026285"/>
                  </a:lnTo>
                  <a:lnTo>
                    <a:pt x="22484969" y="9572371"/>
                  </a:lnTo>
                  <a:lnTo>
                    <a:pt x="22345269" y="9572371"/>
                  </a:lnTo>
                  <a:lnTo>
                    <a:pt x="22484969" y="9572371"/>
                  </a:lnTo>
                  <a:cubicBezTo>
                    <a:pt x="22484969" y="10693019"/>
                    <a:pt x="21566124" y="11598656"/>
                    <a:pt x="20436078" y="11598656"/>
                  </a:cubicBezTo>
                  <a:lnTo>
                    <a:pt x="20436078" y="11458956"/>
                  </a:lnTo>
                  <a:lnTo>
                    <a:pt x="20436078" y="11598656"/>
                  </a:lnTo>
                  <a:lnTo>
                    <a:pt x="2048891" y="11598656"/>
                  </a:lnTo>
                  <a:lnTo>
                    <a:pt x="2048891" y="11458956"/>
                  </a:lnTo>
                  <a:lnTo>
                    <a:pt x="2048891" y="11598656"/>
                  </a:lnTo>
                  <a:cubicBezTo>
                    <a:pt x="918845" y="11598656"/>
                    <a:pt x="0" y="10693019"/>
                    <a:pt x="0" y="9572371"/>
                  </a:cubicBezTo>
                  <a:lnTo>
                    <a:pt x="0" y="2026285"/>
                  </a:lnTo>
                  <a:lnTo>
                    <a:pt x="139700" y="2026285"/>
                  </a:lnTo>
                  <a:lnTo>
                    <a:pt x="0" y="2026285"/>
                  </a:lnTo>
                  <a:moveTo>
                    <a:pt x="279400" y="2026285"/>
                  </a:moveTo>
                  <a:lnTo>
                    <a:pt x="279400" y="9572371"/>
                  </a:lnTo>
                  <a:lnTo>
                    <a:pt x="139700" y="9572371"/>
                  </a:lnTo>
                  <a:lnTo>
                    <a:pt x="279400" y="9572371"/>
                  </a:lnTo>
                  <a:cubicBezTo>
                    <a:pt x="279400" y="10535539"/>
                    <a:pt x="1069975" y="11319256"/>
                    <a:pt x="2048891" y="11319256"/>
                  </a:cubicBezTo>
                  <a:lnTo>
                    <a:pt x="20436078" y="11319256"/>
                  </a:lnTo>
                  <a:cubicBezTo>
                    <a:pt x="21414867" y="11319256"/>
                    <a:pt x="22205569" y="10535539"/>
                    <a:pt x="22205569" y="9572371"/>
                  </a:cubicBezTo>
                  <a:lnTo>
                    <a:pt x="22205569" y="2026285"/>
                  </a:lnTo>
                  <a:cubicBezTo>
                    <a:pt x="22205569" y="1063117"/>
                    <a:pt x="21414994" y="279400"/>
                    <a:pt x="20436078" y="279400"/>
                  </a:cubicBezTo>
                  <a:lnTo>
                    <a:pt x="2048891" y="279400"/>
                  </a:lnTo>
                  <a:lnTo>
                    <a:pt x="2048891" y="139700"/>
                  </a:lnTo>
                  <a:lnTo>
                    <a:pt x="2048891" y="279400"/>
                  </a:lnTo>
                  <a:cubicBezTo>
                    <a:pt x="1069975" y="279400"/>
                    <a:pt x="279400" y="1063117"/>
                    <a:pt x="279400" y="2026285"/>
                  </a:cubicBezTo>
                  <a:close/>
                </a:path>
              </a:pathLst>
            </a:custGeom>
            <a:solidFill>
              <a:srgbClr val="283991"/>
            </a:solidFill>
          </p:spPr>
          <p:txBody>
            <a:bodyPr/>
            <a:lstStyle/>
            <a:p>
              <a:endParaRPr lang="en-GB"/>
            </a:p>
          </p:txBody>
        </p:sp>
      </p:grpSp>
      <p:sp>
        <p:nvSpPr>
          <p:cNvPr id="5" name="Freeform 5"/>
          <p:cNvSpPr/>
          <p:nvPr/>
        </p:nvSpPr>
        <p:spPr>
          <a:xfrm>
            <a:off x="1447800" y="2278148"/>
            <a:ext cx="15392400" cy="1540817"/>
          </a:xfrm>
          <a:custGeom>
            <a:avLst/>
            <a:gdLst/>
            <a:ahLst/>
            <a:cxnLst/>
            <a:rect l="l" t="t" r="r" b="b"/>
            <a:pathLst>
              <a:path w="18288000" h="2054423">
                <a:moveTo>
                  <a:pt x="0" y="0"/>
                </a:moveTo>
                <a:lnTo>
                  <a:pt x="18288000" y="0"/>
                </a:lnTo>
                <a:lnTo>
                  <a:pt x="18288000" y="2054423"/>
                </a:lnTo>
                <a:lnTo>
                  <a:pt x="0" y="2054423"/>
                </a:lnTo>
                <a:close/>
              </a:path>
            </a:pathLst>
          </a:custGeom>
          <a:solidFill>
            <a:srgbClr val="FFFFFF"/>
          </a:solidFill>
        </p:spPr>
        <p:txBody>
          <a:bodyPr/>
          <a:lstStyle/>
          <a:p>
            <a:pPr algn="ctr">
              <a:lnSpc>
                <a:spcPts val="5832"/>
              </a:lnSpc>
            </a:pPr>
            <a:r>
              <a:rPr lang="en-GB" sz="4000" b="1" spc="-3" dirty="0">
                <a:solidFill>
                  <a:srgbClr val="283991"/>
                </a:solidFill>
                <a:latin typeface="Arimo Bold"/>
                <a:ea typeface="Arimo Bold"/>
                <a:cs typeface="Arimo Bold"/>
              </a:rPr>
              <a:t>Real-World Data: How Sharing and Analysis Can Benefit You</a:t>
            </a:r>
            <a:endParaRPr lang="en-US" sz="4000" b="1" spc="-3" dirty="0">
              <a:solidFill>
                <a:srgbClr val="283991"/>
              </a:solidFill>
              <a:latin typeface="Arimo Bold"/>
              <a:ea typeface="Arimo Bold"/>
              <a:cs typeface="Arimo Bold"/>
              <a:sym typeface="Arimo Bold"/>
            </a:endParaRPr>
          </a:p>
          <a:p>
            <a:pPr algn="ctr">
              <a:lnSpc>
                <a:spcPts val="5832"/>
              </a:lnSpc>
            </a:pPr>
            <a:r>
              <a:rPr lang="en-US" sz="4000" b="1" spc="-3" dirty="0">
                <a:solidFill>
                  <a:srgbClr val="283991"/>
                </a:solidFill>
                <a:latin typeface="Arimo Bold"/>
                <a:ea typeface="Arimo Bold"/>
                <a:cs typeface="Arimo Bold"/>
                <a:sym typeface="Arimo Bold"/>
              </a:rPr>
              <a:t>Session 1 </a:t>
            </a:r>
          </a:p>
        </p:txBody>
      </p:sp>
      <p:sp>
        <p:nvSpPr>
          <p:cNvPr id="7" name="Freeform 7"/>
          <p:cNvSpPr/>
          <p:nvPr/>
        </p:nvSpPr>
        <p:spPr>
          <a:xfrm>
            <a:off x="6783584" y="6219003"/>
            <a:ext cx="3948573" cy="2615324"/>
          </a:xfrm>
          <a:custGeom>
            <a:avLst/>
            <a:gdLst/>
            <a:ahLst/>
            <a:cxnLst/>
            <a:rect l="l" t="t" r="r" b="b"/>
            <a:pathLst>
              <a:path w="3948573" h="2615324">
                <a:moveTo>
                  <a:pt x="0" y="0"/>
                </a:moveTo>
                <a:lnTo>
                  <a:pt x="3948573" y="0"/>
                </a:lnTo>
                <a:lnTo>
                  <a:pt x="3948573" y="2615324"/>
                </a:lnTo>
                <a:lnTo>
                  <a:pt x="0" y="2615324"/>
                </a:lnTo>
                <a:lnTo>
                  <a:pt x="0" y="0"/>
                </a:lnTo>
                <a:close/>
              </a:path>
            </a:pathLst>
          </a:custGeom>
          <a:blipFill>
            <a:blip r:embed="rId3" cstate="email">
              <a:extLst>
                <a:ext uri="{28A0092B-C50C-407E-A947-70E740481C1C}">
                  <a14:useLocalDpi xmlns:a14="http://schemas.microsoft.com/office/drawing/2010/main"/>
                </a:ext>
              </a:extLst>
            </a:blip>
            <a:stretch>
              <a:fillRect l="-634" t="-1929" r="-634"/>
            </a:stretch>
          </a:blipFill>
        </p:spPr>
        <p:txBody>
          <a:bodyPr/>
          <a:lstStyle/>
          <a:p>
            <a:endParaRPr lang="en-GB"/>
          </a:p>
        </p:txBody>
      </p:sp>
      <p:sp>
        <p:nvSpPr>
          <p:cNvPr id="8" name="Freeform 8"/>
          <p:cNvSpPr/>
          <p:nvPr/>
        </p:nvSpPr>
        <p:spPr>
          <a:xfrm>
            <a:off x="10430694" y="6689505"/>
            <a:ext cx="3356795" cy="2234367"/>
          </a:xfrm>
          <a:custGeom>
            <a:avLst/>
            <a:gdLst/>
            <a:ahLst/>
            <a:cxnLst/>
            <a:rect l="l" t="t" r="r" b="b"/>
            <a:pathLst>
              <a:path w="3356795" h="2234367">
                <a:moveTo>
                  <a:pt x="0" y="0"/>
                </a:moveTo>
                <a:lnTo>
                  <a:pt x="3356795" y="0"/>
                </a:lnTo>
                <a:lnTo>
                  <a:pt x="3356795" y="2234367"/>
                </a:lnTo>
                <a:lnTo>
                  <a:pt x="0" y="2234367"/>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
        <p:nvSpPr>
          <p:cNvPr id="9" name="Freeform 9"/>
          <p:cNvSpPr/>
          <p:nvPr/>
        </p:nvSpPr>
        <p:spPr>
          <a:xfrm>
            <a:off x="4290470" y="7053496"/>
            <a:ext cx="3165922" cy="1780831"/>
          </a:xfrm>
          <a:custGeom>
            <a:avLst/>
            <a:gdLst/>
            <a:ahLst/>
            <a:cxnLst/>
            <a:rect l="l" t="t" r="r" b="b"/>
            <a:pathLst>
              <a:path w="3165922" h="1780831">
                <a:moveTo>
                  <a:pt x="0" y="0"/>
                </a:moveTo>
                <a:lnTo>
                  <a:pt x="3165921" y="0"/>
                </a:lnTo>
                <a:lnTo>
                  <a:pt x="3165921" y="1780831"/>
                </a:lnTo>
                <a:lnTo>
                  <a:pt x="0" y="1780831"/>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0" name="Freeform 10"/>
          <p:cNvSpPr/>
          <p:nvPr/>
        </p:nvSpPr>
        <p:spPr>
          <a:xfrm>
            <a:off x="13614391" y="6831565"/>
            <a:ext cx="2714386" cy="1624108"/>
          </a:xfrm>
          <a:custGeom>
            <a:avLst/>
            <a:gdLst/>
            <a:ahLst/>
            <a:cxnLst/>
            <a:rect l="l" t="t" r="r" b="b"/>
            <a:pathLst>
              <a:path w="2714386" h="1624108">
                <a:moveTo>
                  <a:pt x="0" y="0"/>
                </a:moveTo>
                <a:lnTo>
                  <a:pt x="2714386" y="0"/>
                </a:lnTo>
                <a:lnTo>
                  <a:pt x="2714386" y="1624107"/>
                </a:lnTo>
                <a:lnTo>
                  <a:pt x="0" y="1624107"/>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1" name="TextBox 11"/>
          <p:cNvSpPr txBox="1"/>
          <p:nvPr/>
        </p:nvSpPr>
        <p:spPr>
          <a:xfrm>
            <a:off x="2650920" y="4343599"/>
            <a:ext cx="13533120" cy="2194560"/>
          </a:xfrm>
          <a:prstGeom prst="rect">
            <a:avLst/>
          </a:prstGeom>
        </p:spPr>
        <p:txBody>
          <a:bodyPr lIns="0" tIns="0" rIns="0" bIns="0" rtlCol="0" anchor="t">
            <a:spAutoFit/>
          </a:bodyPr>
          <a:lstStyle/>
          <a:p>
            <a:pPr algn="ctr">
              <a:lnSpc>
                <a:spcPts val="4319"/>
              </a:lnSpc>
            </a:pPr>
            <a:r>
              <a:rPr lang="en-US" sz="3999" b="1" spc="7" dirty="0">
                <a:solidFill>
                  <a:srgbClr val="FCB040"/>
                </a:solidFill>
                <a:latin typeface="Canva Sans Bold"/>
                <a:ea typeface="Canva Sans Bold"/>
                <a:cs typeface="Canva Sans Bold"/>
                <a:sym typeface="Canva Sans Bold"/>
              </a:rPr>
              <a:t>Creating a Data Union with the European Health Data Space - Introduction to the European Health Data Space (EHDS) and Real-World Data (RWD)</a:t>
            </a:r>
          </a:p>
          <a:p>
            <a:pPr algn="ctr">
              <a:lnSpc>
                <a:spcPts val="4319"/>
              </a:lnSpc>
            </a:pPr>
            <a:r>
              <a:rPr lang="en-US" sz="3999" b="1" spc="9" dirty="0">
                <a:solidFill>
                  <a:srgbClr val="FCB040"/>
                </a:solidFill>
                <a:latin typeface="Canva Sans Bold"/>
                <a:ea typeface="Canva Sans Bold"/>
                <a:cs typeface="Canva Sans Bold"/>
                <a:sym typeface="Canva Sans Bold"/>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35613" y="1768505"/>
            <a:ext cx="15537148" cy="8130540"/>
          </a:xfrm>
          <a:prstGeom prst="rect">
            <a:avLst/>
          </a:prstGeom>
        </p:spPr>
        <p:txBody>
          <a:bodyPr lIns="0" tIns="0" rIns="0" bIns="0" rtlCol="0" anchor="t">
            <a:spAutoFit/>
          </a:bodyPr>
          <a:lstStyle/>
          <a:p>
            <a:pPr marL="755651" lvl="1" indent="-377825" algn="l">
              <a:lnSpc>
                <a:spcPts val="3780"/>
              </a:lnSpc>
              <a:buFont typeface="Arial"/>
              <a:buChar char="•"/>
            </a:pPr>
            <a:r>
              <a:rPr lang="en-US" sz="3500" dirty="0">
                <a:solidFill>
                  <a:srgbClr val="283991"/>
                </a:solidFill>
                <a:latin typeface="Arimo"/>
                <a:ea typeface="Arimo"/>
                <a:cs typeface="Arimo"/>
                <a:sym typeface="Arimo"/>
              </a:rPr>
              <a:t>The European Health Data Space (EHDS) is a key EU initiative introduced in 2022 to create a secure, interoperable, and patient-centered system for sharing health data across Europe.</a:t>
            </a:r>
          </a:p>
          <a:p>
            <a:pPr marL="755651" lvl="1" indent="-377825" algn="l">
              <a:lnSpc>
                <a:spcPts val="3780"/>
              </a:lnSpc>
              <a:buFont typeface="Arial"/>
              <a:buChar char="•"/>
            </a:pPr>
            <a:r>
              <a:rPr lang="en-US" sz="3500" dirty="0">
                <a:solidFill>
                  <a:srgbClr val="283991"/>
                </a:solidFill>
                <a:latin typeface="Arimo"/>
                <a:ea typeface="Arimo"/>
                <a:cs typeface="Arimo"/>
                <a:sym typeface="Arimo"/>
              </a:rPr>
              <a:t>By ensuring compliance with the General Data Protection Regulation (GDPR), the EHDS will protect patient privacy while giving individuals control over their personal health data.</a:t>
            </a:r>
          </a:p>
          <a:p>
            <a:pPr marL="755651" lvl="1" indent="-377825" algn="l">
              <a:lnSpc>
                <a:spcPts val="3780"/>
              </a:lnSpc>
              <a:buFont typeface="Arial"/>
              <a:buChar char="•"/>
            </a:pPr>
            <a:r>
              <a:rPr lang="en-US" sz="3500" dirty="0">
                <a:solidFill>
                  <a:srgbClr val="283991"/>
                </a:solidFill>
                <a:latin typeface="Arimo"/>
                <a:ea typeface="Arimo"/>
                <a:cs typeface="Arimo"/>
                <a:sym typeface="Arimo"/>
              </a:rPr>
              <a:t>Real-World Data (RWD) plays an essential role in this system by allowing healthcare providers and researchers to access data from real-life settings (hospitals, wearables, health apps) to drive personalized healthcare and medical research.</a:t>
            </a:r>
          </a:p>
          <a:p>
            <a:pPr marL="755651" lvl="1" indent="-377825" algn="l">
              <a:lnSpc>
                <a:spcPts val="3780"/>
              </a:lnSpc>
              <a:buFont typeface="Arial"/>
              <a:buChar char="•"/>
            </a:pPr>
            <a:r>
              <a:rPr lang="en-US" sz="3500" dirty="0">
                <a:solidFill>
                  <a:srgbClr val="283991"/>
                </a:solidFill>
                <a:latin typeface="Arimo"/>
                <a:ea typeface="Arimo"/>
                <a:cs typeface="Arimo"/>
                <a:sym typeface="Arimo"/>
              </a:rPr>
              <a:t>Interoperability is critical: for the EHDS to succeed, all countries must adopt common standards to ensure that health systems can securely and efficiently exchange data across borders.</a:t>
            </a:r>
          </a:p>
          <a:p>
            <a:pPr marL="755651" lvl="1" indent="-377825" algn="l">
              <a:lnSpc>
                <a:spcPts val="3780"/>
              </a:lnSpc>
              <a:buFont typeface="Arial"/>
              <a:buChar char="•"/>
            </a:pPr>
            <a:r>
              <a:rPr lang="en-US" sz="3500" dirty="0">
                <a:solidFill>
                  <a:srgbClr val="283991"/>
                </a:solidFill>
                <a:latin typeface="Arimo"/>
                <a:ea typeface="Arimo"/>
                <a:cs typeface="Arimo"/>
                <a:sym typeface="Arimo"/>
              </a:rPr>
              <a:t>Benefits for patients include better healthcare access, personalized treatments, and the acceleration of medical research, which can lead to faster healthcare innovations and cures.</a:t>
            </a:r>
          </a:p>
          <a:p>
            <a:pPr algn="l">
              <a:lnSpc>
                <a:spcPts val="3780"/>
              </a:lnSpc>
              <a:spcBef>
                <a:spcPct val="0"/>
              </a:spcBef>
            </a:pPr>
            <a:endParaRPr lang="en-US" sz="3500" dirty="0">
              <a:solidFill>
                <a:srgbClr val="283991"/>
              </a:solidFill>
              <a:latin typeface="Arimo"/>
              <a:ea typeface="Arimo"/>
              <a:cs typeface="Arimo"/>
              <a:sym typeface="Arimo"/>
            </a:endParaRPr>
          </a:p>
        </p:txBody>
      </p:sp>
      <p:sp>
        <p:nvSpPr>
          <p:cNvPr id="3" name="TextBox 3"/>
          <p:cNvSpPr txBox="1"/>
          <p:nvPr/>
        </p:nvSpPr>
        <p:spPr>
          <a:xfrm>
            <a:off x="764300" y="409544"/>
            <a:ext cx="15990222" cy="781050"/>
          </a:xfrm>
          <a:prstGeom prst="rect">
            <a:avLst/>
          </a:prstGeom>
        </p:spPr>
        <p:txBody>
          <a:bodyPr lIns="0" tIns="0" rIns="0" bIns="0" rtlCol="0" anchor="t">
            <a:spAutoFit/>
          </a:bodyPr>
          <a:lstStyle/>
          <a:p>
            <a:pPr algn="l">
              <a:lnSpc>
                <a:spcPts val="5400"/>
              </a:lnSpc>
            </a:pPr>
            <a:r>
              <a:rPr lang="en-US" sz="5000" b="1">
                <a:solidFill>
                  <a:srgbClr val="FCB040"/>
                </a:solidFill>
                <a:latin typeface="Helvetica World Bold"/>
                <a:ea typeface="Helvetica World Bold"/>
                <a:cs typeface="Helvetica World Bold"/>
                <a:sym typeface="Helvetica World Bold"/>
              </a:rPr>
              <a:t>Summary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0147" y="372126"/>
            <a:ext cx="17268510" cy="9542748"/>
            <a:chOff x="0" y="0"/>
            <a:chExt cx="23024680" cy="12723664"/>
          </a:xfrm>
        </p:grpSpPr>
        <p:sp>
          <p:nvSpPr>
            <p:cNvPr id="3" name="Freeform 3"/>
            <p:cNvSpPr/>
            <p:nvPr/>
          </p:nvSpPr>
          <p:spPr>
            <a:xfrm>
              <a:off x="0" y="0"/>
              <a:ext cx="23024720" cy="12723749"/>
            </a:xfrm>
            <a:custGeom>
              <a:avLst/>
              <a:gdLst/>
              <a:ahLst/>
              <a:cxnLst/>
              <a:rect l="l" t="t" r="r" b="b"/>
              <a:pathLst>
                <a:path w="23024720" h="12723749">
                  <a:moveTo>
                    <a:pt x="0" y="2129155"/>
                  </a:moveTo>
                  <a:cubicBezTo>
                    <a:pt x="0" y="953262"/>
                    <a:pt x="954151" y="0"/>
                    <a:pt x="2131060" y="0"/>
                  </a:cubicBezTo>
                  <a:lnTo>
                    <a:pt x="20893660" y="0"/>
                  </a:lnTo>
                  <a:lnTo>
                    <a:pt x="20893660" y="12700"/>
                  </a:lnTo>
                  <a:lnTo>
                    <a:pt x="20893660" y="0"/>
                  </a:lnTo>
                  <a:cubicBezTo>
                    <a:pt x="22070569" y="0"/>
                    <a:pt x="23024720" y="953262"/>
                    <a:pt x="23024720" y="2129155"/>
                  </a:cubicBezTo>
                  <a:lnTo>
                    <a:pt x="23012020" y="2129155"/>
                  </a:lnTo>
                  <a:lnTo>
                    <a:pt x="23024720" y="2129155"/>
                  </a:lnTo>
                  <a:lnTo>
                    <a:pt x="23024720" y="10594594"/>
                  </a:lnTo>
                  <a:lnTo>
                    <a:pt x="23012020" y="10594594"/>
                  </a:lnTo>
                  <a:lnTo>
                    <a:pt x="23024720" y="10594594"/>
                  </a:lnTo>
                  <a:cubicBezTo>
                    <a:pt x="23024720" y="11770487"/>
                    <a:pt x="22070569" y="12723749"/>
                    <a:pt x="20893660" y="12723749"/>
                  </a:cubicBezTo>
                  <a:lnTo>
                    <a:pt x="20893660" y="12711049"/>
                  </a:lnTo>
                  <a:lnTo>
                    <a:pt x="20893660" y="12723749"/>
                  </a:lnTo>
                  <a:lnTo>
                    <a:pt x="2131060" y="12723749"/>
                  </a:lnTo>
                  <a:lnTo>
                    <a:pt x="2131060" y="12711049"/>
                  </a:lnTo>
                  <a:lnTo>
                    <a:pt x="2131060" y="12723749"/>
                  </a:lnTo>
                  <a:cubicBezTo>
                    <a:pt x="954151" y="12723622"/>
                    <a:pt x="0" y="11770487"/>
                    <a:pt x="0" y="10594594"/>
                  </a:cubicBezTo>
                  <a:lnTo>
                    <a:pt x="0" y="2129155"/>
                  </a:lnTo>
                  <a:lnTo>
                    <a:pt x="12700" y="2129155"/>
                  </a:lnTo>
                  <a:lnTo>
                    <a:pt x="0" y="2129155"/>
                  </a:lnTo>
                  <a:moveTo>
                    <a:pt x="25400" y="2129155"/>
                  </a:moveTo>
                  <a:lnTo>
                    <a:pt x="25400" y="10594594"/>
                  </a:lnTo>
                  <a:lnTo>
                    <a:pt x="12700" y="10594594"/>
                  </a:lnTo>
                  <a:lnTo>
                    <a:pt x="25400" y="10594594"/>
                  </a:lnTo>
                  <a:cubicBezTo>
                    <a:pt x="25400" y="11756390"/>
                    <a:pt x="968121" y="12698222"/>
                    <a:pt x="2131060" y="12698222"/>
                  </a:cubicBezTo>
                  <a:lnTo>
                    <a:pt x="20893660" y="12698222"/>
                  </a:lnTo>
                  <a:cubicBezTo>
                    <a:pt x="22056598" y="12698222"/>
                    <a:pt x="22999320" y="11756390"/>
                    <a:pt x="22999320" y="10594467"/>
                  </a:cubicBezTo>
                  <a:lnTo>
                    <a:pt x="22999320" y="2129155"/>
                  </a:lnTo>
                  <a:cubicBezTo>
                    <a:pt x="22999319" y="967232"/>
                    <a:pt x="22056598" y="25400"/>
                    <a:pt x="20893660" y="25400"/>
                  </a:cubicBezTo>
                  <a:lnTo>
                    <a:pt x="2131060" y="25400"/>
                  </a:lnTo>
                  <a:lnTo>
                    <a:pt x="2131060" y="12700"/>
                  </a:lnTo>
                  <a:lnTo>
                    <a:pt x="2131060" y="25400"/>
                  </a:lnTo>
                  <a:cubicBezTo>
                    <a:pt x="968121" y="25400"/>
                    <a:pt x="25400" y="967232"/>
                    <a:pt x="25400" y="2129155"/>
                  </a:cubicBezTo>
                  <a:close/>
                </a:path>
              </a:pathLst>
            </a:custGeom>
            <a:solidFill>
              <a:srgbClr val="283991"/>
            </a:solidFill>
          </p:spPr>
          <p:txBody>
            <a:bodyPr/>
            <a:lstStyle/>
            <a:p>
              <a:endParaRPr lang="en-GB"/>
            </a:p>
          </p:txBody>
        </p:sp>
      </p:grpSp>
      <p:sp>
        <p:nvSpPr>
          <p:cNvPr id="4" name="TextBox 4"/>
          <p:cNvSpPr txBox="1"/>
          <p:nvPr/>
        </p:nvSpPr>
        <p:spPr>
          <a:xfrm>
            <a:off x="1348740" y="455946"/>
            <a:ext cx="15590520" cy="1868329"/>
          </a:xfrm>
          <a:prstGeom prst="rect">
            <a:avLst/>
          </a:prstGeom>
        </p:spPr>
        <p:txBody>
          <a:bodyPr lIns="0" tIns="0" rIns="0" bIns="0" rtlCol="0" anchor="t">
            <a:spAutoFit/>
          </a:bodyPr>
          <a:lstStyle/>
          <a:p>
            <a:pPr algn="l">
              <a:lnSpc>
                <a:spcPts val="5832"/>
              </a:lnSpc>
            </a:pPr>
            <a:r>
              <a:rPr lang="en-US" sz="5400" b="1" spc="-3">
                <a:solidFill>
                  <a:srgbClr val="FCB040"/>
                </a:solidFill>
                <a:latin typeface="Arimo Bold"/>
                <a:ea typeface="Arimo Bold"/>
                <a:cs typeface="Arimo Bold"/>
                <a:sym typeface="Arimo Bold"/>
              </a:rPr>
              <a:t>Funding</a:t>
            </a:r>
          </a:p>
        </p:txBody>
      </p:sp>
      <p:sp>
        <p:nvSpPr>
          <p:cNvPr id="5" name="Freeform 5" descr="Inforegio - Download centre for visual elements"/>
          <p:cNvSpPr/>
          <p:nvPr/>
        </p:nvSpPr>
        <p:spPr>
          <a:xfrm>
            <a:off x="629313" y="4097623"/>
            <a:ext cx="3755473" cy="2462213"/>
          </a:xfrm>
          <a:custGeom>
            <a:avLst/>
            <a:gdLst/>
            <a:ahLst/>
            <a:cxnLst/>
            <a:rect l="l" t="t" r="r" b="b"/>
            <a:pathLst>
              <a:path w="2988470" h="1995487">
                <a:moveTo>
                  <a:pt x="0" y="0"/>
                </a:moveTo>
                <a:lnTo>
                  <a:pt x="2988469" y="0"/>
                </a:lnTo>
                <a:lnTo>
                  <a:pt x="2988469" y="1995487"/>
                </a:lnTo>
                <a:lnTo>
                  <a:pt x="0" y="1995487"/>
                </a:lnTo>
                <a:lnTo>
                  <a:pt x="0" y="0"/>
                </a:lnTo>
                <a:close/>
              </a:path>
            </a:pathLst>
          </a:custGeom>
          <a:blipFill>
            <a:blip r:embed="rId3"/>
            <a:stretch>
              <a:fillRect r="-159"/>
            </a:stretch>
          </a:blipFill>
        </p:spPr>
        <p:txBody>
          <a:bodyPr/>
          <a:lstStyle/>
          <a:p>
            <a:endParaRPr lang="en-GB"/>
          </a:p>
        </p:txBody>
      </p:sp>
      <p:sp>
        <p:nvSpPr>
          <p:cNvPr id="6" name="TextBox 6"/>
          <p:cNvSpPr txBox="1"/>
          <p:nvPr/>
        </p:nvSpPr>
        <p:spPr>
          <a:xfrm>
            <a:off x="4476225" y="4135723"/>
            <a:ext cx="12463035" cy="2462213"/>
          </a:xfrm>
          <a:prstGeom prst="rect">
            <a:avLst/>
          </a:prstGeom>
        </p:spPr>
        <p:txBody>
          <a:bodyPr lIns="0" tIns="0" rIns="0" bIns="0" rtlCol="0" anchor="t">
            <a:spAutoFit/>
          </a:bodyPr>
          <a:lstStyle/>
          <a:p>
            <a:pPr algn="l">
              <a:lnSpc>
                <a:spcPts val="3240"/>
              </a:lnSpc>
            </a:pPr>
            <a:r>
              <a:rPr lang="en-US" sz="3200" dirty="0">
                <a:solidFill>
                  <a:srgbClr val="283991"/>
                </a:solidFill>
                <a:latin typeface="Arimo"/>
                <a:ea typeface="Arimo"/>
                <a:cs typeface="Arimo"/>
                <a:sym typeface="TT Smalls"/>
              </a:rPr>
              <a:t>This project has received funding from the European Union’s Horizon Europe Research and Innovation Actions under grant no. 101095479 (</a:t>
            </a:r>
            <a:r>
              <a:rPr lang="en-US" sz="3200" dirty="0" err="1">
                <a:solidFill>
                  <a:srgbClr val="283991"/>
                </a:solidFill>
                <a:latin typeface="Arimo"/>
                <a:ea typeface="Arimo"/>
                <a:cs typeface="Arimo"/>
                <a:sym typeface="TT Smalls"/>
              </a:rPr>
              <a:t>More-EUROPA</a:t>
            </a:r>
            <a:r>
              <a:rPr lang="en-US" sz="3200" dirty="0">
                <a:solidFill>
                  <a:srgbClr val="283991"/>
                </a:solidFill>
                <a:latin typeface="Arimo"/>
                <a:ea typeface="Arimo"/>
                <a:cs typeface="Arimo"/>
                <a:sym typeface="TT Smalls"/>
              </a:rPr>
              <a:t>). Views and opinions expressed are however those of the author(s) only and do not necessarily reflect those of the European Union nor the granting authority. Neither the European Union nor the granting authority can be held responsible for them.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036823" y="7904545"/>
            <a:ext cx="3840415" cy="2160233"/>
          </a:xfrm>
          <a:custGeom>
            <a:avLst/>
            <a:gdLst/>
            <a:ahLst/>
            <a:cxnLst/>
            <a:rect l="l" t="t" r="r" b="b"/>
            <a:pathLst>
              <a:path w="3840415" h="2160233">
                <a:moveTo>
                  <a:pt x="0" y="0"/>
                </a:moveTo>
                <a:lnTo>
                  <a:pt x="3840415" y="0"/>
                </a:lnTo>
                <a:lnTo>
                  <a:pt x="3840415" y="2160233"/>
                </a:lnTo>
                <a:lnTo>
                  <a:pt x="0" y="2160233"/>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3" name="TextBox 3"/>
          <p:cNvSpPr txBox="1"/>
          <p:nvPr/>
        </p:nvSpPr>
        <p:spPr>
          <a:xfrm>
            <a:off x="788479" y="3076346"/>
            <a:ext cx="16200591" cy="5720715"/>
          </a:xfrm>
          <a:prstGeom prst="rect">
            <a:avLst/>
          </a:prstGeom>
        </p:spPr>
        <p:txBody>
          <a:bodyPr lIns="0" tIns="0" rIns="0" bIns="0" rtlCol="0" anchor="t">
            <a:spAutoFit/>
          </a:bodyPr>
          <a:lstStyle/>
          <a:p>
            <a:pPr marL="755652" lvl="1" indent="-377826" algn="l">
              <a:lnSpc>
                <a:spcPts val="3780"/>
              </a:lnSpc>
              <a:buFont typeface="Arial"/>
              <a:buChar char="•"/>
            </a:pPr>
            <a:r>
              <a:rPr lang="en-US" sz="3500" spc="7" dirty="0">
                <a:solidFill>
                  <a:srgbClr val="283991"/>
                </a:solidFill>
                <a:latin typeface="Helvetica World"/>
                <a:ea typeface="Helvetica World"/>
                <a:cs typeface="Helvetica World"/>
                <a:sym typeface="Helvetica World"/>
              </a:rPr>
              <a:t>Introduced by the EU in 2022 as part of the European Commission’s Digital Health Strategy.</a:t>
            </a:r>
          </a:p>
          <a:p>
            <a:pPr marL="755652" lvl="1" indent="-377826" algn="l">
              <a:lnSpc>
                <a:spcPts val="3780"/>
              </a:lnSpc>
              <a:buFont typeface="Arial"/>
              <a:buChar char="•"/>
            </a:pPr>
            <a:r>
              <a:rPr lang="en-US" sz="3500" spc="7" dirty="0">
                <a:solidFill>
                  <a:srgbClr val="283991"/>
                </a:solidFill>
                <a:latin typeface="Helvetica World"/>
                <a:ea typeface="Helvetica World"/>
                <a:cs typeface="Helvetica World"/>
                <a:sym typeface="Helvetica World"/>
              </a:rPr>
              <a:t>Aims to establish a secure, patient-centric digital space for health data sharing across EU member states.</a:t>
            </a:r>
          </a:p>
          <a:p>
            <a:pPr marL="755652" lvl="1" indent="-377826" algn="l">
              <a:lnSpc>
                <a:spcPts val="3780"/>
              </a:lnSpc>
              <a:buFont typeface="Arial"/>
              <a:buChar char="•"/>
            </a:pPr>
            <a:r>
              <a:rPr lang="en-US" sz="3500" spc="7" dirty="0">
                <a:solidFill>
                  <a:srgbClr val="283991"/>
                </a:solidFill>
                <a:latin typeface="Helvetica World"/>
                <a:ea typeface="Helvetica World"/>
                <a:cs typeface="Helvetica World"/>
                <a:sym typeface="Helvetica World"/>
              </a:rPr>
              <a:t>Designed to give patients control over their health data while promoting better healthcare, faster research, and health innovations.</a:t>
            </a:r>
          </a:p>
          <a:p>
            <a:pPr marL="755652" lvl="1" indent="-377826" algn="l">
              <a:lnSpc>
                <a:spcPts val="3780"/>
              </a:lnSpc>
              <a:buFont typeface="Arial"/>
              <a:buChar char="•"/>
            </a:pPr>
            <a:r>
              <a:rPr lang="en-US" sz="3500" spc="7" dirty="0">
                <a:solidFill>
                  <a:srgbClr val="283991"/>
                </a:solidFill>
                <a:latin typeface="Helvetica World"/>
                <a:ea typeface="Helvetica World"/>
                <a:cs typeface="Helvetica World"/>
                <a:sym typeface="Helvetica World"/>
              </a:rPr>
              <a:t>Offers the potential for healthcare providers and researchers to access and use data across borders for more personalized treatments and medical advancements.</a:t>
            </a:r>
          </a:p>
          <a:p>
            <a:pPr marL="755652" lvl="1" indent="-377826" algn="l">
              <a:lnSpc>
                <a:spcPts val="3780"/>
              </a:lnSpc>
              <a:buFont typeface="Arial"/>
              <a:buChar char="•"/>
            </a:pPr>
            <a:r>
              <a:rPr lang="en-US" sz="3500" spc="7" dirty="0">
                <a:solidFill>
                  <a:srgbClr val="283991"/>
                </a:solidFill>
                <a:latin typeface="Helvetica World"/>
                <a:ea typeface="Helvetica World"/>
                <a:cs typeface="Helvetica World"/>
                <a:sym typeface="Helvetica World"/>
              </a:rPr>
              <a:t>EHDS was finally “approved” in 2024 - Member States are working on frameworks to be able to connect  </a:t>
            </a:r>
          </a:p>
          <a:p>
            <a:pPr algn="l">
              <a:lnSpc>
                <a:spcPts val="3780"/>
              </a:lnSpc>
            </a:pPr>
            <a:endParaRPr lang="en-US" sz="3500" spc="7" dirty="0">
              <a:solidFill>
                <a:srgbClr val="283991"/>
              </a:solidFill>
              <a:latin typeface="Helvetica World"/>
              <a:ea typeface="Helvetica World"/>
              <a:cs typeface="Helvetica World"/>
              <a:sym typeface="Helvetica World"/>
            </a:endParaRPr>
          </a:p>
        </p:txBody>
      </p:sp>
      <p:sp>
        <p:nvSpPr>
          <p:cNvPr id="4" name="TextBox 4"/>
          <p:cNvSpPr txBox="1"/>
          <p:nvPr/>
        </p:nvSpPr>
        <p:spPr>
          <a:xfrm>
            <a:off x="868742" y="933195"/>
            <a:ext cx="15590520" cy="781050"/>
          </a:xfrm>
          <a:prstGeom prst="rect">
            <a:avLst/>
          </a:prstGeom>
        </p:spPr>
        <p:txBody>
          <a:bodyPr lIns="0" tIns="0" rIns="0" bIns="0" rtlCol="0" anchor="t">
            <a:spAutoFit/>
          </a:bodyPr>
          <a:lstStyle/>
          <a:p>
            <a:pPr algn="l">
              <a:lnSpc>
                <a:spcPts val="5400"/>
              </a:lnSpc>
            </a:pPr>
            <a:r>
              <a:rPr lang="en-US" sz="5000" b="1" spc="-2" dirty="0">
                <a:solidFill>
                  <a:srgbClr val="FCB040"/>
                </a:solidFill>
                <a:latin typeface="Helvetica World Bold"/>
                <a:ea typeface="Helvetica World Bold"/>
                <a:cs typeface="Helvetica World Bold"/>
                <a:sym typeface="Helvetica World Bold"/>
              </a:rPr>
              <a:t>What is the European Health Data Space (EHDS)?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104183" y="246768"/>
            <a:ext cx="3959636" cy="2451675"/>
          </a:xfrm>
          <a:custGeom>
            <a:avLst/>
            <a:gdLst/>
            <a:ahLst/>
            <a:cxnLst/>
            <a:rect l="l" t="t" r="r" b="b"/>
            <a:pathLst>
              <a:path w="3959636" h="2451675">
                <a:moveTo>
                  <a:pt x="0" y="0"/>
                </a:moveTo>
                <a:lnTo>
                  <a:pt x="3959636" y="0"/>
                </a:lnTo>
                <a:lnTo>
                  <a:pt x="3959636" y="2451674"/>
                </a:lnTo>
                <a:lnTo>
                  <a:pt x="0" y="2451674"/>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3" name="TextBox 3"/>
          <p:cNvSpPr txBox="1"/>
          <p:nvPr/>
        </p:nvSpPr>
        <p:spPr>
          <a:xfrm>
            <a:off x="397013" y="2641969"/>
            <a:ext cx="17493974" cy="6991350"/>
          </a:xfrm>
          <a:prstGeom prst="rect">
            <a:avLst/>
          </a:prstGeom>
        </p:spPr>
        <p:txBody>
          <a:bodyPr lIns="0" tIns="0" rIns="0" bIns="0" rtlCol="0" anchor="t">
            <a:spAutoFit/>
          </a:bodyPr>
          <a:lstStyle/>
          <a:p>
            <a:pPr algn="l">
              <a:lnSpc>
                <a:spcPts val="4319"/>
              </a:lnSpc>
            </a:pPr>
            <a:endParaRPr dirty="0"/>
          </a:p>
          <a:p>
            <a:pPr marL="755651" lvl="1" indent="-377825" algn="l">
              <a:lnSpc>
                <a:spcPts val="3780"/>
              </a:lnSpc>
              <a:buFont typeface="Arial"/>
              <a:buChar char="•"/>
            </a:pPr>
            <a:r>
              <a:rPr lang="en-US" sz="3500" b="1" spc="7" dirty="0">
                <a:solidFill>
                  <a:srgbClr val="283991"/>
                </a:solidFill>
                <a:latin typeface="Helvetica World Bold"/>
                <a:ea typeface="Helvetica World Bold"/>
                <a:cs typeface="Helvetica World Bold"/>
                <a:sym typeface="Helvetica World Bold"/>
              </a:rPr>
              <a:t>Upgrading digital infrastructure:</a:t>
            </a:r>
            <a:r>
              <a:rPr lang="en-US" sz="3500" spc="7" dirty="0">
                <a:solidFill>
                  <a:srgbClr val="283991"/>
                </a:solidFill>
                <a:latin typeface="Helvetica World"/>
                <a:ea typeface="Helvetica World"/>
                <a:cs typeface="Helvetica World"/>
                <a:sym typeface="Helvetica World"/>
              </a:rPr>
              <a:t> EU countries need to ensure they have secure, modern systems that allow data to be shared and accessed across borders.</a:t>
            </a:r>
          </a:p>
          <a:p>
            <a:pPr marL="755651" lvl="1" indent="-377825" algn="l">
              <a:lnSpc>
                <a:spcPts val="3780"/>
              </a:lnSpc>
              <a:buFont typeface="Arial"/>
              <a:buChar char="•"/>
            </a:pPr>
            <a:r>
              <a:rPr lang="en-US" sz="3500" b="1" spc="7" dirty="0">
                <a:solidFill>
                  <a:srgbClr val="283991"/>
                </a:solidFill>
                <a:latin typeface="Helvetica World Bold"/>
                <a:ea typeface="Helvetica World Bold"/>
                <a:cs typeface="Helvetica World Bold"/>
                <a:sym typeface="Helvetica World Bold"/>
              </a:rPr>
              <a:t>Interoperability:</a:t>
            </a:r>
            <a:r>
              <a:rPr lang="en-US" sz="3500" spc="7" dirty="0">
                <a:solidFill>
                  <a:srgbClr val="283991"/>
                </a:solidFill>
                <a:latin typeface="Helvetica World"/>
                <a:ea typeface="Helvetica World"/>
                <a:cs typeface="Helvetica World"/>
                <a:sym typeface="Helvetica World"/>
              </a:rPr>
              <a:t> Countries must adopt common technical standards so health data systems in one country can "talk" to those in another. This is key to ensuring that a patient’s medical record is accessible across different EU states.</a:t>
            </a:r>
          </a:p>
          <a:p>
            <a:pPr marL="755651" lvl="1" indent="-377825" algn="l">
              <a:lnSpc>
                <a:spcPts val="3780"/>
              </a:lnSpc>
              <a:buFont typeface="Arial"/>
              <a:buChar char="•"/>
            </a:pPr>
            <a:r>
              <a:rPr lang="en-US" sz="3500" b="1" spc="7" dirty="0">
                <a:solidFill>
                  <a:srgbClr val="283991"/>
                </a:solidFill>
                <a:latin typeface="Helvetica World Bold"/>
                <a:ea typeface="Helvetica World Bold"/>
                <a:cs typeface="Helvetica World Bold"/>
                <a:sym typeface="Helvetica World Bold"/>
              </a:rPr>
              <a:t>Healthcare workforce training</a:t>
            </a:r>
            <a:r>
              <a:rPr lang="en-US" sz="3500" spc="7" dirty="0">
                <a:solidFill>
                  <a:srgbClr val="283991"/>
                </a:solidFill>
                <a:latin typeface="Helvetica World"/>
                <a:ea typeface="Helvetica World"/>
                <a:cs typeface="Helvetica World"/>
                <a:sym typeface="Helvetica World"/>
              </a:rPr>
              <a:t>: Providers must be trained to use new digital tools and systems effectively.</a:t>
            </a:r>
          </a:p>
          <a:p>
            <a:pPr marL="755651" lvl="1" indent="-377825" algn="l">
              <a:lnSpc>
                <a:spcPts val="3780"/>
              </a:lnSpc>
              <a:buFont typeface="Arial"/>
              <a:buChar char="•"/>
            </a:pPr>
            <a:r>
              <a:rPr lang="en-US" sz="3500" b="1" spc="7" dirty="0">
                <a:solidFill>
                  <a:srgbClr val="283991"/>
                </a:solidFill>
                <a:latin typeface="Helvetica World Bold"/>
                <a:ea typeface="Helvetica World Bold"/>
                <a:cs typeface="Helvetica World Bold"/>
                <a:sym typeface="Helvetica World Bold"/>
              </a:rPr>
              <a:t>GDPR compliance</a:t>
            </a:r>
            <a:r>
              <a:rPr lang="en-US" sz="3500" spc="7" dirty="0">
                <a:solidFill>
                  <a:srgbClr val="283991"/>
                </a:solidFill>
                <a:latin typeface="Helvetica World"/>
                <a:ea typeface="Helvetica World"/>
                <a:cs typeface="Helvetica World"/>
                <a:sym typeface="Helvetica World"/>
              </a:rPr>
              <a:t>: Countries must ensure they adhere to strict privacy rules under the General Data Protection Regulation (GDPR) to protect personal health data.</a:t>
            </a:r>
          </a:p>
          <a:p>
            <a:pPr marL="755651" lvl="1" indent="-377825" algn="l">
              <a:lnSpc>
                <a:spcPts val="3780"/>
              </a:lnSpc>
              <a:buFont typeface="Arial"/>
              <a:buChar char="•"/>
            </a:pPr>
            <a:r>
              <a:rPr lang="en-US" sz="3500" spc="7" dirty="0">
                <a:solidFill>
                  <a:srgbClr val="283991"/>
                </a:solidFill>
                <a:latin typeface="Helvetica World"/>
                <a:ea typeface="Helvetica World"/>
                <a:cs typeface="Helvetica World"/>
                <a:sym typeface="Helvetica World"/>
              </a:rPr>
              <a:t>What a lot of patient </a:t>
            </a:r>
            <a:r>
              <a:rPr lang="en-US" sz="3500" spc="7" dirty="0" err="1">
                <a:solidFill>
                  <a:srgbClr val="283991"/>
                </a:solidFill>
                <a:latin typeface="Helvetica World"/>
                <a:ea typeface="Helvetica World"/>
                <a:cs typeface="Helvetica World"/>
                <a:sym typeface="Helvetica World"/>
              </a:rPr>
              <a:t>organisations</a:t>
            </a:r>
            <a:r>
              <a:rPr lang="en-US" sz="3500" spc="7" dirty="0">
                <a:solidFill>
                  <a:srgbClr val="283991"/>
                </a:solidFill>
                <a:latin typeface="Helvetica World"/>
                <a:ea typeface="Helvetica World"/>
                <a:cs typeface="Helvetica World"/>
                <a:sym typeface="Helvetica World"/>
              </a:rPr>
              <a:t> / patient experts also citizens are discussing: </a:t>
            </a:r>
            <a:r>
              <a:rPr lang="en-US" sz="3500" b="1" spc="7" dirty="0">
                <a:solidFill>
                  <a:srgbClr val="283991"/>
                </a:solidFill>
                <a:latin typeface="Helvetica World Bold"/>
                <a:ea typeface="Helvetica World Bold"/>
                <a:cs typeface="Helvetica World Bold"/>
                <a:sym typeface="Helvetica World Bold"/>
              </a:rPr>
              <a:t>involvement of patients / citizens in the development</a:t>
            </a:r>
            <a:r>
              <a:rPr lang="en-US" sz="3500" spc="7" dirty="0">
                <a:solidFill>
                  <a:srgbClr val="283991"/>
                </a:solidFill>
                <a:latin typeface="Helvetica World"/>
                <a:ea typeface="Helvetica World"/>
                <a:cs typeface="Helvetica World"/>
                <a:sym typeface="Helvetica World"/>
              </a:rPr>
              <a:t> as early as possible. In some countries this happens, in some not so good. </a:t>
            </a:r>
          </a:p>
          <a:p>
            <a:pPr algn="l">
              <a:lnSpc>
                <a:spcPts val="3780"/>
              </a:lnSpc>
            </a:pPr>
            <a:endParaRPr lang="en-US" sz="3500" spc="7" dirty="0">
              <a:solidFill>
                <a:srgbClr val="283991"/>
              </a:solidFill>
              <a:latin typeface="Helvetica World"/>
              <a:ea typeface="Helvetica World"/>
              <a:cs typeface="Helvetica World"/>
              <a:sym typeface="Helvetica World"/>
            </a:endParaRPr>
          </a:p>
        </p:txBody>
      </p:sp>
      <p:sp>
        <p:nvSpPr>
          <p:cNvPr id="4" name="TextBox 4"/>
          <p:cNvSpPr txBox="1"/>
          <p:nvPr/>
        </p:nvSpPr>
        <p:spPr>
          <a:xfrm>
            <a:off x="488242" y="640139"/>
            <a:ext cx="15590520" cy="1466850"/>
          </a:xfrm>
          <a:prstGeom prst="rect">
            <a:avLst/>
          </a:prstGeom>
        </p:spPr>
        <p:txBody>
          <a:bodyPr lIns="0" tIns="0" rIns="0" bIns="0" rtlCol="0" anchor="t">
            <a:spAutoFit/>
          </a:bodyPr>
          <a:lstStyle/>
          <a:p>
            <a:pPr algn="l">
              <a:lnSpc>
                <a:spcPts val="5400"/>
              </a:lnSpc>
            </a:pPr>
            <a:r>
              <a:rPr lang="en-US" sz="5000" b="1">
                <a:solidFill>
                  <a:srgbClr val="FCB040"/>
                </a:solidFill>
                <a:latin typeface="Helvetica World Bold"/>
                <a:ea typeface="Helvetica World Bold"/>
                <a:cs typeface="Helvetica World Bold"/>
                <a:sym typeface="Helvetica World Bold"/>
              </a:rPr>
              <a:t> How Countries need to prepare</a:t>
            </a:r>
          </a:p>
          <a:p>
            <a:pPr algn="l">
              <a:lnSpc>
                <a:spcPts val="5400"/>
              </a:lnSpc>
            </a:pPr>
            <a:endParaRPr lang="en-US" sz="5000" b="1">
              <a:solidFill>
                <a:srgbClr val="FCB040"/>
              </a:solidFill>
              <a:latin typeface="Helvetica World Bold"/>
              <a:ea typeface="Helvetica World Bold"/>
              <a:cs typeface="Helvetica World Bold"/>
              <a:sym typeface="Helvetica World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259082" y="7882740"/>
            <a:ext cx="3188269" cy="2125513"/>
          </a:xfrm>
          <a:custGeom>
            <a:avLst/>
            <a:gdLst/>
            <a:ahLst/>
            <a:cxnLst/>
            <a:rect l="l" t="t" r="r" b="b"/>
            <a:pathLst>
              <a:path w="3188269" h="2125513">
                <a:moveTo>
                  <a:pt x="0" y="0"/>
                </a:moveTo>
                <a:lnTo>
                  <a:pt x="3188269" y="0"/>
                </a:lnTo>
                <a:lnTo>
                  <a:pt x="3188269" y="2125513"/>
                </a:lnTo>
                <a:lnTo>
                  <a:pt x="0" y="2125513"/>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3" name="TextBox 3"/>
          <p:cNvSpPr txBox="1"/>
          <p:nvPr/>
        </p:nvSpPr>
        <p:spPr>
          <a:xfrm>
            <a:off x="672053" y="1806892"/>
            <a:ext cx="16943893" cy="6822380"/>
          </a:xfrm>
          <a:prstGeom prst="rect">
            <a:avLst/>
          </a:prstGeom>
        </p:spPr>
        <p:txBody>
          <a:bodyPr lIns="0" tIns="0" rIns="0" bIns="0" rtlCol="0" anchor="t">
            <a:spAutoFit/>
          </a:bodyPr>
          <a:lstStyle/>
          <a:p>
            <a:pPr marL="755651" lvl="1" indent="-377825" algn="l">
              <a:lnSpc>
                <a:spcPts val="3780"/>
              </a:lnSpc>
              <a:buFont typeface="Arial"/>
              <a:buChar char="•"/>
            </a:pPr>
            <a:r>
              <a:rPr lang="en-US" sz="3500" spc="7" dirty="0">
                <a:solidFill>
                  <a:srgbClr val="283991"/>
                </a:solidFill>
                <a:latin typeface="Helvetica World"/>
                <a:ea typeface="Helvetica World"/>
                <a:cs typeface="Helvetica World"/>
                <a:sym typeface="Helvetica World"/>
              </a:rPr>
              <a:t>RWD is health data collected in real-life settings, such as hospitals, electronic health records (EHRs), clinical notes, wearables, and even mobile health apps.</a:t>
            </a:r>
          </a:p>
          <a:p>
            <a:pPr marL="755651" lvl="1" indent="-377825" algn="l">
              <a:lnSpc>
                <a:spcPts val="3780"/>
              </a:lnSpc>
              <a:buFont typeface="Arial"/>
              <a:buChar char="•"/>
            </a:pPr>
            <a:r>
              <a:rPr lang="en-US" sz="3500" spc="7" dirty="0">
                <a:solidFill>
                  <a:srgbClr val="283991"/>
                </a:solidFill>
                <a:latin typeface="Helvetica World"/>
                <a:ea typeface="Helvetica World"/>
                <a:cs typeface="Helvetica World"/>
                <a:sym typeface="Helvetica World"/>
              </a:rPr>
              <a:t>EHDS will create a system where RWD can be shared securely across EU countries.</a:t>
            </a:r>
          </a:p>
          <a:p>
            <a:pPr algn="l">
              <a:lnSpc>
                <a:spcPts val="3780"/>
              </a:lnSpc>
            </a:pPr>
            <a:endParaRPr lang="en-US" sz="3500" spc="7" dirty="0">
              <a:solidFill>
                <a:srgbClr val="283991"/>
              </a:solidFill>
              <a:latin typeface="Helvetica World"/>
              <a:ea typeface="Helvetica World"/>
              <a:cs typeface="Helvetica World"/>
              <a:sym typeface="Helvetica World"/>
            </a:endParaRPr>
          </a:p>
          <a:p>
            <a:pPr algn="l">
              <a:lnSpc>
                <a:spcPts val="3780"/>
              </a:lnSpc>
            </a:pPr>
            <a:r>
              <a:rPr lang="en-US" sz="3500" b="1" spc="7" dirty="0">
                <a:solidFill>
                  <a:srgbClr val="283991"/>
                </a:solidFill>
                <a:latin typeface="Helvetica World Bold"/>
                <a:ea typeface="Helvetica World Bold"/>
                <a:cs typeface="Helvetica World Bold"/>
                <a:sym typeface="Helvetica World Bold"/>
              </a:rPr>
              <a:t>Benefits include:</a:t>
            </a:r>
          </a:p>
          <a:p>
            <a:pPr algn="l">
              <a:lnSpc>
                <a:spcPts val="3780"/>
              </a:lnSpc>
            </a:pPr>
            <a:endParaRPr lang="en-US" sz="3500" b="1" spc="7" dirty="0">
              <a:solidFill>
                <a:srgbClr val="283991"/>
              </a:solidFill>
              <a:latin typeface="Helvetica World Bold"/>
              <a:ea typeface="Helvetica World Bold"/>
              <a:cs typeface="Helvetica World Bold"/>
              <a:sym typeface="Helvetica World Bold"/>
            </a:endParaRPr>
          </a:p>
          <a:p>
            <a:pPr marL="755651" lvl="1" indent="-377825" algn="l">
              <a:lnSpc>
                <a:spcPts val="3780"/>
              </a:lnSpc>
              <a:buFont typeface="Arial"/>
              <a:buChar char="•"/>
            </a:pPr>
            <a:r>
              <a:rPr lang="en-US" sz="3500" spc="7" dirty="0" err="1">
                <a:solidFill>
                  <a:srgbClr val="283991"/>
                </a:solidFill>
                <a:latin typeface="Helvetica World"/>
                <a:ea typeface="Helvetica World"/>
                <a:cs typeface="Helvetica World"/>
                <a:sym typeface="Helvetica World"/>
              </a:rPr>
              <a:t>Personalised</a:t>
            </a:r>
            <a:r>
              <a:rPr lang="en-US" sz="3500" spc="7" dirty="0">
                <a:solidFill>
                  <a:srgbClr val="283991"/>
                </a:solidFill>
                <a:latin typeface="Helvetica World"/>
                <a:ea typeface="Helvetica World"/>
                <a:cs typeface="Helvetica World"/>
                <a:sym typeface="Helvetica World"/>
              </a:rPr>
              <a:t> treatments: Doctors can access broader data to tailor treatments to individual patients.</a:t>
            </a:r>
          </a:p>
          <a:p>
            <a:pPr marL="755651" lvl="1" indent="-377825" algn="l">
              <a:lnSpc>
                <a:spcPts val="3780"/>
              </a:lnSpc>
              <a:buFont typeface="Arial"/>
              <a:buChar char="•"/>
            </a:pPr>
            <a:r>
              <a:rPr lang="en-US" sz="3500" spc="7" dirty="0">
                <a:solidFill>
                  <a:srgbClr val="283991"/>
                </a:solidFill>
                <a:latin typeface="Helvetica World"/>
                <a:ea typeface="Helvetica World"/>
                <a:cs typeface="Helvetica World"/>
                <a:sym typeface="Helvetica World"/>
              </a:rPr>
              <a:t>Better research: Access to RWD from diverse populations across Europe enables more inclusive and robust medical studies.</a:t>
            </a:r>
          </a:p>
          <a:p>
            <a:pPr marL="755651" lvl="1" indent="-377825" algn="l">
              <a:lnSpc>
                <a:spcPts val="3780"/>
              </a:lnSpc>
              <a:buFont typeface="Arial"/>
              <a:buChar char="•"/>
            </a:pPr>
            <a:r>
              <a:rPr lang="en-US" sz="3500" spc="7" dirty="0">
                <a:solidFill>
                  <a:srgbClr val="283991"/>
                </a:solidFill>
                <a:latin typeface="Helvetica World"/>
                <a:ea typeface="Helvetica World"/>
                <a:cs typeface="Helvetica World"/>
                <a:sym typeface="Helvetica World"/>
              </a:rPr>
              <a:t>Faster healthcare improvements: Innovations in treatment, prevention, and care will be accelerated through better use of RWD.</a:t>
            </a:r>
          </a:p>
          <a:p>
            <a:pPr algn="l">
              <a:lnSpc>
                <a:spcPts val="3780"/>
              </a:lnSpc>
            </a:pPr>
            <a:endParaRPr lang="en-US" sz="3500" spc="7" dirty="0">
              <a:solidFill>
                <a:srgbClr val="283991"/>
              </a:solidFill>
              <a:latin typeface="Helvetica World"/>
              <a:ea typeface="Helvetica World"/>
              <a:cs typeface="Helvetica World"/>
              <a:sym typeface="Helvetica World"/>
            </a:endParaRPr>
          </a:p>
        </p:txBody>
      </p:sp>
      <p:sp>
        <p:nvSpPr>
          <p:cNvPr id="4" name="TextBox 4"/>
          <p:cNvSpPr txBox="1"/>
          <p:nvPr/>
        </p:nvSpPr>
        <p:spPr>
          <a:xfrm>
            <a:off x="503458" y="442814"/>
            <a:ext cx="15590520" cy="1466850"/>
          </a:xfrm>
          <a:prstGeom prst="rect">
            <a:avLst/>
          </a:prstGeom>
        </p:spPr>
        <p:txBody>
          <a:bodyPr lIns="0" tIns="0" rIns="0" bIns="0" rtlCol="0" anchor="t">
            <a:spAutoFit/>
          </a:bodyPr>
          <a:lstStyle/>
          <a:p>
            <a:pPr algn="l">
              <a:lnSpc>
                <a:spcPts val="5400"/>
              </a:lnSpc>
            </a:pPr>
            <a:r>
              <a:rPr lang="en-US" sz="5000" b="1">
                <a:solidFill>
                  <a:srgbClr val="FCB040"/>
                </a:solidFill>
                <a:latin typeface="Helvetica World Bold"/>
                <a:ea typeface="Helvetica World Bold"/>
                <a:cs typeface="Helvetica World Bold"/>
                <a:sym typeface="Helvetica World Bold"/>
              </a:rPr>
              <a:t>How does EHDS relate to Real-World Data (RWD)?</a:t>
            </a:r>
          </a:p>
          <a:p>
            <a:pPr algn="l">
              <a:lnSpc>
                <a:spcPts val="5400"/>
              </a:lnSpc>
            </a:pPr>
            <a:endParaRPr lang="en-US" sz="5000" b="1">
              <a:solidFill>
                <a:srgbClr val="FCB040"/>
              </a:solidFill>
              <a:latin typeface="Helvetica World Bold"/>
              <a:ea typeface="Helvetica World Bold"/>
              <a:cs typeface="Helvetica World Bold"/>
              <a:sym typeface="Helvetica World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91791" y="2044255"/>
            <a:ext cx="16943893" cy="6998589"/>
          </a:xfrm>
          <a:prstGeom prst="rect">
            <a:avLst/>
          </a:prstGeom>
        </p:spPr>
        <p:txBody>
          <a:bodyPr lIns="0" tIns="0" rIns="0" bIns="0" rtlCol="0" anchor="t">
            <a:spAutoFit/>
          </a:bodyPr>
          <a:lstStyle/>
          <a:p>
            <a:pPr algn="l">
              <a:lnSpc>
                <a:spcPts val="4319"/>
              </a:lnSpc>
            </a:pPr>
            <a:endParaRPr/>
          </a:p>
          <a:p>
            <a:pPr marL="755651" lvl="1" indent="-377825" algn="l">
              <a:lnSpc>
                <a:spcPts val="3780"/>
              </a:lnSpc>
              <a:buFont typeface="Arial"/>
              <a:buChar char="•"/>
            </a:pPr>
            <a:r>
              <a:rPr lang="en-US" sz="3500" b="1" spc="7">
                <a:solidFill>
                  <a:srgbClr val="283991"/>
                </a:solidFill>
                <a:latin typeface="Helvetica World Bold"/>
                <a:ea typeface="Helvetica World Bold"/>
                <a:cs typeface="Helvetica World Bold"/>
                <a:sym typeface="Helvetica World Bold"/>
              </a:rPr>
              <a:t>Interoperability</a:t>
            </a:r>
            <a:r>
              <a:rPr lang="en-US" sz="3500" spc="7">
                <a:solidFill>
                  <a:srgbClr val="283991"/>
                </a:solidFill>
                <a:latin typeface="Helvetica World"/>
                <a:ea typeface="Helvetica World"/>
                <a:cs typeface="Helvetica World"/>
                <a:sym typeface="Helvetica World"/>
              </a:rPr>
              <a:t> means that different health systems, across EU countries, can easily exchange data in a secure and understandable way.</a:t>
            </a:r>
          </a:p>
          <a:p>
            <a:pPr marL="755651" lvl="1" indent="-377825" algn="l">
              <a:lnSpc>
                <a:spcPts val="3780"/>
              </a:lnSpc>
              <a:buFont typeface="Arial"/>
              <a:buChar char="•"/>
            </a:pPr>
            <a:r>
              <a:rPr lang="en-US" sz="3500" b="1" spc="7">
                <a:solidFill>
                  <a:srgbClr val="283991"/>
                </a:solidFill>
                <a:latin typeface="Helvetica World Bold"/>
                <a:ea typeface="Helvetica World Bold"/>
                <a:cs typeface="Helvetica World Bold"/>
                <a:sym typeface="Helvetica World Bold"/>
              </a:rPr>
              <a:t>Ensures health data can be accessed and used</a:t>
            </a:r>
            <a:r>
              <a:rPr lang="en-US" sz="3500" spc="7">
                <a:solidFill>
                  <a:srgbClr val="283991"/>
                </a:solidFill>
                <a:latin typeface="Helvetica World"/>
                <a:ea typeface="Helvetica World"/>
                <a:cs typeface="Helvetica World"/>
                <a:sym typeface="Helvetica World"/>
              </a:rPr>
              <a:t> by healthcare providers regardless of where a patient is in Europe.</a:t>
            </a:r>
          </a:p>
          <a:p>
            <a:pPr marL="755651" lvl="1" indent="-377825" algn="l">
              <a:lnSpc>
                <a:spcPts val="3780"/>
              </a:lnSpc>
              <a:buFont typeface="Arial"/>
              <a:buChar char="•"/>
            </a:pPr>
            <a:r>
              <a:rPr lang="en-US" sz="3500" b="1" spc="7">
                <a:solidFill>
                  <a:srgbClr val="283991"/>
                </a:solidFill>
                <a:latin typeface="Helvetica World Bold"/>
                <a:ea typeface="Helvetica World Bold"/>
                <a:cs typeface="Helvetica World Bold"/>
                <a:sym typeface="Helvetica World Bold"/>
              </a:rPr>
              <a:t>Requires countries to adopt</a:t>
            </a:r>
            <a:r>
              <a:rPr lang="en-US" sz="3500" spc="7">
                <a:solidFill>
                  <a:srgbClr val="283991"/>
                </a:solidFill>
                <a:latin typeface="Helvetica World"/>
                <a:ea typeface="Helvetica World"/>
                <a:cs typeface="Helvetica World"/>
                <a:sym typeface="Helvetica World"/>
              </a:rPr>
              <a:t> common technical standards and protocols for data exchange.</a:t>
            </a:r>
          </a:p>
          <a:p>
            <a:pPr algn="l">
              <a:lnSpc>
                <a:spcPts val="3780"/>
              </a:lnSpc>
            </a:pPr>
            <a:endParaRPr lang="en-US" sz="3500" spc="7">
              <a:solidFill>
                <a:srgbClr val="283991"/>
              </a:solidFill>
              <a:latin typeface="Helvetica World"/>
              <a:ea typeface="Helvetica World"/>
              <a:cs typeface="Helvetica World"/>
              <a:sym typeface="Helvetica World"/>
            </a:endParaRPr>
          </a:p>
          <a:p>
            <a:pPr algn="l">
              <a:lnSpc>
                <a:spcPts val="3780"/>
              </a:lnSpc>
            </a:pPr>
            <a:r>
              <a:rPr lang="en-US" sz="3500" b="1" spc="7">
                <a:solidFill>
                  <a:srgbClr val="283991"/>
                </a:solidFill>
                <a:latin typeface="Helvetica World Bold"/>
                <a:ea typeface="Helvetica World Bold"/>
                <a:cs typeface="Helvetica World Bold"/>
                <a:sym typeface="Helvetica World Bold"/>
              </a:rPr>
              <a:t>Interoperability is critical for:</a:t>
            </a:r>
          </a:p>
          <a:p>
            <a:pPr marL="755651" lvl="1" indent="-377825" algn="l">
              <a:lnSpc>
                <a:spcPts val="3780"/>
              </a:lnSpc>
              <a:buFont typeface="Arial"/>
              <a:buChar char="•"/>
            </a:pPr>
            <a:r>
              <a:rPr lang="en-US" sz="3500" b="1" spc="7">
                <a:solidFill>
                  <a:srgbClr val="283991"/>
                </a:solidFill>
                <a:latin typeface="Helvetica World Bold"/>
                <a:ea typeface="Helvetica World Bold"/>
                <a:cs typeface="Helvetica World Bold"/>
                <a:sym typeface="Helvetica World Bold"/>
              </a:rPr>
              <a:t>Cross-border healthcare:</a:t>
            </a:r>
            <a:r>
              <a:rPr lang="en-US" sz="3500" spc="7">
                <a:solidFill>
                  <a:srgbClr val="283991"/>
                </a:solidFill>
                <a:latin typeface="Helvetica World"/>
                <a:ea typeface="Helvetica World"/>
                <a:cs typeface="Helvetica World"/>
                <a:sym typeface="Helvetica World"/>
              </a:rPr>
              <a:t> Patients can receive care in another EU country, and their medical history will be available to doctors there.</a:t>
            </a:r>
          </a:p>
          <a:p>
            <a:pPr marL="755651" lvl="1" indent="-377825" algn="l">
              <a:lnSpc>
                <a:spcPts val="3780"/>
              </a:lnSpc>
              <a:buFont typeface="Arial"/>
              <a:buChar char="•"/>
            </a:pPr>
            <a:r>
              <a:rPr lang="en-US" sz="3500" b="1" spc="7">
                <a:solidFill>
                  <a:srgbClr val="283991"/>
                </a:solidFill>
                <a:latin typeface="Helvetica World Bold"/>
                <a:ea typeface="Helvetica World Bold"/>
                <a:cs typeface="Helvetica World Bold"/>
                <a:sym typeface="Helvetica World Bold"/>
              </a:rPr>
              <a:t>Emergency situations:</a:t>
            </a:r>
            <a:r>
              <a:rPr lang="en-US" sz="3500" spc="7">
                <a:solidFill>
                  <a:srgbClr val="283991"/>
                </a:solidFill>
                <a:latin typeface="Helvetica World"/>
                <a:ea typeface="Helvetica World"/>
                <a:cs typeface="Helvetica World"/>
                <a:sym typeface="Helvetica World"/>
              </a:rPr>
              <a:t> Doctors can quickly access patient records in emergencies, even if the patient is in another EU country.</a:t>
            </a:r>
          </a:p>
          <a:p>
            <a:pPr algn="l">
              <a:lnSpc>
                <a:spcPts val="3456"/>
              </a:lnSpc>
            </a:pPr>
            <a:endParaRPr lang="en-US" sz="3500" spc="7">
              <a:solidFill>
                <a:srgbClr val="283991"/>
              </a:solidFill>
              <a:latin typeface="Helvetica World"/>
              <a:ea typeface="Helvetica World"/>
              <a:cs typeface="Helvetica World"/>
              <a:sym typeface="Helvetica World"/>
            </a:endParaRPr>
          </a:p>
        </p:txBody>
      </p:sp>
      <p:sp>
        <p:nvSpPr>
          <p:cNvPr id="3" name="Freeform 3"/>
          <p:cNvSpPr/>
          <p:nvPr/>
        </p:nvSpPr>
        <p:spPr>
          <a:xfrm>
            <a:off x="15537339" y="7558195"/>
            <a:ext cx="2284572" cy="2483231"/>
          </a:xfrm>
          <a:custGeom>
            <a:avLst/>
            <a:gdLst/>
            <a:ahLst/>
            <a:cxnLst/>
            <a:rect l="l" t="t" r="r" b="b"/>
            <a:pathLst>
              <a:path w="2284572" h="2483231">
                <a:moveTo>
                  <a:pt x="0" y="0"/>
                </a:moveTo>
                <a:lnTo>
                  <a:pt x="2284572" y="0"/>
                </a:lnTo>
                <a:lnTo>
                  <a:pt x="2284572" y="2483231"/>
                </a:lnTo>
                <a:lnTo>
                  <a:pt x="0" y="24832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503458" y="609305"/>
            <a:ext cx="15590520" cy="1517523"/>
          </a:xfrm>
          <a:prstGeom prst="rect">
            <a:avLst/>
          </a:prstGeom>
        </p:spPr>
        <p:txBody>
          <a:bodyPr lIns="0" tIns="0" rIns="0" bIns="0" rtlCol="0" anchor="t">
            <a:spAutoFit/>
          </a:bodyPr>
          <a:lstStyle/>
          <a:p>
            <a:pPr algn="l">
              <a:lnSpc>
                <a:spcPts val="5400"/>
              </a:lnSpc>
            </a:pPr>
            <a:r>
              <a:rPr lang="en-US" sz="5000" b="1">
                <a:solidFill>
                  <a:srgbClr val="FCB040"/>
                </a:solidFill>
                <a:latin typeface="Helvetica World Bold"/>
                <a:ea typeface="Helvetica World Bold"/>
                <a:cs typeface="Helvetica World Bold"/>
                <a:sym typeface="Helvetica World Bold"/>
              </a:rPr>
              <a:t>Interoperability: The Key to Success</a:t>
            </a:r>
          </a:p>
          <a:p>
            <a:pPr algn="l">
              <a:lnSpc>
                <a:spcPts val="5832"/>
              </a:lnSpc>
            </a:pPr>
            <a:endParaRPr lang="en-US" sz="5000" b="1">
              <a:solidFill>
                <a:srgbClr val="FCB040"/>
              </a:solidFill>
              <a:latin typeface="Helvetica World Bold"/>
              <a:ea typeface="Helvetica World Bold"/>
              <a:cs typeface="Helvetica World Bold"/>
              <a:sym typeface="Helvetica World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232785"/>
            <a:ext cx="13914454" cy="3815715"/>
          </a:xfrm>
          <a:prstGeom prst="rect">
            <a:avLst/>
          </a:prstGeom>
        </p:spPr>
        <p:txBody>
          <a:bodyPr lIns="0" tIns="0" rIns="0" bIns="0" rtlCol="0" anchor="t">
            <a:spAutoFit/>
          </a:bodyPr>
          <a:lstStyle/>
          <a:p>
            <a:pPr marL="755652" lvl="1" indent="-377826" algn="l">
              <a:lnSpc>
                <a:spcPts val="3780"/>
              </a:lnSpc>
              <a:buFont typeface="Arial"/>
              <a:buChar char="•"/>
            </a:pPr>
            <a:r>
              <a:rPr lang="en-US" sz="3500" spc="7" dirty="0">
                <a:solidFill>
                  <a:srgbClr val="283991"/>
                </a:solidFill>
                <a:latin typeface="Helvetica World"/>
                <a:ea typeface="Helvetica World"/>
                <a:cs typeface="Helvetica World"/>
                <a:sym typeface="Helvetica World"/>
              </a:rPr>
              <a:t>Cross-border access to health records for travelers and residents.</a:t>
            </a:r>
          </a:p>
          <a:p>
            <a:pPr marL="755652" lvl="1" indent="-377826" algn="l">
              <a:lnSpc>
                <a:spcPts val="3780"/>
              </a:lnSpc>
              <a:buFont typeface="Arial"/>
              <a:buChar char="•"/>
            </a:pPr>
            <a:r>
              <a:rPr lang="en-US" sz="3500" spc="7" dirty="0">
                <a:solidFill>
                  <a:srgbClr val="283991"/>
                </a:solidFill>
                <a:latin typeface="Helvetica World"/>
                <a:ea typeface="Helvetica World"/>
                <a:cs typeface="Helvetica World"/>
                <a:sym typeface="Helvetica World"/>
              </a:rPr>
              <a:t>Faster disease surveillance and detection of outbreaks.</a:t>
            </a:r>
          </a:p>
          <a:p>
            <a:pPr marL="755652" lvl="1" indent="-377826" algn="l">
              <a:lnSpc>
                <a:spcPts val="3780"/>
              </a:lnSpc>
              <a:buFont typeface="Arial"/>
              <a:buChar char="•"/>
            </a:pPr>
            <a:r>
              <a:rPr lang="en-US" sz="3500" spc="7" dirty="0">
                <a:solidFill>
                  <a:srgbClr val="283991"/>
                </a:solidFill>
                <a:latin typeface="Helvetica World"/>
                <a:ea typeface="Helvetica World"/>
                <a:cs typeface="Helvetica World"/>
                <a:sym typeface="Helvetica World"/>
              </a:rPr>
              <a:t>Prevention - Secondary use of health data</a:t>
            </a:r>
          </a:p>
          <a:p>
            <a:pPr marL="755652" lvl="1" indent="-377826" algn="l">
              <a:lnSpc>
                <a:spcPts val="3780"/>
              </a:lnSpc>
              <a:buFont typeface="Arial"/>
              <a:buChar char="•"/>
            </a:pPr>
            <a:r>
              <a:rPr lang="en-US" sz="3500" spc="7" dirty="0">
                <a:solidFill>
                  <a:srgbClr val="283991"/>
                </a:solidFill>
                <a:latin typeface="Helvetica World"/>
                <a:ea typeface="Helvetica World"/>
                <a:cs typeface="Helvetica World"/>
                <a:sym typeface="Helvetica World"/>
              </a:rPr>
              <a:t>Pandemic </a:t>
            </a:r>
            <a:r>
              <a:rPr lang="en-US" sz="3500" spc="7" dirty="0" err="1">
                <a:solidFill>
                  <a:srgbClr val="283991"/>
                </a:solidFill>
                <a:latin typeface="Helvetica World"/>
                <a:ea typeface="Helvetica World"/>
                <a:cs typeface="Helvetica World"/>
                <a:sym typeface="Helvetica World"/>
              </a:rPr>
              <a:t>Planing</a:t>
            </a:r>
            <a:r>
              <a:rPr lang="en-US" sz="3500" spc="7" dirty="0">
                <a:solidFill>
                  <a:srgbClr val="283991"/>
                </a:solidFill>
                <a:latin typeface="Helvetica World"/>
                <a:ea typeface="Helvetica World"/>
                <a:cs typeface="Helvetica World"/>
                <a:sym typeface="Helvetica World"/>
              </a:rPr>
              <a:t> - Data we exchange can help to move forward with care </a:t>
            </a:r>
            <a:r>
              <a:rPr lang="en-US" sz="3500" spc="7" dirty="0" err="1">
                <a:solidFill>
                  <a:srgbClr val="283991"/>
                </a:solidFill>
                <a:latin typeface="Helvetica World"/>
                <a:ea typeface="Helvetica World"/>
                <a:cs typeface="Helvetica World"/>
                <a:sym typeface="Helvetica World"/>
              </a:rPr>
              <a:t>planing</a:t>
            </a:r>
            <a:r>
              <a:rPr lang="en-US" sz="3500" spc="7" dirty="0">
                <a:solidFill>
                  <a:srgbClr val="283991"/>
                </a:solidFill>
                <a:latin typeface="Helvetica World"/>
                <a:ea typeface="Helvetica World"/>
                <a:cs typeface="Helvetica World"/>
                <a:sym typeface="Helvetica World"/>
              </a:rPr>
              <a:t> in a pandemic. Covid! </a:t>
            </a:r>
          </a:p>
          <a:p>
            <a:pPr marL="755652" lvl="1" indent="-377826" algn="l">
              <a:lnSpc>
                <a:spcPts val="3780"/>
              </a:lnSpc>
              <a:buFont typeface="Arial"/>
              <a:buChar char="•"/>
            </a:pPr>
            <a:r>
              <a:rPr lang="en-US" sz="3500" spc="7" dirty="0">
                <a:solidFill>
                  <a:srgbClr val="283991"/>
                </a:solidFill>
                <a:latin typeface="Helvetica World"/>
                <a:ea typeface="Helvetica World"/>
                <a:cs typeface="Helvetica World"/>
                <a:sym typeface="Helvetica World"/>
              </a:rPr>
              <a:t>More inclusive research using data from diverse populations &gt; equity, dignity and inclusion.</a:t>
            </a:r>
          </a:p>
          <a:p>
            <a:pPr algn="l">
              <a:lnSpc>
                <a:spcPts val="3780"/>
              </a:lnSpc>
            </a:pPr>
            <a:endParaRPr lang="en-US" sz="3500" spc="7" dirty="0">
              <a:solidFill>
                <a:srgbClr val="283991"/>
              </a:solidFill>
              <a:latin typeface="Helvetica World"/>
              <a:ea typeface="Helvetica World"/>
              <a:cs typeface="Helvetica World"/>
              <a:sym typeface="Helvetica World"/>
            </a:endParaRPr>
          </a:p>
        </p:txBody>
      </p:sp>
      <p:sp>
        <p:nvSpPr>
          <p:cNvPr id="3" name="Freeform 3"/>
          <p:cNvSpPr/>
          <p:nvPr/>
        </p:nvSpPr>
        <p:spPr>
          <a:xfrm>
            <a:off x="10791385" y="6054239"/>
            <a:ext cx="4527978" cy="4114800"/>
          </a:xfrm>
          <a:custGeom>
            <a:avLst/>
            <a:gdLst/>
            <a:ahLst/>
            <a:cxnLst/>
            <a:rect l="l" t="t" r="r" b="b"/>
            <a:pathLst>
              <a:path w="4527978" h="4114800">
                <a:moveTo>
                  <a:pt x="0" y="0"/>
                </a:moveTo>
                <a:lnTo>
                  <a:pt x="4527978" y="0"/>
                </a:lnTo>
                <a:lnTo>
                  <a:pt x="452797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13534798" y="3996839"/>
            <a:ext cx="4254023" cy="4114800"/>
          </a:xfrm>
          <a:custGeom>
            <a:avLst/>
            <a:gdLst/>
            <a:ahLst/>
            <a:cxnLst/>
            <a:rect l="l" t="t" r="r" b="b"/>
            <a:pathLst>
              <a:path w="4254023" h="4114800">
                <a:moveTo>
                  <a:pt x="0" y="0"/>
                </a:moveTo>
                <a:lnTo>
                  <a:pt x="4254022" y="0"/>
                </a:lnTo>
                <a:lnTo>
                  <a:pt x="425402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TextBox 5"/>
          <p:cNvSpPr txBox="1"/>
          <p:nvPr/>
        </p:nvSpPr>
        <p:spPr>
          <a:xfrm>
            <a:off x="856700" y="536067"/>
            <a:ext cx="15590520" cy="781050"/>
          </a:xfrm>
          <a:prstGeom prst="rect">
            <a:avLst/>
          </a:prstGeom>
        </p:spPr>
        <p:txBody>
          <a:bodyPr lIns="0" tIns="0" rIns="0" bIns="0" rtlCol="0" anchor="t">
            <a:spAutoFit/>
          </a:bodyPr>
          <a:lstStyle/>
          <a:p>
            <a:pPr algn="l">
              <a:lnSpc>
                <a:spcPts val="5400"/>
              </a:lnSpc>
            </a:pPr>
            <a:r>
              <a:rPr lang="en-US" sz="5000" b="1" spc="-2" dirty="0">
                <a:solidFill>
                  <a:srgbClr val="FCB040"/>
                </a:solidFill>
                <a:latin typeface="Helvetica World Bold"/>
                <a:ea typeface="Helvetica World Bold"/>
                <a:cs typeface="Helvetica World Bold"/>
                <a:sym typeface="Helvetica World Bold"/>
              </a:rPr>
              <a:t>Opportunities for Health Data Exchange </a:t>
            </a:r>
          </a:p>
        </p:txBody>
      </p:sp>
      <p:sp>
        <p:nvSpPr>
          <p:cNvPr id="6" name="TextBox 6"/>
          <p:cNvSpPr txBox="1"/>
          <p:nvPr/>
        </p:nvSpPr>
        <p:spPr>
          <a:xfrm>
            <a:off x="17552536" y="9428237"/>
            <a:ext cx="236284" cy="486637"/>
          </a:xfrm>
          <a:prstGeom prst="rect">
            <a:avLst/>
          </a:prstGeom>
        </p:spPr>
        <p:txBody>
          <a:bodyPr lIns="0" tIns="0" rIns="0" bIns="0" rtlCol="0" anchor="t">
            <a:spAutoFit/>
          </a:bodyPr>
          <a:lstStyle/>
          <a:p>
            <a:pPr algn="ctr">
              <a:lnSpc>
                <a:spcPts val="3615"/>
              </a:lnSpc>
              <a:spcBef>
                <a:spcPct val="0"/>
              </a:spcBef>
            </a:pPr>
            <a:r>
              <a:rPr lang="en-US" sz="3347" b="1" spc="-1">
                <a:solidFill>
                  <a:srgbClr val="000000"/>
                </a:solidFill>
                <a:latin typeface="Arimo Bold"/>
                <a:ea typeface="Arimo Bold"/>
                <a:cs typeface="Arimo Bold"/>
                <a:sym typeface="Arimo Bold"/>
              </a:rPr>
              <a:t>6</a:t>
            </a:r>
          </a:p>
        </p:txBody>
      </p:sp>
      <p:sp>
        <p:nvSpPr>
          <p:cNvPr id="7" name="TextBox 7"/>
          <p:cNvSpPr txBox="1"/>
          <p:nvPr/>
        </p:nvSpPr>
        <p:spPr>
          <a:xfrm rot="3096134">
            <a:off x="12085823" y="7428208"/>
            <a:ext cx="2860625" cy="1372956"/>
          </a:xfrm>
          <a:prstGeom prst="rect">
            <a:avLst/>
          </a:prstGeom>
        </p:spPr>
        <p:txBody>
          <a:bodyPr lIns="0" tIns="0" rIns="0" bIns="0" rtlCol="0" anchor="t">
            <a:spAutoFit/>
          </a:bodyPr>
          <a:lstStyle/>
          <a:p>
            <a:pPr algn="ctr">
              <a:lnSpc>
                <a:spcPts val="4821"/>
              </a:lnSpc>
              <a:spcBef>
                <a:spcPct val="0"/>
              </a:spcBef>
            </a:pPr>
            <a:r>
              <a:rPr lang="en-US" sz="4463" b="1" spc="-2">
                <a:solidFill>
                  <a:srgbClr val="FF66C4"/>
                </a:solidFill>
                <a:latin typeface="Helvetica World Bold"/>
                <a:ea typeface="Helvetica World Bold"/>
                <a:cs typeface="Helvetica World Bold"/>
                <a:sym typeface="Helvetica World Bold"/>
              </a:rPr>
              <a:t>Health Data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28043" y="2977596"/>
            <a:ext cx="16312885" cy="5244465"/>
          </a:xfrm>
          <a:prstGeom prst="rect">
            <a:avLst/>
          </a:prstGeom>
        </p:spPr>
        <p:txBody>
          <a:bodyPr lIns="0" tIns="0" rIns="0" bIns="0" rtlCol="0" anchor="t">
            <a:spAutoFit/>
          </a:bodyPr>
          <a:lstStyle/>
          <a:p>
            <a:pPr marL="755651" lvl="1" indent="-377825" algn="l">
              <a:lnSpc>
                <a:spcPts val="3780"/>
              </a:lnSpc>
              <a:buFont typeface="Arial"/>
              <a:buChar char="•"/>
            </a:pPr>
            <a:r>
              <a:rPr lang="en-US" sz="3500" spc="7">
                <a:solidFill>
                  <a:srgbClr val="283991"/>
                </a:solidFill>
                <a:latin typeface="Helvetica World"/>
                <a:ea typeface="Helvetica World"/>
                <a:cs typeface="Helvetica World"/>
                <a:sym typeface="Helvetica World"/>
              </a:rPr>
              <a:t>The General Data Protection Regulation (GDPR), introduced in 2018, sets strict rules on how personal data is collected, stored, and used across the EU.</a:t>
            </a:r>
          </a:p>
          <a:p>
            <a:pPr marL="755651" lvl="1" indent="-377825" algn="l">
              <a:lnSpc>
                <a:spcPts val="3780"/>
              </a:lnSpc>
              <a:buFont typeface="Arial"/>
              <a:buChar char="•"/>
            </a:pPr>
            <a:r>
              <a:rPr lang="en-US" sz="3500" spc="7">
                <a:solidFill>
                  <a:srgbClr val="283991"/>
                </a:solidFill>
                <a:latin typeface="Helvetica World"/>
                <a:ea typeface="Helvetica World"/>
                <a:cs typeface="Helvetica World"/>
                <a:sym typeface="Helvetica World"/>
              </a:rPr>
              <a:t>The EHDS will comply with GDPR standards to protect patient privacy.</a:t>
            </a:r>
          </a:p>
          <a:p>
            <a:pPr marL="755651" lvl="1" indent="-377825" algn="l">
              <a:lnSpc>
                <a:spcPts val="3780"/>
              </a:lnSpc>
              <a:buFont typeface="Arial"/>
              <a:buChar char="•"/>
            </a:pPr>
            <a:r>
              <a:rPr lang="en-US" sz="3500" spc="7">
                <a:solidFill>
                  <a:srgbClr val="283991"/>
                </a:solidFill>
                <a:latin typeface="Helvetica World"/>
                <a:ea typeface="Helvetica World"/>
                <a:cs typeface="Helvetica World"/>
                <a:sym typeface="Helvetica World"/>
              </a:rPr>
              <a:t>Key GDPR principles for health data:</a:t>
            </a:r>
          </a:p>
          <a:p>
            <a:pPr marL="1511301" lvl="2" indent="-503767" algn="l">
              <a:lnSpc>
                <a:spcPts val="3780"/>
              </a:lnSpc>
              <a:buFont typeface="Arial"/>
              <a:buChar char="⚬"/>
            </a:pPr>
            <a:r>
              <a:rPr lang="en-US" sz="3500" spc="7">
                <a:solidFill>
                  <a:srgbClr val="283991"/>
                </a:solidFill>
                <a:latin typeface="Helvetica World"/>
                <a:ea typeface="Helvetica World"/>
                <a:cs typeface="Helvetica World"/>
                <a:sym typeface="Helvetica World"/>
              </a:rPr>
              <a:t>Informed consent: Patients must be informed about how their data will be used and give their explicit consent.</a:t>
            </a:r>
          </a:p>
          <a:p>
            <a:pPr marL="1511301" lvl="2" indent="-503767" algn="l">
              <a:lnSpc>
                <a:spcPts val="3780"/>
              </a:lnSpc>
              <a:buFont typeface="Arial"/>
              <a:buChar char="⚬"/>
            </a:pPr>
            <a:r>
              <a:rPr lang="en-US" sz="3500" spc="7">
                <a:solidFill>
                  <a:srgbClr val="283991"/>
                </a:solidFill>
                <a:latin typeface="Helvetica World"/>
                <a:ea typeface="Helvetica World"/>
                <a:cs typeface="Helvetica World"/>
                <a:sym typeface="Helvetica World"/>
              </a:rPr>
              <a:t>Right to access and control: Patients have the right to see their data and control who has access to it.</a:t>
            </a:r>
          </a:p>
          <a:p>
            <a:pPr marL="1511301" lvl="2" indent="-503767" algn="l">
              <a:lnSpc>
                <a:spcPts val="3780"/>
              </a:lnSpc>
              <a:buFont typeface="Arial"/>
              <a:buChar char="⚬"/>
            </a:pPr>
            <a:r>
              <a:rPr lang="en-US" sz="3500" spc="7">
                <a:solidFill>
                  <a:srgbClr val="283991"/>
                </a:solidFill>
                <a:latin typeface="Helvetica World"/>
                <a:ea typeface="Helvetica World"/>
                <a:cs typeface="Helvetica World"/>
                <a:sym typeface="Helvetica World"/>
              </a:rPr>
              <a:t>Data security: Health data must be stored securely to prevent unauthorized access.</a:t>
            </a:r>
          </a:p>
          <a:p>
            <a:pPr algn="l">
              <a:lnSpc>
                <a:spcPts val="3780"/>
              </a:lnSpc>
            </a:pPr>
            <a:endParaRPr lang="en-US" sz="3500" spc="7">
              <a:solidFill>
                <a:srgbClr val="283991"/>
              </a:solidFill>
              <a:latin typeface="Helvetica World"/>
              <a:ea typeface="Helvetica World"/>
              <a:cs typeface="Helvetica World"/>
              <a:sym typeface="Helvetica World"/>
            </a:endParaRPr>
          </a:p>
        </p:txBody>
      </p:sp>
      <p:sp>
        <p:nvSpPr>
          <p:cNvPr id="3" name="Freeform 3"/>
          <p:cNvSpPr/>
          <p:nvPr/>
        </p:nvSpPr>
        <p:spPr>
          <a:xfrm>
            <a:off x="14672211" y="639572"/>
            <a:ext cx="3172171" cy="2119407"/>
          </a:xfrm>
          <a:custGeom>
            <a:avLst/>
            <a:gdLst/>
            <a:ahLst/>
            <a:cxnLst/>
            <a:rect l="l" t="t" r="r" b="b"/>
            <a:pathLst>
              <a:path w="3172171" h="2119407">
                <a:moveTo>
                  <a:pt x="0" y="0"/>
                </a:moveTo>
                <a:lnTo>
                  <a:pt x="3172172" y="0"/>
                </a:lnTo>
                <a:lnTo>
                  <a:pt x="3172172" y="2119407"/>
                </a:lnTo>
                <a:lnTo>
                  <a:pt x="0" y="2119407"/>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TextBox 4"/>
          <p:cNvSpPr txBox="1"/>
          <p:nvPr/>
        </p:nvSpPr>
        <p:spPr>
          <a:xfrm>
            <a:off x="1028700" y="1076325"/>
            <a:ext cx="17795945" cy="781050"/>
          </a:xfrm>
          <a:prstGeom prst="rect">
            <a:avLst/>
          </a:prstGeom>
        </p:spPr>
        <p:txBody>
          <a:bodyPr lIns="0" tIns="0" rIns="0" bIns="0" rtlCol="0" anchor="t">
            <a:spAutoFit/>
          </a:bodyPr>
          <a:lstStyle/>
          <a:p>
            <a:pPr algn="l">
              <a:lnSpc>
                <a:spcPts val="5400"/>
              </a:lnSpc>
            </a:pPr>
            <a:r>
              <a:rPr lang="en-US" sz="5000" b="1">
                <a:solidFill>
                  <a:srgbClr val="FCB040"/>
                </a:solidFill>
                <a:latin typeface="Helvetica World Bold"/>
                <a:ea typeface="Helvetica World Bold"/>
                <a:cs typeface="Helvetica World Bold"/>
                <a:sym typeface="Helvetica World Bold"/>
              </a:rPr>
              <a:t>The Ethical Side: GDPR and Privacy Part 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28043" y="2977596"/>
            <a:ext cx="16312885" cy="5847755"/>
          </a:xfrm>
          <a:prstGeom prst="rect">
            <a:avLst/>
          </a:prstGeom>
        </p:spPr>
        <p:txBody>
          <a:bodyPr lIns="0" tIns="0" rIns="0" bIns="0" rtlCol="0" anchor="t">
            <a:spAutoFit/>
          </a:bodyPr>
          <a:lstStyle/>
          <a:p>
            <a:pPr algn="l">
              <a:lnSpc>
                <a:spcPts val="3780"/>
              </a:lnSpc>
            </a:pPr>
            <a:r>
              <a:rPr lang="en-US" sz="3500" spc="7" dirty="0">
                <a:solidFill>
                  <a:srgbClr val="283991"/>
                </a:solidFill>
                <a:latin typeface="Helvetica World"/>
                <a:ea typeface="Helvetica World"/>
                <a:cs typeface="Helvetica World"/>
                <a:sym typeface="Helvetica World"/>
              </a:rPr>
              <a:t>Data Security and Patient Trust</a:t>
            </a:r>
          </a:p>
          <a:p>
            <a:pPr algn="l">
              <a:lnSpc>
                <a:spcPts val="3780"/>
              </a:lnSpc>
            </a:pPr>
            <a:endParaRPr lang="en-US" sz="3500" spc="7" dirty="0">
              <a:solidFill>
                <a:srgbClr val="283991"/>
              </a:solidFill>
              <a:latin typeface="Helvetica World"/>
              <a:ea typeface="Helvetica World"/>
              <a:cs typeface="Helvetica World"/>
              <a:sym typeface="Helvetica World"/>
            </a:endParaRPr>
          </a:p>
          <a:p>
            <a:pPr marL="755651" lvl="1" indent="-377825" algn="l">
              <a:lnSpc>
                <a:spcPts val="3780"/>
              </a:lnSpc>
              <a:buFont typeface="Arial"/>
              <a:buChar char="•"/>
            </a:pPr>
            <a:r>
              <a:rPr lang="en-US" sz="3500" spc="7" dirty="0">
                <a:solidFill>
                  <a:srgbClr val="283991"/>
                </a:solidFill>
                <a:latin typeface="Helvetica World"/>
                <a:ea typeface="Helvetica World"/>
                <a:cs typeface="Helvetica World"/>
                <a:sym typeface="Helvetica World"/>
              </a:rPr>
              <a:t>Security protocols: Strict technical safeguards will be in place to ensure health data is encrypted and protected.</a:t>
            </a:r>
          </a:p>
          <a:p>
            <a:pPr marL="755651" lvl="1" indent="-377825" algn="l">
              <a:lnSpc>
                <a:spcPts val="3780"/>
              </a:lnSpc>
              <a:buFont typeface="Arial"/>
              <a:buChar char="•"/>
            </a:pPr>
            <a:r>
              <a:rPr lang="en-US" sz="3500" spc="7" dirty="0">
                <a:solidFill>
                  <a:srgbClr val="283991"/>
                </a:solidFill>
                <a:latin typeface="Helvetica World"/>
                <a:ea typeface="Helvetica World"/>
                <a:cs typeface="Helvetica World"/>
                <a:sym typeface="Helvetica World"/>
              </a:rPr>
              <a:t>Data </a:t>
            </a:r>
            <a:r>
              <a:rPr lang="en-US" sz="3500" spc="7" dirty="0" err="1">
                <a:solidFill>
                  <a:srgbClr val="283991"/>
                </a:solidFill>
                <a:latin typeface="Helvetica World"/>
                <a:ea typeface="Helvetica World"/>
                <a:cs typeface="Helvetica World"/>
                <a:sym typeface="Helvetica World"/>
              </a:rPr>
              <a:t>minimisation</a:t>
            </a:r>
            <a:r>
              <a:rPr lang="en-US" sz="3500" spc="7" dirty="0">
                <a:solidFill>
                  <a:srgbClr val="283991"/>
                </a:solidFill>
                <a:latin typeface="Helvetica World"/>
                <a:ea typeface="Helvetica World"/>
                <a:cs typeface="Helvetica World"/>
                <a:sym typeface="Helvetica World"/>
              </a:rPr>
              <a:t>: Only the minimum amount of data necessary will be shared, ensuring privacy.</a:t>
            </a:r>
          </a:p>
          <a:p>
            <a:pPr marL="755651" lvl="1" indent="-377825" algn="l">
              <a:lnSpc>
                <a:spcPts val="3780"/>
              </a:lnSpc>
              <a:buFont typeface="Arial"/>
              <a:buChar char="•"/>
            </a:pPr>
            <a:r>
              <a:rPr lang="en-US" sz="3500" spc="7" dirty="0">
                <a:solidFill>
                  <a:srgbClr val="283991"/>
                </a:solidFill>
                <a:latin typeface="Helvetica World"/>
                <a:ea typeface="Helvetica World"/>
                <a:cs typeface="Helvetica World"/>
                <a:sym typeface="Helvetica World"/>
              </a:rPr>
              <a:t>Transparency: Patients will have access to detailed information about how and where their data is used.</a:t>
            </a:r>
          </a:p>
          <a:p>
            <a:pPr marL="755651" lvl="1" indent="-377825" algn="l">
              <a:lnSpc>
                <a:spcPts val="3780"/>
              </a:lnSpc>
              <a:buFont typeface="Arial"/>
              <a:buChar char="•"/>
            </a:pPr>
            <a:r>
              <a:rPr lang="en-US" sz="3500" spc="7" dirty="0">
                <a:solidFill>
                  <a:srgbClr val="283991"/>
                </a:solidFill>
                <a:latin typeface="Helvetica World"/>
                <a:ea typeface="Helvetica World"/>
                <a:cs typeface="Helvetica World"/>
                <a:sym typeface="Helvetica World"/>
              </a:rPr>
              <a:t>EHDS vision: Trust is at the heart of the EHDS—patients need to feel confident that their health data is secure and used ethically.</a:t>
            </a:r>
          </a:p>
          <a:p>
            <a:pPr algn="l">
              <a:lnSpc>
                <a:spcPts val="3780"/>
              </a:lnSpc>
            </a:pPr>
            <a:endParaRPr lang="en-US" sz="3500" spc="7" dirty="0">
              <a:solidFill>
                <a:srgbClr val="283991"/>
              </a:solidFill>
              <a:latin typeface="Helvetica World"/>
              <a:ea typeface="Helvetica World"/>
              <a:cs typeface="Helvetica World"/>
              <a:sym typeface="Helvetica World"/>
            </a:endParaRPr>
          </a:p>
          <a:p>
            <a:pPr algn="l">
              <a:lnSpc>
                <a:spcPts val="3780"/>
              </a:lnSpc>
            </a:pPr>
            <a:endParaRPr lang="en-US" sz="3500" spc="7" dirty="0">
              <a:solidFill>
                <a:srgbClr val="283991"/>
              </a:solidFill>
              <a:latin typeface="Helvetica World"/>
              <a:ea typeface="Helvetica World"/>
              <a:cs typeface="Helvetica World"/>
              <a:sym typeface="Helvetica World"/>
            </a:endParaRPr>
          </a:p>
        </p:txBody>
      </p:sp>
      <p:sp>
        <p:nvSpPr>
          <p:cNvPr id="3" name="Freeform 3"/>
          <p:cNvSpPr/>
          <p:nvPr/>
        </p:nvSpPr>
        <p:spPr>
          <a:xfrm>
            <a:off x="13851627" y="639572"/>
            <a:ext cx="3992755" cy="2667660"/>
          </a:xfrm>
          <a:custGeom>
            <a:avLst/>
            <a:gdLst/>
            <a:ahLst/>
            <a:cxnLst/>
            <a:rect l="l" t="t" r="r" b="b"/>
            <a:pathLst>
              <a:path w="3992755" h="2667660">
                <a:moveTo>
                  <a:pt x="0" y="0"/>
                </a:moveTo>
                <a:lnTo>
                  <a:pt x="3992756" y="0"/>
                </a:lnTo>
                <a:lnTo>
                  <a:pt x="3992756" y="2667660"/>
                </a:lnTo>
                <a:lnTo>
                  <a:pt x="0" y="266766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TextBox 4"/>
          <p:cNvSpPr txBox="1"/>
          <p:nvPr/>
        </p:nvSpPr>
        <p:spPr>
          <a:xfrm>
            <a:off x="640763" y="479768"/>
            <a:ext cx="17795945" cy="781050"/>
          </a:xfrm>
          <a:prstGeom prst="rect">
            <a:avLst/>
          </a:prstGeom>
        </p:spPr>
        <p:txBody>
          <a:bodyPr lIns="0" tIns="0" rIns="0" bIns="0" rtlCol="0" anchor="t">
            <a:spAutoFit/>
          </a:bodyPr>
          <a:lstStyle/>
          <a:p>
            <a:pPr algn="l">
              <a:lnSpc>
                <a:spcPts val="5400"/>
              </a:lnSpc>
            </a:pPr>
            <a:r>
              <a:rPr lang="en-US" sz="5000" b="1">
                <a:solidFill>
                  <a:srgbClr val="FCB040"/>
                </a:solidFill>
                <a:latin typeface="Helvetica World Bold"/>
                <a:ea typeface="Helvetica World Bold"/>
                <a:cs typeface="Helvetica World Bold"/>
                <a:sym typeface="Helvetica World Bold"/>
              </a:rPr>
              <a:t>The Ethical Side: GDPR and Privacy Part 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7542" y="3387713"/>
            <a:ext cx="17149507" cy="3815715"/>
          </a:xfrm>
          <a:prstGeom prst="rect">
            <a:avLst/>
          </a:prstGeom>
        </p:spPr>
        <p:txBody>
          <a:bodyPr lIns="0" tIns="0" rIns="0" bIns="0" rtlCol="0" anchor="t">
            <a:spAutoFit/>
          </a:bodyPr>
          <a:lstStyle/>
          <a:p>
            <a:pPr marL="755651" lvl="1" indent="-377825" algn="l">
              <a:lnSpc>
                <a:spcPts val="3780"/>
              </a:lnSpc>
              <a:buFont typeface="Arial"/>
              <a:buChar char="•"/>
            </a:pPr>
            <a:r>
              <a:rPr lang="en-US" sz="3500" spc="7">
                <a:solidFill>
                  <a:srgbClr val="283991"/>
                </a:solidFill>
                <a:latin typeface="Helvetica World"/>
                <a:ea typeface="Helvetica World"/>
                <a:cs typeface="Helvetica World"/>
                <a:sym typeface="Helvetica World"/>
              </a:rPr>
              <a:t>Patients will have better control over their personal health data.</a:t>
            </a:r>
          </a:p>
          <a:p>
            <a:pPr marL="755651" lvl="1" indent="-377825" algn="l">
              <a:lnSpc>
                <a:spcPts val="3780"/>
              </a:lnSpc>
              <a:buFont typeface="Arial"/>
              <a:buChar char="•"/>
            </a:pPr>
            <a:r>
              <a:rPr lang="en-US" sz="3500" spc="7">
                <a:solidFill>
                  <a:srgbClr val="283991"/>
                </a:solidFill>
                <a:latin typeface="Helvetica World"/>
                <a:ea typeface="Helvetica World"/>
                <a:cs typeface="Helvetica World"/>
                <a:sym typeface="Helvetica World"/>
              </a:rPr>
              <a:t>Access to more personalized treatments, as doctors can use data from all over Europe to tailor care to individual needs.</a:t>
            </a:r>
          </a:p>
          <a:p>
            <a:pPr marL="755651" lvl="1" indent="-377825" algn="l">
              <a:lnSpc>
                <a:spcPts val="3780"/>
              </a:lnSpc>
              <a:buFont typeface="Arial"/>
              <a:buChar char="•"/>
            </a:pPr>
            <a:r>
              <a:rPr lang="en-US" sz="3500" spc="7">
                <a:solidFill>
                  <a:srgbClr val="283991"/>
                </a:solidFill>
                <a:latin typeface="Helvetica World"/>
                <a:ea typeface="Helvetica World"/>
                <a:cs typeface="Helvetica World"/>
                <a:sym typeface="Helvetica World"/>
              </a:rPr>
              <a:t>Healthcare professionals can provide better care by accessing up-to-date, cross-border health records.</a:t>
            </a:r>
          </a:p>
          <a:p>
            <a:pPr marL="755651" lvl="1" indent="-377825" algn="l">
              <a:lnSpc>
                <a:spcPts val="3780"/>
              </a:lnSpc>
              <a:buFont typeface="Arial"/>
              <a:buChar char="•"/>
            </a:pPr>
            <a:r>
              <a:rPr lang="en-US" sz="3500" spc="7">
                <a:solidFill>
                  <a:srgbClr val="283991"/>
                </a:solidFill>
                <a:latin typeface="Helvetica World"/>
                <a:ea typeface="Helvetica World"/>
                <a:cs typeface="Helvetica World"/>
                <a:sym typeface="Helvetica World"/>
              </a:rPr>
              <a:t>The EHDS will accelerate medical research, leading to faster discoveries and innovations, including better treatments and cures.</a:t>
            </a:r>
          </a:p>
          <a:p>
            <a:pPr algn="l">
              <a:lnSpc>
                <a:spcPts val="3780"/>
              </a:lnSpc>
            </a:pPr>
            <a:endParaRPr lang="en-US" sz="3500" spc="7">
              <a:solidFill>
                <a:srgbClr val="283991"/>
              </a:solidFill>
              <a:latin typeface="Helvetica World"/>
              <a:ea typeface="Helvetica World"/>
              <a:cs typeface="Helvetica World"/>
              <a:sym typeface="Helvetica World"/>
            </a:endParaRPr>
          </a:p>
        </p:txBody>
      </p:sp>
      <p:sp>
        <p:nvSpPr>
          <p:cNvPr id="3" name="Freeform 3"/>
          <p:cNvSpPr/>
          <p:nvPr/>
        </p:nvSpPr>
        <p:spPr>
          <a:xfrm>
            <a:off x="14152805" y="790207"/>
            <a:ext cx="3444243" cy="2292575"/>
          </a:xfrm>
          <a:custGeom>
            <a:avLst/>
            <a:gdLst/>
            <a:ahLst/>
            <a:cxnLst/>
            <a:rect l="l" t="t" r="r" b="b"/>
            <a:pathLst>
              <a:path w="3444243" h="2292575">
                <a:moveTo>
                  <a:pt x="0" y="0"/>
                </a:moveTo>
                <a:lnTo>
                  <a:pt x="3444244" y="0"/>
                </a:lnTo>
                <a:lnTo>
                  <a:pt x="3444244" y="2292575"/>
                </a:lnTo>
                <a:lnTo>
                  <a:pt x="0" y="2292575"/>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TextBox 4"/>
          <p:cNvSpPr txBox="1"/>
          <p:nvPr/>
        </p:nvSpPr>
        <p:spPr>
          <a:xfrm>
            <a:off x="593121" y="869455"/>
            <a:ext cx="16858349" cy="781050"/>
          </a:xfrm>
          <a:prstGeom prst="rect">
            <a:avLst/>
          </a:prstGeom>
        </p:spPr>
        <p:txBody>
          <a:bodyPr lIns="0" tIns="0" rIns="0" bIns="0" rtlCol="0" anchor="t">
            <a:spAutoFit/>
          </a:bodyPr>
          <a:lstStyle/>
          <a:p>
            <a:pPr algn="l">
              <a:lnSpc>
                <a:spcPts val="5400"/>
              </a:lnSpc>
            </a:pPr>
            <a:r>
              <a:rPr lang="en-US" sz="5000" b="1" spc="-2">
                <a:solidFill>
                  <a:srgbClr val="FCB040"/>
                </a:solidFill>
                <a:latin typeface="Helvetica World Bold"/>
                <a:ea typeface="Helvetica World Bold"/>
                <a:cs typeface="Helvetica World Bold"/>
                <a:sym typeface="Helvetica World Bold"/>
              </a:rPr>
              <a:t>Benefits </a:t>
            </a:r>
          </a:p>
        </p:txBody>
      </p:sp>
      <p:sp>
        <p:nvSpPr>
          <p:cNvPr id="5" name="TextBox 5"/>
          <p:cNvSpPr txBox="1"/>
          <p:nvPr/>
        </p:nvSpPr>
        <p:spPr>
          <a:xfrm>
            <a:off x="17447351" y="9407200"/>
            <a:ext cx="299395" cy="486637"/>
          </a:xfrm>
          <a:prstGeom prst="rect">
            <a:avLst/>
          </a:prstGeom>
        </p:spPr>
        <p:txBody>
          <a:bodyPr lIns="0" tIns="0" rIns="0" bIns="0" rtlCol="0" anchor="t">
            <a:spAutoFit/>
          </a:bodyPr>
          <a:lstStyle/>
          <a:p>
            <a:pPr algn="ctr">
              <a:lnSpc>
                <a:spcPts val="3615"/>
              </a:lnSpc>
              <a:spcBef>
                <a:spcPct val="0"/>
              </a:spcBef>
            </a:pPr>
            <a:r>
              <a:rPr lang="en-US" sz="3347" b="1" spc="-1">
                <a:solidFill>
                  <a:srgbClr val="000000"/>
                </a:solidFill>
                <a:latin typeface="Arimo Bold"/>
                <a:ea typeface="Arimo Bold"/>
                <a:cs typeface="Arimo Bold"/>
                <a:sym typeface="Arimo Bold"/>
              </a:rPr>
              <a:t>8</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1113</Words>
  <Application>Microsoft Office PowerPoint</Application>
  <PresentationFormat>Custom</PresentationFormat>
  <Paragraphs>82</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Canva Sans Bold</vt:lpstr>
      <vt:lpstr>Helvetica World</vt:lpstr>
      <vt:lpstr>Arimo</vt:lpstr>
      <vt:lpstr>Calibri</vt:lpstr>
      <vt:lpstr>Helvetica World Bold</vt:lpstr>
      <vt:lpstr>Aptos</vt:lpstr>
      <vt:lpstr>Arimo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RWD Module 7 EHDS</dc:title>
  <cp:lastModifiedBy>Mohsharif Nasrulloeva | EMSP</cp:lastModifiedBy>
  <cp:revision>6</cp:revision>
  <dcterms:created xsi:type="dcterms:W3CDTF">2006-08-16T00:00:00Z</dcterms:created>
  <dcterms:modified xsi:type="dcterms:W3CDTF">2025-05-26T14:07:24Z</dcterms:modified>
  <dc:identifier>DAGUNR3MdsA</dc:identifier>
</cp:coreProperties>
</file>